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tiff" ContentType="image/tiff"/>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76"/>
  </p:notesMasterIdLst>
  <p:sldIdLst>
    <p:sldId id="256" r:id="rId5"/>
    <p:sldId id="258" r:id="rId6"/>
    <p:sldId id="260" r:id="rId7"/>
    <p:sldId id="263" r:id="rId8"/>
    <p:sldId id="268" r:id="rId9"/>
    <p:sldId id="269" r:id="rId10"/>
    <p:sldId id="270" r:id="rId11"/>
    <p:sldId id="271" r:id="rId12"/>
    <p:sldId id="272" r:id="rId13"/>
    <p:sldId id="275" r:id="rId14"/>
    <p:sldId id="277" r:id="rId15"/>
    <p:sldId id="278" r:id="rId16"/>
    <p:sldId id="279" r:id="rId17"/>
    <p:sldId id="280" r:id="rId18"/>
    <p:sldId id="281" r:id="rId19"/>
    <p:sldId id="273" r:id="rId20"/>
    <p:sldId id="274" r:id="rId21"/>
    <p:sldId id="282" r:id="rId22"/>
    <p:sldId id="288" r:id="rId23"/>
    <p:sldId id="283" r:id="rId24"/>
    <p:sldId id="286" r:id="rId25"/>
    <p:sldId id="287" r:id="rId26"/>
    <p:sldId id="289" r:id="rId27"/>
    <p:sldId id="290" r:id="rId28"/>
    <p:sldId id="291" r:id="rId29"/>
    <p:sldId id="292" r:id="rId30"/>
    <p:sldId id="293" r:id="rId31"/>
    <p:sldId id="294" r:id="rId32"/>
    <p:sldId id="295" r:id="rId33"/>
    <p:sldId id="296" r:id="rId34"/>
    <p:sldId id="297" r:id="rId35"/>
    <p:sldId id="298" r:id="rId36"/>
    <p:sldId id="284" r:id="rId37"/>
    <p:sldId id="285" r:id="rId38"/>
    <p:sldId id="299" r:id="rId39"/>
    <p:sldId id="302" r:id="rId40"/>
    <p:sldId id="304" r:id="rId41"/>
    <p:sldId id="303" r:id="rId42"/>
    <p:sldId id="305" r:id="rId43"/>
    <p:sldId id="306" r:id="rId44"/>
    <p:sldId id="307" r:id="rId45"/>
    <p:sldId id="300" r:id="rId46"/>
    <p:sldId id="308" r:id="rId47"/>
    <p:sldId id="309" r:id="rId48"/>
    <p:sldId id="310" r:id="rId49"/>
    <p:sldId id="311" r:id="rId50"/>
    <p:sldId id="313" r:id="rId51"/>
    <p:sldId id="314" r:id="rId52"/>
    <p:sldId id="323" r:id="rId53"/>
    <p:sldId id="312" r:id="rId54"/>
    <p:sldId id="320" r:id="rId55"/>
    <p:sldId id="324" r:id="rId56"/>
    <p:sldId id="321" r:id="rId57"/>
    <p:sldId id="322" r:id="rId58"/>
    <p:sldId id="315" r:id="rId59"/>
    <p:sldId id="325" r:id="rId60"/>
    <p:sldId id="316" r:id="rId61"/>
    <p:sldId id="326" r:id="rId62"/>
    <p:sldId id="327" r:id="rId63"/>
    <p:sldId id="328" r:id="rId64"/>
    <p:sldId id="333" r:id="rId65"/>
    <p:sldId id="335" r:id="rId66"/>
    <p:sldId id="336" r:id="rId67"/>
    <p:sldId id="332" r:id="rId68"/>
    <p:sldId id="329" r:id="rId69"/>
    <p:sldId id="337" r:id="rId70"/>
    <p:sldId id="331" r:id="rId71"/>
    <p:sldId id="330" r:id="rId72"/>
    <p:sldId id="338" r:id="rId73"/>
    <p:sldId id="339" r:id="rId74"/>
    <p:sldId id="340" r:id="rId75"/>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708EF05-E36B-4FD2-A737-55FB236C0C91}">
          <p14:sldIdLst>
            <p14:sldId id="256"/>
            <p14:sldId id="258"/>
            <p14:sldId id="260"/>
            <p14:sldId id="263"/>
            <p14:sldId id="268"/>
            <p14:sldId id="269"/>
            <p14:sldId id="270"/>
            <p14:sldId id="271"/>
            <p14:sldId id="272"/>
            <p14:sldId id="275"/>
            <p14:sldId id="277"/>
            <p14:sldId id="278"/>
            <p14:sldId id="279"/>
            <p14:sldId id="280"/>
            <p14:sldId id="281"/>
            <p14:sldId id="273"/>
            <p14:sldId id="274"/>
            <p14:sldId id="282"/>
            <p14:sldId id="288"/>
            <p14:sldId id="283"/>
            <p14:sldId id="286"/>
            <p14:sldId id="287"/>
            <p14:sldId id="289"/>
            <p14:sldId id="290"/>
            <p14:sldId id="291"/>
            <p14:sldId id="292"/>
            <p14:sldId id="293"/>
            <p14:sldId id="294"/>
            <p14:sldId id="295"/>
            <p14:sldId id="296"/>
            <p14:sldId id="297"/>
            <p14:sldId id="298"/>
            <p14:sldId id="284"/>
            <p14:sldId id="285"/>
            <p14:sldId id="299"/>
            <p14:sldId id="302"/>
            <p14:sldId id="304"/>
            <p14:sldId id="303"/>
            <p14:sldId id="305"/>
            <p14:sldId id="306"/>
            <p14:sldId id="307"/>
            <p14:sldId id="300"/>
            <p14:sldId id="308"/>
            <p14:sldId id="309"/>
            <p14:sldId id="310"/>
            <p14:sldId id="311"/>
            <p14:sldId id="313"/>
            <p14:sldId id="314"/>
            <p14:sldId id="323"/>
            <p14:sldId id="312"/>
            <p14:sldId id="320"/>
            <p14:sldId id="324"/>
            <p14:sldId id="321"/>
            <p14:sldId id="322"/>
            <p14:sldId id="315"/>
            <p14:sldId id="325"/>
            <p14:sldId id="316"/>
            <p14:sldId id="326"/>
            <p14:sldId id="327"/>
            <p14:sldId id="328"/>
            <p14:sldId id="333"/>
            <p14:sldId id="335"/>
            <p14:sldId id="336"/>
            <p14:sldId id="332"/>
            <p14:sldId id="329"/>
            <p14:sldId id="337"/>
            <p14:sldId id="331"/>
            <p14:sldId id="330"/>
            <p14:sldId id="338"/>
            <p14:sldId id="339"/>
            <p14:sldId id="340"/>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622" autoAdjust="0"/>
    <p:restoredTop sz="94694"/>
  </p:normalViewPr>
  <p:slideViewPr>
    <p:cSldViewPr snapToGrid="0" snapToObjects="1">
      <p:cViewPr varScale="1">
        <p:scale>
          <a:sx n="67" d="100"/>
          <a:sy n="67" d="100"/>
        </p:scale>
        <p:origin x="316" y="76"/>
      </p:cViewPr>
      <p:guideLst/>
    </p:cSldViewPr>
  </p:slideViewPr>
  <p:notesTextViewPr>
    <p:cViewPr>
      <p:scale>
        <a:sx n="1" d="1"/>
        <a:sy n="1" d="1"/>
      </p:scale>
      <p:origin x="0" y="0"/>
    </p:cViewPr>
  </p:notesTextViewPr>
  <p:sorterViewPr>
    <p:cViewPr varScale="1">
      <p:scale>
        <a:sx n="100" d="100"/>
        <a:sy n="100" d="100"/>
      </p:scale>
      <p:origin x="0" y="-15480"/>
    </p:cViewPr>
  </p:sorterViewPr>
  <p:notesViewPr>
    <p:cSldViewPr snapToGrid="0" snapToObjects="1">
      <p:cViewPr varScale="1">
        <p:scale>
          <a:sx n="119" d="100"/>
          <a:sy n="119" d="100"/>
        </p:scale>
        <p:origin x="1800" y="184"/>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16" Type="http://schemas.openxmlformats.org/officeDocument/2006/relationships/slide" Target="slides/slide1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74" Type="http://schemas.openxmlformats.org/officeDocument/2006/relationships/slide" Target="slides/slide70.xml"/><Relationship Id="rId79" Type="http://schemas.openxmlformats.org/officeDocument/2006/relationships/theme" Target="theme/theme1.xml"/><Relationship Id="rId5" Type="http://schemas.openxmlformats.org/officeDocument/2006/relationships/slide" Target="slides/slide1.xml"/><Relationship Id="rId61" Type="http://schemas.openxmlformats.org/officeDocument/2006/relationships/slide" Target="slides/slide57.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slide" Target="slides/slide7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notesMaster" Target="notesMasters/notesMaster1.xml"/><Relationship Id="rId7" Type="http://schemas.openxmlformats.org/officeDocument/2006/relationships/slide" Target="slides/slide3.xml"/><Relationship Id="rId71" Type="http://schemas.openxmlformats.org/officeDocument/2006/relationships/slide" Target="slides/slide67.xml"/><Relationship Id="rId2" Type="http://schemas.openxmlformats.org/officeDocument/2006/relationships/customXml" Target="../customXml/item2.xml"/><Relationship Id="rId29" Type="http://schemas.openxmlformats.org/officeDocument/2006/relationships/slide" Target="slides/slide2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D8FA257-F941-444F-9BE8-6EEE54021A16}" type="datetimeFigureOut">
              <a:rPr lang="en-GB" smtClean="0"/>
              <a:t>16/03/2026</a:t>
            </a:fld>
            <a:endParaRPr lang="en-GB"/>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5A5ACD-E26B-C94E-9B5E-1D2A59885876}" type="slidenum">
              <a:rPr lang="en-GB" smtClean="0"/>
              <a:t>‹#›</a:t>
            </a:fld>
            <a:endParaRPr lang="en-GB"/>
          </a:p>
        </p:txBody>
      </p:sp>
    </p:spTree>
    <p:extLst>
      <p:ext uri="{BB962C8B-B14F-4D97-AF65-F5344CB8AC3E}">
        <p14:creationId xmlns:p14="http://schemas.microsoft.com/office/powerpoint/2010/main" val="2886558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760e948650_0_0:notes"/>
          <p:cNvSpPr>
            <a:spLocks noGrp="1" noRot="1" noChangeAspect="1"/>
          </p:cNvSpPr>
          <p:nvPr>
            <p:ph type="sldImg" idx="2"/>
          </p:nvPr>
        </p:nvSpPr>
        <p:spPr>
          <a:xfrm>
            <a:off x="2217738" y="685800"/>
            <a:ext cx="242411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760e94865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2400" dirty="0">
                <a:solidFill>
                  <a:srgbClr val="222222"/>
                </a:solidFill>
                <a:highlight>
                  <a:srgbClr val="FFFFFF"/>
                </a:highlight>
              </a:rPr>
              <a:t>21.0 x 29.7 cm</a:t>
            </a:r>
            <a:endParaRPr dirty="0"/>
          </a:p>
        </p:txBody>
      </p:sp>
    </p:spTree>
    <p:extLst>
      <p:ext uri="{BB962C8B-B14F-4D97-AF65-F5344CB8AC3E}">
        <p14:creationId xmlns:p14="http://schemas.microsoft.com/office/powerpoint/2010/main" val="764667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7613b43ea6_0_0:notes"/>
          <p:cNvSpPr>
            <a:spLocks noGrp="1" noRot="1" noChangeAspect="1"/>
          </p:cNvSpPr>
          <p:nvPr>
            <p:ph type="sldImg" idx="2"/>
          </p:nvPr>
        </p:nvSpPr>
        <p:spPr>
          <a:xfrm>
            <a:off x="2217738" y="685800"/>
            <a:ext cx="242411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 name="Google Shape;71;g7613b43ea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9039086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7613b43ea6_0_0:notes"/>
          <p:cNvSpPr>
            <a:spLocks noGrp="1" noRot="1" noChangeAspect="1"/>
          </p:cNvSpPr>
          <p:nvPr>
            <p:ph type="sldImg" idx="2"/>
          </p:nvPr>
        </p:nvSpPr>
        <p:spPr>
          <a:xfrm>
            <a:off x="2217738" y="685800"/>
            <a:ext cx="242411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 name="Google Shape;71;g7613b43ea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0178411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en-GB"/>
              <a:t>Click to edit Master title style</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17400769-2153-F642-8087-C005020A0066}" type="datetimeFigureOut">
              <a:rPr lang="en-GB" smtClean="0"/>
              <a:t>16/03/2026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AC9FA3-C657-7240-B5F8-175A85D11D89}" type="slidenum">
              <a:rPr lang="en-GB" smtClean="0"/>
              <a:t>‹#›</a:t>
            </a:fld>
            <a:endParaRPr lang="en-GB"/>
          </a:p>
        </p:txBody>
      </p:sp>
    </p:spTree>
    <p:extLst>
      <p:ext uri="{BB962C8B-B14F-4D97-AF65-F5344CB8AC3E}">
        <p14:creationId xmlns:p14="http://schemas.microsoft.com/office/powerpoint/2010/main" val="24725199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7400769-2153-F642-8087-C005020A0066}" type="datetimeFigureOut">
              <a:rPr lang="en-GB" smtClean="0"/>
              <a:t>16/03/2026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AC9FA3-C657-7240-B5F8-175A85D11D89}" type="slidenum">
              <a:rPr lang="en-GB" smtClean="0"/>
              <a:t>‹#›</a:t>
            </a:fld>
            <a:endParaRPr lang="en-GB"/>
          </a:p>
        </p:txBody>
      </p:sp>
    </p:spTree>
    <p:extLst>
      <p:ext uri="{BB962C8B-B14F-4D97-AF65-F5344CB8AC3E}">
        <p14:creationId xmlns:p14="http://schemas.microsoft.com/office/powerpoint/2010/main" val="41415262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7400769-2153-F642-8087-C005020A0066}" type="datetimeFigureOut">
              <a:rPr lang="en-GB" smtClean="0"/>
              <a:t>16/03/2026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AC9FA3-C657-7240-B5F8-175A85D11D89}" type="slidenum">
              <a:rPr lang="en-GB" smtClean="0"/>
              <a:t>‹#›</a:t>
            </a:fld>
            <a:endParaRPr lang="en-GB"/>
          </a:p>
        </p:txBody>
      </p:sp>
    </p:spTree>
    <p:extLst>
      <p:ext uri="{BB962C8B-B14F-4D97-AF65-F5344CB8AC3E}">
        <p14:creationId xmlns:p14="http://schemas.microsoft.com/office/powerpoint/2010/main" val="5278668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257705" y="925091"/>
            <a:ext cx="7044600" cy="11904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257705" y="2395696"/>
            <a:ext cx="7044600" cy="71019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7004788" y="9693616"/>
            <a:ext cx="453600" cy="8181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dirty="0"/>
          </a:p>
        </p:txBody>
      </p:sp>
    </p:spTree>
    <p:extLst>
      <p:ext uri="{BB962C8B-B14F-4D97-AF65-F5344CB8AC3E}">
        <p14:creationId xmlns:p14="http://schemas.microsoft.com/office/powerpoint/2010/main" val="2398775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7400769-2153-F642-8087-C005020A0066}" type="datetimeFigureOut">
              <a:rPr lang="en-GB" smtClean="0"/>
              <a:t>16/03/2026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AC9FA3-C657-7240-B5F8-175A85D11D89}" type="slidenum">
              <a:rPr lang="en-GB" smtClean="0"/>
              <a:t>‹#›</a:t>
            </a:fld>
            <a:endParaRPr lang="en-GB"/>
          </a:p>
        </p:txBody>
      </p:sp>
    </p:spTree>
    <p:extLst>
      <p:ext uri="{BB962C8B-B14F-4D97-AF65-F5344CB8AC3E}">
        <p14:creationId xmlns:p14="http://schemas.microsoft.com/office/powerpoint/2010/main" val="35262525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en-GB"/>
              <a:t>Click to edit Master title style</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17400769-2153-F642-8087-C005020A0066}" type="datetimeFigureOut">
              <a:rPr lang="en-GB" smtClean="0"/>
              <a:t>16/03/2026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AC9FA3-C657-7240-B5F8-175A85D11D89}" type="slidenum">
              <a:rPr lang="en-GB" smtClean="0"/>
              <a:t>‹#›</a:t>
            </a:fld>
            <a:endParaRPr lang="en-GB"/>
          </a:p>
        </p:txBody>
      </p:sp>
    </p:spTree>
    <p:extLst>
      <p:ext uri="{BB962C8B-B14F-4D97-AF65-F5344CB8AC3E}">
        <p14:creationId xmlns:p14="http://schemas.microsoft.com/office/powerpoint/2010/main" val="17961349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17400769-2153-F642-8087-C005020A0066}" type="datetimeFigureOut">
              <a:rPr lang="en-GB" smtClean="0"/>
              <a:t>16/03/2026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3AC9FA3-C657-7240-B5F8-175A85D11D89}" type="slidenum">
              <a:rPr lang="en-GB" smtClean="0"/>
              <a:t>‹#›</a:t>
            </a:fld>
            <a:endParaRPr lang="en-GB"/>
          </a:p>
        </p:txBody>
      </p:sp>
    </p:spTree>
    <p:extLst>
      <p:ext uri="{BB962C8B-B14F-4D97-AF65-F5344CB8AC3E}">
        <p14:creationId xmlns:p14="http://schemas.microsoft.com/office/powerpoint/2010/main" val="3480356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en-GB"/>
              <a:t>Click to edit Master title style</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en-GB"/>
              <a:t>Click to edit Master text styles</a:t>
            </a:r>
          </a:p>
        </p:txBody>
      </p:sp>
      <p:sp>
        <p:nvSpPr>
          <p:cNvPr id="4" name="Content Placeholder 3"/>
          <p:cNvSpPr>
            <a:spLocks noGrp="1"/>
          </p:cNvSpPr>
          <p:nvPr>
            <p:ph sz="half" idx="2"/>
          </p:nvPr>
        </p:nvSpPr>
        <p:spPr>
          <a:xfrm>
            <a:off x="520713" y="3905482"/>
            <a:ext cx="3198096" cy="57443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en-GB"/>
              <a:t>Click to edit Master text styles</a:t>
            </a:r>
          </a:p>
        </p:txBody>
      </p:sp>
      <p:sp>
        <p:nvSpPr>
          <p:cNvPr id="6" name="Content Placeholder 5"/>
          <p:cNvSpPr>
            <a:spLocks noGrp="1"/>
          </p:cNvSpPr>
          <p:nvPr>
            <p:ph sz="quarter" idx="4"/>
          </p:nvPr>
        </p:nvSpPr>
        <p:spPr>
          <a:xfrm>
            <a:off x="3827086" y="3905482"/>
            <a:ext cx="3213847" cy="57443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17400769-2153-F642-8087-C005020A0066}" type="datetimeFigureOut">
              <a:rPr lang="en-GB" smtClean="0"/>
              <a:t>16/03/2026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3AC9FA3-C657-7240-B5F8-175A85D11D89}" type="slidenum">
              <a:rPr lang="en-GB" smtClean="0"/>
              <a:t>‹#›</a:t>
            </a:fld>
            <a:endParaRPr lang="en-GB"/>
          </a:p>
        </p:txBody>
      </p:sp>
    </p:spTree>
    <p:extLst>
      <p:ext uri="{BB962C8B-B14F-4D97-AF65-F5344CB8AC3E}">
        <p14:creationId xmlns:p14="http://schemas.microsoft.com/office/powerpoint/2010/main" val="28063942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17400769-2153-F642-8087-C005020A0066}" type="datetimeFigureOut">
              <a:rPr lang="en-GB" smtClean="0"/>
              <a:t>16/03/2026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3AC9FA3-C657-7240-B5F8-175A85D11D89}" type="slidenum">
              <a:rPr lang="en-GB" smtClean="0"/>
              <a:t>‹#›</a:t>
            </a:fld>
            <a:endParaRPr lang="en-GB"/>
          </a:p>
        </p:txBody>
      </p:sp>
    </p:spTree>
    <p:extLst>
      <p:ext uri="{BB962C8B-B14F-4D97-AF65-F5344CB8AC3E}">
        <p14:creationId xmlns:p14="http://schemas.microsoft.com/office/powerpoint/2010/main" val="327523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400769-2153-F642-8087-C005020A0066}" type="datetimeFigureOut">
              <a:rPr lang="en-GB" smtClean="0"/>
              <a:t>16/03/2026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3AC9FA3-C657-7240-B5F8-175A85D11D89}" type="slidenum">
              <a:rPr lang="en-GB" smtClean="0"/>
              <a:t>‹#›</a:t>
            </a:fld>
            <a:endParaRPr lang="en-GB"/>
          </a:p>
        </p:txBody>
      </p:sp>
    </p:spTree>
    <p:extLst>
      <p:ext uri="{BB962C8B-B14F-4D97-AF65-F5344CB8AC3E}">
        <p14:creationId xmlns:p14="http://schemas.microsoft.com/office/powerpoint/2010/main" val="2174087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en-GB"/>
              <a:t>Click to edit Master title style</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en-GB"/>
              <a:t>Click to edit Master text styles</a:t>
            </a:r>
          </a:p>
        </p:txBody>
      </p:sp>
      <p:sp>
        <p:nvSpPr>
          <p:cNvPr id="5" name="Date Placeholder 4"/>
          <p:cNvSpPr>
            <a:spLocks noGrp="1"/>
          </p:cNvSpPr>
          <p:nvPr>
            <p:ph type="dt" sz="half" idx="10"/>
          </p:nvPr>
        </p:nvSpPr>
        <p:spPr/>
        <p:txBody>
          <a:bodyPr/>
          <a:lstStyle/>
          <a:p>
            <a:fld id="{17400769-2153-F642-8087-C005020A0066}" type="datetimeFigureOut">
              <a:rPr lang="en-GB" smtClean="0"/>
              <a:t>16/03/2026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3AC9FA3-C657-7240-B5F8-175A85D11D89}" type="slidenum">
              <a:rPr lang="en-GB" smtClean="0"/>
              <a:t>‹#›</a:t>
            </a:fld>
            <a:endParaRPr lang="en-GB"/>
          </a:p>
        </p:txBody>
      </p:sp>
    </p:spTree>
    <p:extLst>
      <p:ext uri="{BB962C8B-B14F-4D97-AF65-F5344CB8AC3E}">
        <p14:creationId xmlns:p14="http://schemas.microsoft.com/office/powerpoint/2010/main" val="1597991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en-GB"/>
              <a:t>Click to edit Master title style</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en-GB"/>
              <a:t>Click icon to add picture</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en-GB"/>
              <a:t>Click to edit Master text styles</a:t>
            </a:r>
          </a:p>
        </p:txBody>
      </p:sp>
      <p:sp>
        <p:nvSpPr>
          <p:cNvPr id="5" name="Date Placeholder 4"/>
          <p:cNvSpPr>
            <a:spLocks noGrp="1"/>
          </p:cNvSpPr>
          <p:nvPr>
            <p:ph type="dt" sz="half" idx="10"/>
          </p:nvPr>
        </p:nvSpPr>
        <p:spPr/>
        <p:txBody>
          <a:bodyPr/>
          <a:lstStyle/>
          <a:p>
            <a:fld id="{17400769-2153-F642-8087-C005020A0066}" type="datetimeFigureOut">
              <a:rPr lang="en-GB" smtClean="0"/>
              <a:t>16/03/2026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3AC9FA3-C657-7240-B5F8-175A85D11D89}" type="slidenum">
              <a:rPr lang="en-GB" smtClean="0"/>
              <a:t>‹#›</a:t>
            </a:fld>
            <a:endParaRPr lang="en-GB"/>
          </a:p>
        </p:txBody>
      </p:sp>
    </p:spTree>
    <p:extLst>
      <p:ext uri="{BB962C8B-B14F-4D97-AF65-F5344CB8AC3E}">
        <p14:creationId xmlns:p14="http://schemas.microsoft.com/office/powerpoint/2010/main" val="29304240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17400769-2153-F642-8087-C005020A0066}" type="datetimeFigureOut">
              <a:rPr lang="en-GB" smtClean="0"/>
              <a:t>16/03/2026</a:t>
            </a:fld>
            <a:endParaRPr lang="en-GB"/>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23AC9FA3-C657-7240-B5F8-175A85D11D89}" type="slidenum">
              <a:rPr lang="en-GB" smtClean="0"/>
              <a:t>‹#›</a:t>
            </a:fld>
            <a:endParaRPr lang="en-GB"/>
          </a:p>
        </p:txBody>
      </p:sp>
    </p:spTree>
    <p:extLst>
      <p:ext uri="{BB962C8B-B14F-4D97-AF65-F5344CB8AC3E}">
        <p14:creationId xmlns:p14="http://schemas.microsoft.com/office/powerpoint/2010/main" val="34168256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tiff"/><Relationship Id="rId4" Type="http://schemas.openxmlformats.org/officeDocument/2006/relationships/image" Target="../media/image2.tiff"/></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7.xml"/><Relationship Id="rId4" Type="http://schemas.openxmlformats.org/officeDocument/2006/relationships/image" Target="../media/image18.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2.jpe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image" Target="../media/image25.jpe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image" Target="../media/image28.gif"/><Relationship Id="rId2" Type="http://schemas.openxmlformats.org/officeDocument/2006/relationships/image" Target="../media/image27.jpe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7.xml"/><Relationship Id="rId5" Type="http://schemas.openxmlformats.org/officeDocument/2006/relationships/image" Target="../media/image32.png"/><Relationship Id="rId4" Type="http://schemas.openxmlformats.org/officeDocument/2006/relationships/image" Target="../media/image31.png"/></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4.jpeg"/><Relationship Id="rId1" Type="http://schemas.openxmlformats.org/officeDocument/2006/relationships/slideLayout" Target="../slideLayouts/slideLayout7.xml"/><Relationship Id="rId4" Type="http://schemas.microsoft.com/office/2007/relationships/hdphoto" Target="../media/hdphoto2.wdp"/></Relationships>
</file>

<file path=ppt/slides/_rels/slide47.xml.rels><?xml version="1.0" encoding="UTF-8" standalone="yes"?>
<Relationships xmlns="http://schemas.openxmlformats.org/package/2006/relationships"><Relationship Id="rId2" Type="http://schemas.openxmlformats.org/officeDocument/2006/relationships/image" Target="../media/image36.jpeg"/><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image" Target="../media/image37.png"/><Relationship Id="rId1" Type="http://schemas.openxmlformats.org/officeDocument/2006/relationships/slideLayout" Target="../slideLayouts/slideLayout7.xml"/><Relationship Id="rId4" Type="http://schemas.openxmlformats.org/officeDocument/2006/relationships/image" Target="../media/image39.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3" Type="http://schemas.openxmlformats.org/officeDocument/2006/relationships/image" Target="../media/image41.jpeg"/><Relationship Id="rId2" Type="http://schemas.openxmlformats.org/officeDocument/2006/relationships/image" Target="../media/image40.jpeg"/><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3" Type="http://schemas.openxmlformats.org/officeDocument/2006/relationships/image" Target="../media/image43.jpeg"/><Relationship Id="rId2" Type="http://schemas.openxmlformats.org/officeDocument/2006/relationships/image" Target="../media/image42.jpeg"/><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3" Type="http://schemas.openxmlformats.org/officeDocument/2006/relationships/image" Target="../media/image45.jpeg"/><Relationship Id="rId2" Type="http://schemas.openxmlformats.org/officeDocument/2006/relationships/image" Target="../media/image44.jpeg"/><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3" Type="http://schemas.openxmlformats.org/officeDocument/2006/relationships/image" Target="../media/image47.jpeg"/><Relationship Id="rId2" Type="http://schemas.openxmlformats.org/officeDocument/2006/relationships/image" Target="../media/image46.jpeg"/><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3" Type="http://schemas.openxmlformats.org/officeDocument/2006/relationships/image" Target="../media/image49.jpeg"/><Relationship Id="rId2" Type="http://schemas.openxmlformats.org/officeDocument/2006/relationships/image" Target="../media/image48.png"/><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3" Type="http://schemas.openxmlformats.org/officeDocument/2006/relationships/image" Target="../media/image51.jpeg"/><Relationship Id="rId2" Type="http://schemas.openxmlformats.org/officeDocument/2006/relationships/image" Target="../media/image50.jpeg"/><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image" Target="../media/image52.png"/><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3" Type="http://schemas.openxmlformats.org/officeDocument/2006/relationships/image" Target="../media/image54.jpeg"/><Relationship Id="rId2" Type="http://schemas.openxmlformats.org/officeDocument/2006/relationships/image" Target="../media/image53.jpeg"/><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 Id="rId5" Type="http://schemas.openxmlformats.org/officeDocument/2006/relationships/image" Target="../media/image11.jpeg"/><Relationship Id="rId4" Type="http://schemas.openxmlformats.org/officeDocument/2006/relationships/image" Target="../media/image10.jpeg"/></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p:nvPr/>
        </p:nvSpPr>
        <p:spPr>
          <a:xfrm>
            <a:off x="257700" y="315625"/>
            <a:ext cx="7044600" cy="745200"/>
          </a:xfrm>
          <a:prstGeom prst="rect">
            <a:avLst/>
          </a:prstGeom>
          <a:noFill/>
          <a:ln>
            <a:noFill/>
          </a:ln>
        </p:spPr>
        <p:txBody>
          <a:bodyPr spcFirstLastPara="1" wrap="square" lIns="91425" tIns="91425" rIns="91425" bIns="91425" anchor="ctr" anchorCtr="0">
            <a:noAutofit/>
          </a:bodyPr>
          <a:lstStyle/>
          <a:p>
            <a:pPr marL="114300" lvl="0" indent="-342900" algn="ctr" rtl="0">
              <a:spcBef>
                <a:spcPts val="0"/>
              </a:spcBef>
              <a:spcAft>
                <a:spcPts val="0"/>
              </a:spcAft>
              <a:buNone/>
            </a:pPr>
            <a:r>
              <a:rPr lang="en-GB" sz="1800" dirty="0">
                <a:solidFill>
                  <a:srgbClr val="000000"/>
                </a:solidFill>
                <a:latin typeface="Tahoma" panose="020B0604030504040204" pitchFamily="34" charset="0"/>
                <a:ea typeface="Tahoma" panose="020B0604030504040204" pitchFamily="34" charset="0"/>
                <a:cs typeface="Tahoma" panose="020B0604030504040204" pitchFamily="34" charset="0"/>
                <a:sym typeface="Comfortaa"/>
              </a:rPr>
              <a:t>Edexcel GCSE 9-1 History</a:t>
            </a:r>
            <a:endParaRPr sz="1800" dirty="0">
              <a:solidFill>
                <a:srgbClr val="000000"/>
              </a:solidFill>
              <a:latin typeface="Tahoma" panose="020B0604030504040204" pitchFamily="34" charset="0"/>
              <a:ea typeface="Tahoma" panose="020B0604030504040204" pitchFamily="34" charset="0"/>
              <a:cs typeface="Tahoma" panose="020B0604030504040204" pitchFamily="34" charset="0"/>
              <a:sym typeface="Comfortaa"/>
            </a:endParaRPr>
          </a:p>
          <a:p>
            <a:pPr marL="114300" lvl="0" indent="-342900" algn="ctr" rtl="0">
              <a:spcBef>
                <a:spcPts val="0"/>
              </a:spcBef>
              <a:spcAft>
                <a:spcPts val="0"/>
              </a:spcAft>
              <a:buNone/>
            </a:pPr>
            <a:r>
              <a:rPr lang="en-GB" sz="1800" b="1" dirty="0">
                <a:latin typeface="Tahoma" panose="020B0604030504040204" pitchFamily="34" charset="0"/>
                <a:ea typeface="Tahoma" panose="020B0604030504040204" pitchFamily="34" charset="0"/>
                <a:cs typeface="Tahoma" panose="020B0604030504040204" pitchFamily="34" charset="0"/>
                <a:sym typeface="Comfortaa"/>
              </a:rPr>
              <a:t>Early Elizabethan England 1558-88</a:t>
            </a:r>
            <a:endParaRPr sz="1800" b="1" dirty="0">
              <a:solidFill>
                <a:srgbClr val="000000"/>
              </a:solidFill>
              <a:latin typeface="Tahoma" panose="020B0604030504040204" pitchFamily="34" charset="0"/>
              <a:ea typeface="Tahoma" panose="020B0604030504040204" pitchFamily="34" charset="0"/>
              <a:cs typeface="Tahoma" panose="020B0604030504040204" pitchFamily="34" charset="0"/>
              <a:sym typeface="Comfortaa"/>
            </a:endParaRPr>
          </a:p>
        </p:txBody>
      </p:sp>
      <p:sp>
        <p:nvSpPr>
          <p:cNvPr id="55" name="Google Shape;55;p13"/>
          <p:cNvSpPr txBox="1"/>
          <p:nvPr/>
        </p:nvSpPr>
        <p:spPr>
          <a:xfrm>
            <a:off x="1953025" y="1168673"/>
            <a:ext cx="3844800" cy="1947477"/>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2800" b="1" dirty="0">
                <a:latin typeface="Tahoma" panose="020B0604030504040204" pitchFamily="34" charset="0"/>
                <a:ea typeface="Tahoma" panose="020B0604030504040204" pitchFamily="34" charset="0"/>
                <a:cs typeface="Tahoma" panose="020B0604030504040204" pitchFamily="34" charset="0"/>
                <a:sym typeface="Calibri"/>
              </a:rPr>
              <a:t>Key Topic 2</a:t>
            </a:r>
          </a:p>
          <a:p>
            <a:pPr marL="0" lvl="0" indent="0" algn="ctr" rtl="0">
              <a:spcBef>
                <a:spcPts val="0"/>
              </a:spcBef>
              <a:spcAft>
                <a:spcPts val="0"/>
              </a:spcAft>
              <a:buNone/>
            </a:pPr>
            <a:r>
              <a:rPr lang="en-GB" sz="2800" b="1" dirty="0">
                <a:latin typeface="Tahoma" panose="020B0604030504040204" pitchFamily="34" charset="0"/>
                <a:ea typeface="Tahoma" panose="020B0604030504040204" pitchFamily="34" charset="0"/>
                <a:cs typeface="Tahoma" panose="020B0604030504040204" pitchFamily="34" charset="0"/>
                <a:sym typeface="Calibri"/>
              </a:rPr>
              <a:t>Challenges to Elizabeth at home and abroad 1559-88 </a:t>
            </a:r>
            <a:endParaRPr sz="2800" b="1" dirty="0">
              <a:latin typeface="Tahoma" panose="020B0604030504040204" pitchFamily="34" charset="0"/>
              <a:ea typeface="Tahoma" panose="020B0604030504040204" pitchFamily="34" charset="0"/>
              <a:cs typeface="Tahoma" panose="020B0604030504040204" pitchFamily="34" charset="0"/>
              <a:sym typeface="Calibri"/>
            </a:endParaRPr>
          </a:p>
        </p:txBody>
      </p:sp>
      <p:sp>
        <p:nvSpPr>
          <p:cNvPr id="56" name="Google Shape;56;p13"/>
          <p:cNvSpPr txBox="1"/>
          <p:nvPr/>
        </p:nvSpPr>
        <p:spPr>
          <a:xfrm>
            <a:off x="1953025" y="3224000"/>
            <a:ext cx="3844800" cy="5319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GB" dirty="0">
                <a:latin typeface="Calibri"/>
                <a:ea typeface="Calibri"/>
                <a:cs typeface="Calibri"/>
                <a:sym typeface="Calibri"/>
              </a:rPr>
              <a:t>Name:</a:t>
            </a:r>
            <a:endParaRPr dirty="0">
              <a:latin typeface="Cambria"/>
              <a:ea typeface="Cambria"/>
              <a:cs typeface="Cambria"/>
              <a:sym typeface="Cambria"/>
            </a:endParaRPr>
          </a:p>
        </p:txBody>
      </p:sp>
      <p:graphicFrame>
        <p:nvGraphicFramePr>
          <p:cNvPr id="10" name="Table 9">
            <a:extLst>
              <a:ext uri="{FF2B5EF4-FFF2-40B4-BE49-F238E27FC236}">
                <a16:creationId xmlns:a16="http://schemas.microsoft.com/office/drawing/2014/main" id="{8426C160-1905-2B43-82A8-8E9FD7800459}"/>
              </a:ext>
            </a:extLst>
          </p:cNvPr>
          <p:cNvGraphicFramePr>
            <a:graphicFrameLocks noGrp="1"/>
          </p:cNvGraphicFramePr>
          <p:nvPr>
            <p:extLst>
              <p:ext uri="{D42A27DB-BD31-4B8C-83A1-F6EECF244321}">
                <p14:modId xmlns:p14="http://schemas.microsoft.com/office/powerpoint/2010/main" val="3349085809"/>
              </p:ext>
            </p:extLst>
          </p:nvPr>
        </p:nvGraphicFramePr>
        <p:xfrm>
          <a:off x="305036" y="4898570"/>
          <a:ext cx="6949602" cy="5656874"/>
        </p:xfrm>
        <a:graphic>
          <a:graphicData uri="http://schemas.openxmlformats.org/drawingml/2006/table">
            <a:tbl>
              <a:tblPr/>
              <a:tblGrid>
                <a:gridCol w="674967">
                  <a:extLst>
                    <a:ext uri="{9D8B030D-6E8A-4147-A177-3AD203B41FA5}">
                      <a16:colId xmlns:a16="http://schemas.microsoft.com/office/drawing/2014/main" val="4202882097"/>
                    </a:ext>
                  </a:extLst>
                </a:gridCol>
                <a:gridCol w="1048821">
                  <a:extLst>
                    <a:ext uri="{9D8B030D-6E8A-4147-A177-3AD203B41FA5}">
                      <a16:colId xmlns:a16="http://schemas.microsoft.com/office/drawing/2014/main" val="3339496718"/>
                    </a:ext>
                  </a:extLst>
                </a:gridCol>
                <a:gridCol w="3375330">
                  <a:extLst>
                    <a:ext uri="{9D8B030D-6E8A-4147-A177-3AD203B41FA5}">
                      <a16:colId xmlns:a16="http://schemas.microsoft.com/office/drawing/2014/main" val="2228620561"/>
                    </a:ext>
                  </a:extLst>
                </a:gridCol>
                <a:gridCol w="616828">
                  <a:extLst>
                    <a:ext uri="{9D8B030D-6E8A-4147-A177-3AD203B41FA5}">
                      <a16:colId xmlns:a16="http://schemas.microsoft.com/office/drawing/2014/main" val="1225140939"/>
                    </a:ext>
                  </a:extLst>
                </a:gridCol>
                <a:gridCol w="616828">
                  <a:extLst>
                    <a:ext uri="{9D8B030D-6E8A-4147-A177-3AD203B41FA5}">
                      <a16:colId xmlns:a16="http://schemas.microsoft.com/office/drawing/2014/main" val="877951321"/>
                    </a:ext>
                  </a:extLst>
                </a:gridCol>
                <a:gridCol w="616828">
                  <a:extLst>
                    <a:ext uri="{9D8B030D-6E8A-4147-A177-3AD203B41FA5}">
                      <a16:colId xmlns:a16="http://schemas.microsoft.com/office/drawing/2014/main" val="1346586033"/>
                    </a:ext>
                  </a:extLst>
                </a:gridCol>
              </a:tblGrid>
              <a:tr h="307634">
                <a:tc gridSpan="3">
                  <a:txBody>
                    <a:bodyPr/>
                    <a:lstStyle/>
                    <a:p>
                      <a:pPr algn="ctr" rtl="0" fontAlgn="ctr">
                        <a:spcBef>
                          <a:spcPts val="0"/>
                        </a:spcBef>
                        <a:spcAft>
                          <a:spcPts val="0"/>
                        </a:spcAft>
                      </a:pPr>
                      <a:r>
                        <a:rPr lang="en-GB" sz="1100" b="1" i="0" u="none" strike="noStrike" dirty="0">
                          <a:solidFill>
                            <a:srgbClr val="000000"/>
                          </a:solidFill>
                          <a:effectLst/>
                          <a:latin typeface="Cambria" panose="02040503050406030204" pitchFamily="18" charset="0"/>
                          <a:ea typeface="Cambria" panose="02040503050406030204" pitchFamily="18" charset="0"/>
                        </a:rPr>
                        <a:t>Edexcel GCSE History Early Elizabethan England, 1558-1588 –  PLC</a:t>
                      </a:r>
                      <a:endParaRPr lang="en-GB" sz="1100" dirty="0">
                        <a:effectLst/>
                        <a:latin typeface="Cambria" panose="02040503050406030204" pitchFamily="18" charset="0"/>
                        <a:ea typeface="Cambria" panose="02040503050406030204" pitchFamily="18" charset="0"/>
                      </a:endParaRPr>
                    </a:p>
                  </a:txBody>
                  <a:tcPr marL="65419" marR="65419" marT="32709" marB="32709"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a:txBody>
                    <a:bodyPr/>
                    <a:lstStyle/>
                    <a:p>
                      <a:pPr algn="ctr" rtl="0" fontAlgn="ctr">
                        <a:spcBef>
                          <a:spcPts val="0"/>
                        </a:spcBef>
                        <a:spcAft>
                          <a:spcPts val="0"/>
                        </a:spcAft>
                      </a:pPr>
                      <a:r>
                        <a:rPr lang="en-GB" sz="1100" dirty="0">
                          <a:effectLst/>
                          <a:latin typeface="Cambria" panose="02040503050406030204" pitchFamily="18" charset="0"/>
                          <a:ea typeface="Cambria" panose="02040503050406030204" pitchFamily="18" charset="0"/>
                        </a:rPr>
                        <a:t>Page</a:t>
                      </a:r>
                    </a:p>
                  </a:txBody>
                  <a:tcPr marL="65419" marR="65419" marT="32709" marB="32709"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rtl="0" fontAlgn="ctr">
                        <a:spcBef>
                          <a:spcPts val="0"/>
                        </a:spcBef>
                        <a:spcAft>
                          <a:spcPts val="0"/>
                        </a:spcAft>
                      </a:pPr>
                      <a:r>
                        <a:rPr lang="en-GB" sz="1100" b="0" i="0" u="none" strike="noStrike" dirty="0">
                          <a:solidFill>
                            <a:srgbClr val="000000"/>
                          </a:solidFill>
                          <a:effectLst/>
                          <a:latin typeface="Cambria" panose="02040503050406030204" pitchFamily="18" charset="0"/>
                          <a:ea typeface="Cambria" panose="02040503050406030204" pitchFamily="18" charset="0"/>
                        </a:rPr>
                        <a:t>Lesson</a:t>
                      </a:r>
                      <a:endParaRPr lang="en-GB" sz="1100" dirty="0">
                        <a:effectLst/>
                        <a:latin typeface="Cambria" panose="02040503050406030204" pitchFamily="18" charset="0"/>
                        <a:ea typeface="Cambria" panose="02040503050406030204" pitchFamily="18" charset="0"/>
                      </a:endParaRPr>
                    </a:p>
                  </a:txBody>
                  <a:tcPr marL="65419" marR="65419" marT="32709" marB="32709"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rtl="0" fontAlgn="ctr">
                        <a:spcBef>
                          <a:spcPts val="0"/>
                        </a:spcBef>
                        <a:spcAft>
                          <a:spcPts val="0"/>
                        </a:spcAft>
                      </a:pPr>
                      <a:r>
                        <a:rPr lang="en-GB" sz="1100" b="0" i="0" u="none" strike="noStrike" dirty="0">
                          <a:solidFill>
                            <a:srgbClr val="000000"/>
                          </a:solidFill>
                          <a:effectLst/>
                          <a:latin typeface="Cambria" panose="02040503050406030204" pitchFamily="18" charset="0"/>
                          <a:ea typeface="Cambria" panose="02040503050406030204" pitchFamily="18" charset="0"/>
                        </a:rPr>
                        <a:t>Revised</a:t>
                      </a:r>
                      <a:endParaRPr lang="en-GB" sz="1100" dirty="0">
                        <a:effectLst/>
                        <a:latin typeface="Cambria" panose="02040503050406030204" pitchFamily="18" charset="0"/>
                        <a:ea typeface="Cambria" panose="02040503050406030204" pitchFamily="18" charset="0"/>
                      </a:endParaRPr>
                    </a:p>
                  </a:txBody>
                  <a:tcPr marL="65419" marR="65419" marT="32709" marB="32709"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01610100"/>
                  </a:ext>
                </a:extLst>
              </a:tr>
              <a:tr h="594360">
                <a:tc rowSpan="9">
                  <a:txBody>
                    <a:bodyPr/>
                    <a:lstStyle/>
                    <a:p>
                      <a:pPr algn="ctr" rtl="0"/>
                      <a:r>
                        <a:rPr lang="en-GB" sz="1100" b="0" i="0" u="none" strike="noStrike" kern="1200" dirty="0">
                          <a:solidFill>
                            <a:schemeClr val="tx1"/>
                          </a:solidFill>
                          <a:effectLst/>
                          <a:latin typeface="Cambria" panose="02040503050406030204" pitchFamily="18" charset="0"/>
                          <a:ea typeface="Cambria" panose="02040503050406030204" pitchFamily="18" charset="0"/>
                          <a:cs typeface="+mn-cs"/>
                        </a:rPr>
                        <a:t>Section 2: Challenges to Elizabeth at home and abroad, 1569-88</a:t>
                      </a:r>
                      <a:endParaRPr lang="en-GB" sz="1100" dirty="0">
                        <a:effectLst/>
                        <a:latin typeface="Cambria" panose="02040503050406030204" pitchFamily="18" charset="0"/>
                        <a:ea typeface="Cambria" panose="02040503050406030204" pitchFamily="18" charset="0"/>
                      </a:endParaRPr>
                    </a:p>
                  </a:txBody>
                  <a:tcPr marL="68145" marR="68145" marT="32709" marB="32709" vert="vert27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4">
                        <a:lumMod val="20000"/>
                        <a:lumOff val="80000"/>
                      </a:schemeClr>
                    </a:solidFill>
                  </a:tcPr>
                </a:tc>
                <a:tc rowSpan="3">
                  <a:txBody>
                    <a:bodyPr/>
                    <a:lstStyle/>
                    <a:p>
                      <a:pPr rtl="0" fontAlgn="ctr">
                        <a:spcBef>
                          <a:spcPts val="0"/>
                        </a:spcBef>
                        <a:spcAft>
                          <a:spcPts val="0"/>
                        </a:spcAft>
                      </a:pPr>
                      <a:r>
                        <a:rPr lang="en-GB" sz="1100" b="0" i="0" u="none" strike="noStrike" dirty="0">
                          <a:solidFill>
                            <a:srgbClr val="000000"/>
                          </a:solidFill>
                          <a:effectLst/>
                          <a:latin typeface="Cambria" panose="02040503050406030204" pitchFamily="18" charset="0"/>
                          <a:ea typeface="Cambria" panose="02040503050406030204" pitchFamily="18" charset="0"/>
                        </a:rPr>
                        <a:t>Key Topic 2.1 Plots and revolts at home</a:t>
                      </a:r>
                      <a:endParaRPr lang="en-GB" sz="1100" dirty="0">
                        <a:effectLst/>
                        <a:latin typeface="Cambria" panose="02040503050406030204" pitchFamily="18" charset="0"/>
                        <a:ea typeface="Cambria" panose="02040503050406030204" pitchFamily="18" charset="0"/>
                      </a:endParaRPr>
                    </a:p>
                  </a:txBody>
                  <a:tcPr marL="63500" marR="6350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rtl="0" fontAlgn="ctr">
                        <a:spcBef>
                          <a:spcPts val="0"/>
                        </a:spcBef>
                        <a:spcAft>
                          <a:spcPts val="0"/>
                        </a:spcAft>
                      </a:pPr>
                      <a:r>
                        <a:rPr lang="en-GB" sz="1100" b="0" i="0" u="none" strike="noStrike" dirty="0">
                          <a:solidFill>
                            <a:srgbClr val="000000"/>
                          </a:solidFill>
                          <a:effectLst/>
                          <a:latin typeface="Cambria" panose="02040503050406030204" pitchFamily="18" charset="0"/>
                          <a:ea typeface="Cambria" panose="02040503050406030204" pitchFamily="18" charset="0"/>
                        </a:rPr>
                        <a:t>A. The reasons for, and significance of, the Revolt of the Northern Earls, 1569–70.</a:t>
                      </a:r>
                      <a:endParaRPr lang="en-GB" sz="1100" dirty="0">
                        <a:effectLst/>
                        <a:latin typeface="Cambria" panose="02040503050406030204" pitchFamily="18" charset="0"/>
                        <a:ea typeface="Cambria" panose="02040503050406030204" pitchFamily="18" charset="0"/>
                      </a:endParaRPr>
                    </a:p>
                  </a:txBody>
                  <a:tcPr marL="63500" marR="6350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en-GB" sz="1100" dirty="0">
                          <a:effectLst/>
                          <a:latin typeface="Cambria" panose="02040503050406030204" pitchFamily="18" charset="0"/>
                          <a:ea typeface="Cambria" panose="02040503050406030204" pitchFamily="18" charset="0"/>
                        </a:rPr>
                        <a:t>4-19</a:t>
                      </a:r>
                    </a:p>
                  </a:txBody>
                  <a:tcPr marL="65419" marR="65419" marT="32709" marB="32709"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fontAlgn="ctr"/>
                      <a:r>
                        <a:rPr lang="en-GB" sz="1100" dirty="0">
                          <a:effectLst/>
                          <a:latin typeface="Cambria" panose="02040503050406030204" pitchFamily="18" charset="0"/>
                          <a:ea typeface="Cambria" panose="02040503050406030204" pitchFamily="18" charset="0"/>
                        </a:rPr>
                        <a:t> </a:t>
                      </a:r>
                    </a:p>
                  </a:txBody>
                  <a:tcPr marL="65419" marR="65419" marT="32709" marB="32709"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fontAlgn="ctr"/>
                      <a:r>
                        <a:rPr lang="en-GB" sz="1100" dirty="0">
                          <a:effectLst/>
                          <a:latin typeface="Cambria" panose="02040503050406030204" pitchFamily="18" charset="0"/>
                          <a:ea typeface="Cambria" panose="02040503050406030204" pitchFamily="18" charset="0"/>
                        </a:rPr>
                        <a:t> </a:t>
                      </a:r>
                    </a:p>
                  </a:txBody>
                  <a:tcPr marL="65419" marR="65419" marT="32709" marB="32709"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42371205"/>
                  </a:ext>
                </a:extLst>
              </a:tr>
              <a:tr h="594360">
                <a:tc vMerge="1">
                  <a:txBody>
                    <a:bodyPr/>
                    <a:lstStyle/>
                    <a:p>
                      <a:endParaRPr lang="en-GB"/>
                    </a:p>
                  </a:txBody>
                  <a:tcPr/>
                </a:tc>
                <a:tc vMerge="1">
                  <a:txBody>
                    <a:bodyPr/>
                    <a:lstStyle/>
                    <a:p>
                      <a:endParaRPr lang="en-GB"/>
                    </a:p>
                  </a:txBody>
                  <a:tcPr/>
                </a:tc>
                <a:tc>
                  <a:txBody>
                    <a:bodyPr/>
                    <a:lstStyle/>
                    <a:p>
                      <a:pPr rtl="0" fontAlgn="ctr">
                        <a:spcBef>
                          <a:spcPts val="0"/>
                        </a:spcBef>
                        <a:spcAft>
                          <a:spcPts val="0"/>
                        </a:spcAft>
                      </a:pPr>
                      <a:r>
                        <a:rPr lang="en-GB" sz="1100" b="0" i="0" u="none" strike="noStrike" dirty="0">
                          <a:solidFill>
                            <a:srgbClr val="000000"/>
                          </a:solidFill>
                          <a:effectLst/>
                          <a:latin typeface="Cambria" panose="02040503050406030204" pitchFamily="18" charset="0"/>
                          <a:ea typeface="Cambria" panose="02040503050406030204" pitchFamily="18" charset="0"/>
                        </a:rPr>
                        <a:t>B. The features and significance of the Ridolfi, Throckmorton and Babington Plots. Walsingham and the use of spies.</a:t>
                      </a:r>
                      <a:endParaRPr lang="en-GB" sz="1100" dirty="0">
                        <a:effectLst/>
                        <a:latin typeface="Cambria" panose="02040503050406030204" pitchFamily="18" charset="0"/>
                        <a:ea typeface="Cambria" panose="02040503050406030204" pitchFamily="18" charset="0"/>
                      </a:endParaRPr>
                    </a:p>
                  </a:txBody>
                  <a:tcPr marL="63500" marR="6350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en-GB" sz="1100" dirty="0">
                          <a:effectLst/>
                          <a:latin typeface="Cambria" panose="02040503050406030204" pitchFamily="18" charset="0"/>
                          <a:ea typeface="Cambria" panose="02040503050406030204" pitchFamily="18" charset="0"/>
                        </a:rPr>
                        <a:t>20-31</a:t>
                      </a:r>
                    </a:p>
                  </a:txBody>
                  <a:tcPr marL="65419" marR="65419" marT="32709" marB="32709"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fontAlgn="ctr"/>
                      <a:r>
                        <a:rPr lang="en-GB" sz="1100">
                          <a:effectLst/>
                          <a:latin typeface="Cambria" panose="02040503050406030204" pitchFamily="18" charset="0"/>
                          <a:ea typeface="Cambria" panose="02040503050406030204" pitchFamily="18" charset="0"/>
                        </a:rPr>
                        <a:t> </a:t>
                      </a:r>
                    </a:p>
                  </a:txBody>
                  <a:tcPr marL="65419" marR="65419" marT="32709" marB="32709"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fontAlgn="ctr"/>
                      <a:r>
                        <a:rPr lang="en-GB" sz="1100">
                          <a:effectLst/>
                          <a:latin typeface="Cambria" panose="02040503050406030204" pitchFamily="18" charset="0"/>
                          <a:ea typeface="Cambria" panose="02040503050406030204" pitchFamily="18" charset="0"/>
                        </a:rPr>
                        <a:t> </a:t>
                      </a:r>
                    </a:p>
                  </a:txBody>
                  <a:tcPr marL="65419" marR="65419" marT="32709" marB="32709"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65766491"/>
                  </a:ext>
                </a:extLst>
              </a:tr>
              <a:tr h="594360">
                <a:tc vMerge="1">
                  <a:txBody>
                    <a:bodyPr/>
                    <a:lstStyle/>
                    <a:p>
                      <a:endParaRPr lang="en-GB"/>
                    </a:p>
                  </a:txBody>
                  <a:tcPr/>
                </a:tc>
                <a:tc vMerge="1">
                  <a:txBody>
                    <a:bodyPr/>
                    <a:lstStyle/>
                    <a:p>
                      <a:endParaRPr lang="en-GB"/>
                    </a:p>
                  </a:txBody>
                  <a:tcPr/>
                </a:tc>
                <a:tc>
                  <a:txBody>
                    <a:bodyPr/>
                    <a:lstStyle/>
                    <a:p>
                      <a:pPr rtl="0" fontAlgn="ctr">
                        <a:spcBef>
                          <a:spcPts val="0"/>
                        </a:spcBef>
                        <a:spcAft>
                          <a:spcPts val="0"/>
                        </a:spcAft>
                      </a:pPr>
                      <a:r>
                        <a:rPr lang="en-GB" sz="1100" b="0" i="0" u="none" strike="noStrike" dirty="0">
                          <a:solidFill>
                            <a:srgbClr val="000000"/>
                          </a:solidFill>
                          <a:effectLst/>
                          <a:latin typeface="Cambria" panose="02040503050406030204" pitchFamily="18" charset="0"/>
                          <a:ea typeface="Cambria" panose="02040503050406030204" pitchFamily="18" charset="0"/>
                        </a:rPr>
                        <a:t>C. The reasons for, and significance of, Mary Queen of Scots’ execution in 1587.</a:t>
                      </a:r>
                      <a:endParaRPr lang="en-GB" sz="1100" dirty="0">
                        <a:effectLst/>
                        <a:latin typeface="Cambria" panose="02040503050406030204" pitchFamily="18" charset="0"/>
                        <a:ea typeface="Cambria" panose="02040503050406030204" pitchFamily="18" charset="0"/>
                      </a:endParaRPr>
                    </a:p>
                  </a:txBody>
                  <a:tcPr marL="63500" marR="6350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en-GB" sz="1100" dirty="0">
                          <a:effectLst/>
                          <a:latin typeface="Cambria" panose="02040503050406030204" pitchFamily="18" charset="0"/>
                          <a:ea typeface="Cambria" panose="02040503050406030204" pitchFamily="18" charset="0"/>
                        </a:rPr>
                        <a:t>32-34</a:t>
                      </a:r>
                    </a:p>
                  </a:txBody>
                  <a:tcPr marL="65419" marR="65419" marT="32709" marB="32709"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fontAlgn="ctr"/>
                      <a:r>
                        <a:rPr lang="en-GB" sz="1100">
                          <a:effectLst/>
                          <a:latin typeface="Cambria" panose="02040503050406030204" pitchFamily="18" charset="0"/>
                          <a:ea typeface="Cambria" panose="02040503050406030204" pitchFamily="18" charset="0"/>
                        </a:rPr>
                        <a:t> </a:t>
                      </a:r>
                    </a:p>
                  </a:txBody>
                  <a:tcPr marL="65419" marR="65419" marT="32709" marB="32709"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fontAlgn="ctr"/>
                      <a:r>
                        <a:rPr lang="en-GB" sz="1100" dirty="0">
                          <a:effectLst/>
                          <a:latin typeface="Cambria" panose="02040503050406030204" pitchFamily="18" charset="0"/>
                          <a:ea typeface="Cambria" panose="02040503050406030204" pitchFamily="18" charset="0"/>
                        </a:rPr>
                        <a:t> </a:t>
                      </a:r>
                    </a:p>
                  </a:txBody>
                  <a:tcPr marL="65419" marR="65419" marT="32709" marB="32709"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97244250"/>
                  </a:ext>
                </a:extLst>
              </a:tr>
              <a:tr h="594360">
                <a:tc vMerge="1">
                  <a:txBody>
                    <a:bodyPr/>
                    <a:lstStyle/>
                    <a:p>
                      <a:endParaRPr lang="en-GB"/>
                    </a:p>
                  </a:txBody>
                  <a:tcPr/>
                </a:tc>
                <a:tc rowSpan="2">
                  <a:txBody>
                    <a:bodyPr/>
                    <a:lstStyle/>
                    <a:p>
                      <a:pPr rtl="0" fontAlgn="ctr">
                        <a:spcBef>
                          <a:spcPts val="0"/>
                        </a:spcBef>
                        <a:spcAft>
                          <a:spcPts val="0"/>
                        </a:spcAft>
                      </a:pPr>
                      <a:r>
                        <a:rPr lang="en-GB" sz="1100" b="0" i="0" u="none" strike="noStrike" dirty="0">
                          <a:solidFill>
                            <a:srgbClr val="000000"/>
                          </a:solidFill>
                          <a:effectLst/>
                          <a:latin typeface="Cambria" panose="02040503050406030204" pitchFamily="18" charset="0"/>
                          <a:ea typeface="Cambria" panose="02040503050406030204" pitchFamily="18" charset="0"/>
                        </a:rPr>
                        <a:t>Key Topic 2.2 Relations with Spain</a:t>
                      </a:r>
                      <a:endParaRPr lang="en-GB" sz="1100" dirty="0">
                        <a:effectLst/>
                        <a:latin typeface="Cambria" panose="02040503050406030204" pitchFamily="18" charset="0"/>
                        <a:ea typeface="Cambria" panose="02040503050406030204" pitchFamily="18" charset="0"/>
                      </a:endParaRPr>
                    </a:p>
                  </a:txBody>
                  <a:tcPr marL="63500" marR="6350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lvl="0" indent="0" algn="l" defTabSz="755934" rtl="0" eaLnBrk="1" fontAlgn="ctr" latinLnBrk="0" hangingPunct="1">
                        <a:lnSpc>
                          <a:spcPct val="100000"/>
                        </a:lnSpc>
                        <a:spcBef>
                          <a:spcPts val="0"/>
                        </a:spcBef>
                        <a:spcAft>
                          <a:spcPts val="0"/>
                        </a:spcAft>
                        <a:buClrTx/>
                        <a:buSzTx/>
                        <a:buFontTx/>
                        <a:buNone/>
                        <a:tabLst/>
                        <a:defRPr/>
                      </a:pPr>
                      <a:r>
                        <a:rPr lang="en-GB" sz="1100" b="0" i="0" u="none" strike="noStrike" dirty="0">
                          <a:solidFill>
                            <a:srgbClr val="000000"/>
                          </a:solidFill>
                          <a:effectLst/>
                          <a:latin typeface="Cambria" panose="02040503050406030204" pitchFamily="18" charset="0"/>
                          <a:ea typeface="Cambria" panose="02040503050406030204" pitchFamily="18" charset="0"/>
                        </a:rPr>
                        <a:t>A. Commercial rivalry. The New World, privateering and the significance of the activities of Drake. </a:t>
                      </a:r>
                      <a:endParaRPr lang="en-GB" sz="1100" dirty="0">
                        <a:effectLst/>
                        <a:latin typeface="Cambria" panose="02040503050406030204" pitchFamily="18" charset="0"/>
                        <a:ea typeface="Cambria" panose="02040503050406030204" pitchFamily="18" charset="0"/>
                      </a:endParaRPr>
                    </a:p>
                  </a:txBody>
                  <a:tcPr marL="63500" marR="6350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en-GB" sz="1100" dirty="0">
                          <a:effectLst/>
                          <a:latin typeface="Cambria" panose="02040503050406030204" pitchFamily="18" charset="0"/>
                          <a:ea typeface="Cambria" panose="02040503050406030204" pitchFamily="18" charset="0"/>
                        </a:rPr>
                        <a:t>35-41</a:t>
                      </a:r>
                    </a:p>
                  </a:txBody>
                  <a:tcPr marL="65419" marR="65419" marT="32709" marB="32709"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fontAlgn="ctr"/>
                      <a:r>
                        <a:rPr lang="en-GB" sz="1100" dirty="0">
                          <a:effectLst/>
                          <a:latin typeface="Cambria" panose="02040503050406030204" pitchFamily="18" charset="0"/>
                          <a:ea typeface="Cambria" panose="02040503050406030204" pitchFamily="18" charset="0"/>
                        </a:rPr>
                        <a:t> </a:t>
                      </a:r>
                    </a:p>
                  </a:txBody>
                  <a:tcPr marL="65419" marR="65419" marT="32709" marB="32709"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fontAlgn="ctr"/>
                      <a:r>
                        <a:rPr lang="en-GB" sz="1100" dirty="0">
                          <a:effectLst/>
                          <a:latin typeface="Cambria" panose="02040503050406030204" pitchFamily="18" charset="0"/>
                          <a:ea typeface="Cambria" panose="02040503050406030204" pitchFamily="18" charset="0"/>
                        </a:rPr>
                        <a:t> </a:t>
                      </a:r>
                    </a:p>
                  </a:txBody>
                  <a:tcPr marL="65419" marR="65419" marT="32709" marB="32709"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10539677"/>
                  </a:ext>
                </a:extLst>
              </a:tr>
              <a:tr h="594360">
                <a:tc vMerge="1">
                  <a:txBody>
                    <a:bodyPr/>
                    <a:lstStyle/>
                    <a:p>
                      <a:endParaRPr lang="en-GB"/>
                    </a:p>
                  </a:txBody>
                  <a:tcPr/>
                </a:tc>
                <a:tc vMerge="1">
                  <a:txBody>
                    <a:bodyPr/>
                    <a:lstStyle/>
                    <a:p>
                      <a:endParaRPr lang="en-GB"/>
                    </a:p>
                  </a:txBody>
                  <a:tcPr/>
                </a:tc>
                <a:tc>
                  <a:txBody>
                    <a:bodyPr/>
                    <a:lstStyle/>
                    <a:p>
                      <a:pPr rtl="0" fontAlgn="ctr">
                        <a:spcBef>
                          <a:spcPts val="0"/>
                        </a:spcBef>
                        <a:spcAft>
                          <a:spcPts val="0"/>
                        </a:spcAft>
                      </a:pPr>
                      <a:r>
                        <a:rPr lang="en-GB" sz="1100" b="0" i="0" u="none" strike="noStrike" dirty="0">
                          <a:solidFill>
                            <a:srgbClr val="000000"/>
                          </a:solidFill>
                          <a:effectLst/>
                          <a:latin typeface="Cambria" panose="02040503050406030204" pitchFamily="18" charset="0"/>
                          <a:ea typeface="Cambria" panose="02040503050406030204" pitchFamily="18" charset="0"/>
                        </a:rPr>
                        <a:t>B. Political and religious rivalry </a:t>
                      </a:r>
                      <a:endParaRPr lang="en-GB" sz="1100" dirty="0">
                        <a:effectLst/>
                        <a:latin typeface="Cambria" panose="02040503050406030204" pitchFamily="18" charset="0"/>
                        <a:ea typeface="Cambria" panose="02040503050406030204" pitchFamily="18" charset="0"/>
                      </a:endParaRPr>
                    </a:p>
                  </a:txBody>
                  <a:tcPr marL="63500" marR="6350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en-GB" sz="1100" dirty="0">
                          <a:effectLst/>
                          <a:latin typeface="Cambria" panose="02040503050406030204" pitchFamily="18" charset="0"/>
                          <a:ea typeface="Cambria" panose="02040503050406030204" pitchFamily="18" charset="0"/>
                        </a:rPr>
                        <a:t>42-45</a:t>
                      </a:r>
                    </a:p>
                  </a:txBody>
                  <a:tcPr marL="65419" marR="65419" marT="32709" marB="32709"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fontAlgn="ctr"/>
                      <a:r>
                        <a:rPr lang="en-GB" sz="1100" dirty="0">
                          <a:effectLst/>
                          <a:latin typeface="Cambria" panose="02040503050406030204" pitchFamily="18" charset="0"/>
                          <a:ea typeface="Cambria" panose="02040503050406030204" pitchFamily="18" charset="0"/>
                        </a:rPr>
                        <a:t> </a:t>
                      </a:r>
                    </a:p>
                  </a:txBody>
                  <a:tcPr marL="65419" marR="65419" marT="32709" marB="32709"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fontAlgn="ctr"/>
                      <a:r>
                        <a:rPr lang="en-GB" sz="1100" dirty="0">
                          <a:effectLst/>
                          <a:latin typeface="Cambria" panose="02040503050406030204" pitchFamily="18" charset="0"/>
                          <a:ea typeface="Cambria" panose="02040503050406030204" pitchFamily="18" charset="0"/>
                        </a:rPr>
                        <a:t> </a:t>
                      </a:r>
                    </a:p>
                    <a:p>
                      <a:pPr fontAlgn="ctr"/>
                      <a:r>
                        <a:rPr lang="en-GB" sz="1100" dirty="0">
                          <a:effectLst/>
                          <a:latin typeface="Cambria" panose="02040503050406030204" pitchFamily="18" charset="0"/>
                          <a:ea typeface="Cambria" panose="02040503050406030204" pitchFamily="18" charset="0"/>
                        </a:rPr>
                        <a:t> </a:t>
                      </a:r>
                    </a:p>
                  </a:txBody>
                  <a:tcPr marL="65419" marR="65419" marT="32709" marB="32709"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3561327"/>
                  </a:ext>
                </a:extLst>
              </a:tr>
              <a:tr h="594360">
                <a:tc vMerge="1">
                  <a:txBody>
                    <a:bodyPr/>
                    <a:lstStyle/>
                    <a:p>
                      <a:endParaRPr lang="en-GB"/>
                    </a:p>
                  </a:txBody>
                  <a:tcPr/>
                </a:tc>
                <a:tc rowSpan="2">
                  <a:txBody>
                    <a:bodyPr/>
                    <a:lstStyle/>
                    <a:p>
                      <a:pPr rtl="0" fontAlgn="ctr">
                        <a:spcBef>
                          <a:spcPts val="0"/>
                        </a:spcBef>
                        <a:spcAft>
                          <a:spcPts val="0"/>
                        </a:spcAft>
                      </a:pPr>
                      <a:r>
                        <a:rPr lang="en-GB" sz="1100" b="0" i="0" u="none" strike="noStrike" dirty="0">
                          <a:solidFill>
                            <a:srgbClr val="000000"/>
                          </a:solidFill>
                          <a:effectLst/>
                          <a:latin typeface="Cambria" panose="02040503050406030204" pitchFamily="18" charset="0"/>
                          <a:ea typeface="Cambria" panose="02040503050406030204" pitchFamily="18" charset="0"/>
                        </a:rPr>
                        <a:t>Key Topic 2.3 The outbreak of war with Spain, 1585–88</a:t>
                      </a:r>
                      <a:endParaRPr lang="en-GB" sz="1100" dirty="0">
                        <a:effectLst/>
                        <a:latin typeface="Cambria" panose="02040503050406030204" pitchFamily="18" charset="0"/>
                        <a:ea typeface="Cambria" panose="02040503050406030204" pitchFamily="18" charset="0"/>
                      </a:endParaRPr>
                    </a:p>
                  </a:txBody>
                  <a:tcPr marL="63500" marR="6350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rtl="0" fontAlgn="ctr">
                        <a:spcBef>
                          <a:spcPts val="0"/>
                        </a:spcBef>
                        <a:spcAft>
                          <a:spcPts val="0"/>
                        </a:spcAft>
                      </a:pPr>
                      <a:r>
                        <a:rPr lang="en-GB" sz="1100" b="0" i="0" u="none" strike="noStrike" dirty="0">
                          <a:solidFill>
                            <a:srgbClr val="000000"/>
                          </a:solidFill>
                          <a:effectLst/>
                          <a:latin typeface="Cambria" panose="02040503050406030204" pitchFamily="18" charset="0"/>
                          <a:ea typeface="Cambria" panose="02040503050406030204" pitchFamily="18" charset="0"/>
                        </a:rPr>
                        <a:t>A. English direct involvement in the Netherlands, 1585–88. The role of Robert Dudley.</a:t>
                      </a:r>
                      <a:endParaRPr lang="en-GB" sz="1100" dirty="0">
                        <a:effectLst/>
                        <a:latin typeface="Cambria" panose="02040503050406030204" pitchFamily="18" charset="0"/>
                        <a:ea typeface="Cambria" panose="02040503050406030204" pitchFamily="18" charset="0"/>
                      </a:endParaRPr>
                    </a:p>
                  </a:txBody>
                  <a:tcPr marL="63500" marR="6350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en-GB" sz="1100" dirty="0">
                          <a:effectLst/>
                          <a:latin typeface="Cambria" panose="02040503050406030204" pitchFamily="18" charset="0"/>
                          <a:ea typeface="Cambria" panose="02040503050406030204" pitchFamily="18" charset="0"/>
                        </a:rPr>
                        <a:t>46-57</a:t>
                      </a:r>
                    </a:p>
                  </a:txBody>
                  <a:tcPr marL="65419" marR="65419" marT="32709" marB="32709"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fontAlgn="ctr"/>
                      <a:r>
                        <a:rPr lang="en-GB" sz="1100" dirty="0">
                          <a:effectLst/>
                          <a:latin typeface="Cambria" panose="02040503050406030204" pitchFamily="18" charset="0"/>
                          <a:ea typeface="Cambria" panose="02040503050406030204" pitchFamily="18" charset="0"/>
                        </a:rPr>
                        <a:t> </a:t>
                      </a:r>
                    </a:p>
                  </a:txBody>
                  <a:tcPr marL="65419" marR="65419" marT="32709" marB="32709"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fontAlgn="ctr"/>
                      <a:r>
                        <a:rPr lang="en-GB" sz="1100" dirty="0">
                          <a:effectLst/>
                          <a:latin typeface="Cambria" panose="02040503050406030204" pitchFamily="18" charset="0"/>
                          <a:ea typeface="Cambria" panose="02040503050406030204" pitchFamily="18" charset="0"/>
                        </a:rPr>
                        <a:t> </a:t>
                      </a:r>
                    </a:p>
                  </a:txBody>
                  <a:tcPr marL="65419" marR="65419" marT="32709" marB="32709"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34528529"/>
                  </a:ext>
                </a:extLst>
              </a:tr>
              <a:tr h="594360">
                <a:tc vMerge="1">
                  <a:txBody>
                    <a:bodyPr/>
                    <a:lstStyle/>
                    <a:p>
                      <a:endParaRPr lang="en-GB"/>
                    </a:p>
                  </a:txBody>
                  <a:tcPr/>
                </a:tc>
                <a:tc vMerge="1">
                  <a:txBody>
                    <a:bodyPr/>
                    <a:lstStyle/>
                    <a:p>
                      <a:endParaRPr lang="en-GB"/>
                    </a:p>
                  </a:txBody>
                  <a:tcPr/>
                </a:tc>
                <a:tc>
                  <a:txBody>
                    <a:bodyPr/>
                    <a:lstStyle/>
                    <a:p>
                      <a:pPr rtl="0" fontAlgn="ctr">
                        <a:spcBef>
                          <a:spcPts val="0"/>
                        </a:spcBef>
                        <a:spcAft>
                          <a:spcPts val="0"/>
                        </a:spcAft>
                      </a:pPr>
                      <a:r>
                        <a:rPr lang="en-GB" sz="1100" b="0" i="0" u="none" strike="noStrike" dirty="0">
                          <a:solidFill>
                            <a:srgbClr val="000000"/>
                          </a:solidFill>
                          <a:effectLst/>
                          <a:latin typeface="Cambria" panose="02040503050406030204" pitchFamily="18" charset="0"/>
                          <a:ea typeface="Cambria" panose="02040503050406030204" pitchFamily="18" charset="0"/>
                        </a:rPr>
                        <a:t>B. Drake and the raid on Cadiz: ‘Singeing the King of Spain’s beard’</a:t>
                      </a:r>
                      <a:endParaRPr lang="en-GB" sz="1100" dirty="0">
                        <a:effectLst/>
                        <a:latin typeface="Cambria" panose="02040503050406030204" pitchFamily="18" charset="0"/>
                        <a:ea typeface="Cambria" panose="02040503050406030204" pitchFamily="18" charset="0"/>
                      </a:endParaRPr>
                    </a:p>
                  </a:txBody>
                  <a:tcPr marL="63500" marR="6350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en-GB" sz="1100" dirty="0">
                          <a:effectLst/>
                          <a:latin typeface="Cambria" panose="02040503050406030204" pitchFamily="18" charset="0"/>
                          <a:ea typeface="Cambria" panose="02040503050406030204" pitchFamily="18" charset="0"/>
                        </a:rPr>
                        <a:t>58-59</a:t>
                      </a:r>
                    </a:p>
                  </a:txBody>
                  <a:tcPr marL="65419" marR="65419" marT="32709" marB="32709"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fontAlgn="ctr"/>
                      <a:r>
                        <a:rPr lang="en-GB" sz="1100" dirty="0">
                          <a:effectLst/>
                          <a:latin typeface="Cambria" panose="02040503050406030204" pitchFamily="18" charset="0"/>
                          <a:ea typeface="Cambria" panose="02040503050406030204" pitchFamily="18" charset="0"/>
                        </a:rPr>
                        <a:t> </a:t>
                      </a:r>
                    </a:p>
                  </a:txBody>
                  <a:tcPr marL="65419" marR="65419" marT="32709" marB="32709"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fontAlgn="ctr"/>
                      <a:r>
                        <a:rPr lang="en-GB" sz="1100" dirty="0">
                          <a:effectLst/>
                          <a:latin typeface="Cambria" panose="02040503050406030204" pitchFamily="18" charset="0"/>
                          <a:ea typeface="Cambria" panose="02040503050406030204" pitchFamily="18" charset="0"/>
                        </a:rPr>
                        <a:t> </a:t>
                      </a:r>
                    </a:p>
                  </a:txBody>
                  <a:tcPr marL="65419" marR="65419" marT="32709" marB="32709"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47420464"/>
                  </a:ext>
                </a:extLst>
              </a:tr>
              <a:tr h="594360">
                <a:tc vMerge="1">
                  <a:txBody>
                    <a:bodyPr/>
                    <a:lstStyle/>
                    <a:p>
                      <a:endParaRPr lang="en-GB"/>
                    </a:p>
                  </a:txBody>
                  <a:tcPr/>
                </a:tc>
                <a:tc rowSpan="2">
                  <a:txBody>
                    <a:bodyPr/>
                    <a:lstStyle/>
                    <a:p>
                      <a:pPr rtl="0" fontAlgn="ctr">
                        <a:spcBef>
                          <a:spcPts val="0"/>
                        </a:spcBef>
                        <a:spcAft>
                          <a:spcPts val="0"/>
                        </a:spcAft>
                      </a:pPr>
                      <a:r>
                        <a:rPr lang="en-GB" sz="1100" b="0" i="0" u="none" strike="noStrike" dirty="0">
                          <a:solidFill>
                            <a:srgbClr val="000000"/>
                          </a:solidFill>
                          <a:effectLst/>
                          <a:latin typeface="Cambria" panose="02040503050406030204" pitchFamily="18" charset="0"/>
                          <a:ea typeface="Cambria" panose="02040503050406030204" pitchFamily="18" charset="0"/>
                        </a:rPr>
                        <a:t>Key Topic 2.4 The Armada</a:t>
                      </a:r>
                      <a:endParaRPr lang="en-GB" sz="1100" dirty="0">
                        <a:effectLst/>
                        <a:latin typeface="Cambria" panose="02040503050406030204" pitchFamily="18" charset="0"/>
                        <a:ea typeface="Cambria" panose="02040503050406030204" pitchFamily="18" charset="0"/>
                      </a:endParaRPr>
                    </a:p>
                  </a:txBody>
                  <a:tcPr marL="63500" marR="6350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rtl="0" fontAlgn="ctr">
                        <a:spcBef>
                          <a:spcPts val="0"/>
                        </a:spcBef>
                        <a:spcAft>
                          <a:spcPts val="0"/>
                        </a:spcAft>
                      </a:pPr>
                      <a:r>
                        <a:rPr lang="en-GB" sz="1100" b="0" i="0" u="none" strike="noStrike" dirty="0">
                          <a:solidFill>
                            <a:srgbClr val="000000"/>
                          </a:solidFill>
                          <a:effectLst/>
                          <a:latin typeface="Cambria" panose="02040503050406030204" pitchFamily="18" charset="0"/>
                          <a:ea typeface="Cambria" panose="02040503050406030204" pitchFamily="18" charset="0"/>
                        </a:rPr>
                        <a:t>A. Spanish invasion plans. Reasons why Philip used the Spanish Armada.</a:t>
                      </a:r>
                      <a:endParaRPr lang="en-GB" sz="1100" dirty="0">
                        <a:effectLst/>
                        <a:latin typeface="Cambria" panose="02040503050406030204" pitchFamily="18" charset="0"/>
                        <a:ea typeface="Cambria" panose="02040503050406030204" pitchFamily="18" charset="0"/>
                      </a:endParaRPr>
                    </a:p>
                  </a:txBody>
                  <a:tcPr marL="63500" marR="6350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4">
                        <a:lumMod val="20000"/>
                        <a:lumOff val="80000"/>
                      </a:schemeClr>
                    </a:solidFill>
                  </a:tcPr>
                </a:tc>
                <a:tc rowSpan="2">
                  <a:txBody>
                    <a:bodyPr/>
                    <a:lstStyle/>
                    <a:p>
                      <a:pPr algn="ctr" fontAlgn="ctr"/>
                      <a:r>
                        <a:rPr lang="en-GB" sz="1100">
                          <a:effectLst/>
                          <a:latin typeface="Cambria" panose="02040503050406030204" pitchFamily="18" charset="0"/>
                          <a:ea typeface="Cambria" panose="02040503050406030204" pitchFamily="18" charset="0"/>
                        </a:rPr>
                        <a:t>60-68</a:t>
                      </a:r>
                      <a:endParaRPr lang="en-GB" sz="1100" dirty="0">
                        <a:effectLst/>
                        <a:latin typeface="Cambria" panose="02040503050406030204" pitchFamily="18" charset="0"/>
                        <a:ea typeface="Cambria" panose="02040503050406030204" pitchFamily="18" charset="0"/>
                      </a:endParaRPr>
                    </a:p>
                  </a:txBody>
                  <a:tcPr marL="65419" marR="65419" marT="32709" marB="32709"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fontAlgn="ctr"/>
                      <a:r>
                        <a:rPr lang="en-GB" sz="1100">
                          <a:effectLst/>
                          <a:latin typeface="Cambria" panose="02040503050406030204" pitchFamily="18" charset="0"/>
                          <a:ea typeface="Cambria" panose="02040503050406030204" pitchFamily="18" charset="0"/>
                        </a:rPr>
                        <a:t> </a:t>
                      </a:r>
                    </a:p>
                  </a:txBody>
                  <a:tcPr marL="65419" marR="65419" marT="32709" marB="32709"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fontAlgn="ctr"/>
                      <a:r>
                        <a:rPr lang="en-GB" sz="1100" dirty="0">
                          <a:effectLst/>
                          <a:latin typeface="Cambria" panose="02040503050406030204" pitchFamily="18" charset="0"/>
                          <a:ea typeface="Cambria" panose="02040503050406030204" pitchFamily="18" charset="0"/>
                        </a:rPr>
                        <a:t> </a:t>
                      </a:r>
                    </a:p>
                  </a:txBody>
                  <a:tcPr marL="65419" marR="65419" marT="32709" marB="32709"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07278425"/>
                  </a:ext>
                </a:extLst>
              </a:tr>
              <a:tr h="594360">
                <a:tc vMerge="1">
                  <a:txBody>
                    <a:bodyPr/>
                    <a:lstStyle/>
                    <a:p>
                      <a:endParaRPr lang="en-GB"/>
                    </a:p>
                  </a:txBody>
                  <a:tcPr/>
                </a:tc>
                <a:tc vMerge="1">
                  <a:txBody>
                    <a:bodyPr/>
                    <a:lstStyle/>
                    <a:p>
                      <a:endParaRPr lang="en-GB"/>
                    </a:p>
                  </a:txBody>
                  <a:tcPr/>
                </a:tc>
                <a:tc>
                  <a:txBody>
                    <a:bodyPr/>
                    <a:lstStyle/>
                    <a:p>
                      <a:pPr rtl="0" fontAlgn="ctr">
                        <a:spcBef>
                          <a:spcPts val="0"/>
                        </a:spcBef>
                        <a:spcAft>
                          <a:spcPts val="0"/>
                        </a:spcAft>
                      </a:pPr>
                      <a:r>
                        <a:rPr lang="en-GB" sz="1100" b="0" i="0" u="none" strike="noStrike" dirty="0">
                          <a:solidFill>
                            <a:srgbClr val="000000"/>
                          </a:solidFill>
                          <a:effectLst/>
                          <a:latin typeface="Cambria" panose="02040503050406030204" pitchFamily="18" charset="0"/>
                          <a:ea typeface="Cambria" panose="02040503050406030204" pitchFamily="18" charset="0"/>
                        </a:rPr>
                        <a:t>B. The reasons for and consequences of the English victory.</a:t>
                      </a:r>
                      <a:endParaRPr lang="en-GB" sz="1100" dirty="0">
                        <a:effectLst/>
                        <a:latin typeface="Cambria" panose="02040503050406030204" pitchFamily="18" charset="0"/>
                        <a:ea typeface="Cambria" panose="02040503050406030204" pitchFamily="18" charset="0"/>
                      </a:endParaRPr>
                    </a:p>
                  </a:txBody>
                  <a:tcPr marL="63500" marR="6350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4">
                        <a:lumMod val="20000"/>
                        <a:lumOff val="80000"/>
                      </a:schemeClr>
                    </a:solidFill>
                  </a:tcPr>
                </a:tc>
                <a:tc vMerge="1">
                  <a:txBody>
                    <a:bodyPr/>
                    <a:lstStyle/>
                    <a:p>
                      <a:pPr algn="ctr" fontAlgn="ctr"/>
                      <a:endParaRPr lang="en-GB" sz="1100" dirty="0">
                        <a:effectLst/>
                        <a:latin typeface="Cambria" panose="02040503050406030204" pitchFamily="18" charset="0"/>
                        <a:ea typeface="Cambria" panose="02040503050406030204" pitchFamily="18" charset="0"/>
                      </a:endParaRPr>
                    </a:p>
                  </a:txBody>
                  <a:tcPr marL="65419" marR="65419" marT="32709" marB="32709"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fontAlgn="ctr"/>
                      <a:r>
                        <a:rPr lang="en-GB" sz="1100" dirty="0">
                          <a:effectLst/>
                          <a:latin typeface="Cambria" panose="02040503050406030204" pitchFamily="18" charset="0"/>
                          <a:ea typeface="Cambria" panose="02040503050406030204" pitchFamily="18" charset="0"/>
                        </a:rPr>
                        <a:t> </a:t>
                      </a:r>
                    </a:p>
                  </a:txBody>
                  <a:tcPr marL="65419" marR="65419" marT="32709" marB="32709"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fontAlgn="ctr"/>
                      <a:r>
                        <a:rPr lang="en-GB" sz="1100" dirty="0">
                          <a:effectLst/>
                          <a:latin typeface="Cambria" panose="02040503050406030204" pitchFamily="18" charset="0"/>
                          <a:ea typeface="Cambria" panose="02040503050406030204" pitchFamily="18" charset="0"/>
                        </a:rPr>
                        <a:t> </a:t>
                      </a:r>
                    </a:p>
                  </a:txBody>
                  <a:tcPr marL="65419" marR="65419" marT="32709" marB="32709"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97828404"/>
                  </a:ext>
                </a:extLst>
              </a:tr>
            </a:tbl>
          </a:graphicData>
        </a:graphic>
      </p:graphicFrame>
      <p:pic>
        <p:nvPicPr>
          <p:cNvPr id="11" name="Picture 10">
            <a:extLst>
              <a:ext uri="{FF2B5EF4-FFF2-40B4-BE49-F238E27FC236}">
                <a16:creationId xmlns:a16="http://schemas.microsoft.com/office/drawing/2014/main" id="{E874CA7A-D1BA-8743-BE81-8FA6F5641809}"/>
              </a:ext>
            </a:extLst>
          </p:cNvPr>
          <p:cNvPicPr/>
          <p:nvPr/>
        </p:nvPicPr>
        <p:blipFill>
          <a:blip r:embed="rId3" cstate="email">
            <a:extLst>
              <a:ext uri="{28A0092B-C50C-407E-A947-70E740481C1C}">
                <a14:useLocalDpi xmlns:a14="http://schemas.microsoft.com/office/drawing/2010/main"/>
              </a:ext>
            </a:extLst>
          </a:blip>
          <a:stretch>
            <a:fillRect/>
          </a:stretch>
        </p:blipFill>
        <p:spPr>
          <a:xfrm>
            <a:off x="414358" y="1195587"/>
            <a:ext cx="1314705" cy="1680194"/>
          </a:xfrm>
          <a:prstGeom prst="rect">
            <a:avLst/>
          </a:prstGeom>
          <a:ln w="38100">
            <a:solidFill>
              <a:schemeClr val="tx1"/>
            </a:solidFill>
          </a:ln>
        </p:spPr>
      </p:pic>
      <p:pic>
        <p:nvPicPr>
          <p:cNvPr id="2" name="Picture 1">
            <a:extLst>
              <a:ext uri="{FF2B5EF4-FFF2-40B4-BE49-F238E27FC236}">
                <a16:creationId xmlns:a16="http://schemas.microsoft.com/office/drawing/2014/main" id="{580681A2-55D8-244C-9A69-5A9DC1E6371C}"/>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029920" y="2767799"/>
            <a:ext cx="1334141" cy="1804201"/>
          </a:xfrm>
          <a:prstGeom prst="rect">
            <a:avLst/>
          </a:prstGeom>
          <a:ln w="38100">
            <a:solidFill>
              <a:schemeClr val="tx1"/>
            </a:solidFill>
          </a:ln>
        </p:spPr>
      </p:pic>
      <p:pic>
        <p:nvPicPr>
          <p:cNvPr id="3" name="Picture 2">
            <a:extLst>
              <a:ext uri="{FF2B5EF4-FFF2-40B4-BE49-F238E27FC236}">
                <a16:creationId xmlns:a16="http://schemas.microsoft.com/office/drawing/2014/main" id="{E4D46D09-7CAB-764E-9C94-9F90E7D95D25}"/>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414358" y="3049485"/>
            <a:ext cx="1395100" cy="1465173"/>
          </a:xfrm>
          <a:prstGeom prst="rect">
            <a:avLst/>
          </a:prstGeom>
          <a:ln w="38100">
            <a:solidFill>
              <a:schemeClr val="tx1"/>
            </a:solidFill>
          </a:ln>
        </p:spPr>
      </p:pic>
      <p:pic>
        <p:nvPicPr>
          <p:cNvPr id="4" name="Picture 3">
            <a:extLst>
              <a:ext uri="{FF2B5EF4-FFF2-40B4-BE49-F238E27FC236}">
                <a16:creationId xmlns:a16="http://schemas.microsoft.com/office/drawing/2014/main" id="{9468EBC1-FFF7-8D41-91BE-143022F72211}"/>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6021787" y="1163052"/>
            <a:ext cx="1314705" cy="1502520"/>
          </a:xfrm>
          <a:prstGeom prst="rect">
            <a:avLst/>
          </a:prstGeom>
          <a:ln w="38100">
            <a:solidFill>
              <a:schemeClr val="tx1"/>
            </a:solidFill>
          </a:ln>
        </p:spPr>
      </p:pic>
    </p:spTree>
    <p:extLst>
      <p:ext uri="{BB962C8B-B14F-4D97-AF65-F5344CB8AC3E}">
        <p14:creationId xmlns:p14="http://schemas.microsoft.com/office/powerpoint/2010/main" val="40950477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81;p16">
            <a:extLst>
              <a:ext uri="{FF2B5EF4-FFF2-40B4-BE49-F238E27FC236}">
                <a16:creationId xmlns:a16="http://schemas.microsoft.com/office/drawing/2014/main" id="{F5EA320D-8F89-4DC7-8BAE-C766B470D98F}"/>
              </a:ext>
            </a:extLst>
          </p:cNvPr>
          <p:cNvSpPr txBox="1"/>
          <p:nvPr/>
        </p:nvSpPr>
        <p:spPr>
          <a:xfrm>
            <a:off x="704850" y="336550"/>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2.1 Plots and revolts and home</a:t>
            </a:r>
          </a:p>
          <a:p>
            <a:pPr algn="ctr"/>
            <a:r>
              <a:rPr lang="en-GB" sz="1200" dirty="0">
                <a:latin typeface="Cambria" panose="02040503050406030204" pitchFamily="18" charset="0"/>
                <a:ea typeface="Palatino" pitchFamily="2" charset="77"/>
                <a:cs typeface="Cambria"/>
                <a:sym typeface="Cambria"/>
              </a:rPr>
              <a:t>A. The reasons for, and significance of, the Revolt of the Northern Earls, 1569-70.</a:t>
            </a:r>
          </a:p>
        </p:txBody>
      </p:sp>
      <p:sp>
        <p:nvSpPr>
          <p:cNvPr id="3" name="Google Shape;86;p16">
            <a:extLst>
              <a:ext uri="{FF2B5EF4-FFF2-40B4-BE49-F238E27FC236}">
                <a16:creationId xmlns:a16="http://schemas.microsoft.com/office/drawing/2014/main" id="{73E6AA5E-7C7F-4152-863A-D150D8030AA5}"/>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p.10</a:t>
            </a:r>
            <a:endParaRPr sz="1600" b="1" dirty="0">
              <a:latin typeface="Calibri"/>
              <a:ea typeface="Calibri"/>
              <a:cs typeface="Calibri"/>
              <a:sym typeface="Calibri"/>
            </a:endParaRPr>
          </a:p>
        </p:txBody>
      </p:sp>
      <p:sp>
        <p:nvSpPr>
          <p:cNvPr id="4" name="TextBox 3">
            <a:extLst>
              <a:ext uri="{FF2B5EF4-FFF2-40B4-BE49-F238E27FC236}">
                <a16:creationId xmlns:a16="http://schemas.microsoft.com/office/drawing/2014/main" id="{603102E1-87B3-4B65-B13A-472DED68F8BF}"/>
              </a:ext>
            </a:extLst>
          </p:cNvPr>
          <p:cNvSpPr txBox="1"/>
          <p:nvPr/>
        </p:nvSpPr>
        <p:spPr>
          <a:xfrm>
            <a:off x="466702" y="1079900"/>
            <a:ext cx="6626270" cy="9487213"/>
          </a:xfrm>
          <a:prstGeom prst="rect">
            <a:avLst/>
          </a:prstGeom>
          <a:noFill/>
        </p:spPr>
        <p:txBody>
          <a:bodyPr wrap="square" numCol="2" spcCol="360000" rtlCol="0">
            <a:spAutoFit/>
          </a:bodyPr>
          <a:lstStyle/>
          <a:p>
            <a:pPr fontAlgn="ctr">
              <a:lnSpc>
                <a:spcPct val="150000"/>
              </a:lnSpc>
            </a:pPr>
            <a:r>
              <a:rPr lang="en-GB" sz="1100" b="1" dirty="0">
                <a:latin typeface="Tahoma" panose="020B0604030504040204" pitchFamily="34" charset="0"/>
                <a:ea typeface="Tahoma" panose="020B0604030504040204" pitchFamily="34" charset="0"/>
                <a:cs typeface="Tahoma" panose="020B0604030504040204" pitchFamily="34" charset="0"/>
              </a:rPr>
              <a:t>What role did religion play?</a:t>
            </a:r>
          </a:p>
          <a:p>
            <a:pPr fontAlgn="ctr">
              <a:lnSpc>
                <a:spcPct val="150000"/>
              </a:lnSpc>
            </a:pPr>
            <a:r>
              <a:rPr lang="en-GB" sz="1100" dirty="0">
                <a:latin typeface="Cambria" panose="02040503050406030204" pitchFamily="18" charset="0"/>
                <a:ea typeface="Cambria" panose="02040503050406030204" pitchFamily="18" charset="0"/>
              </a:rPr>
              <a:t>Much of the north of England, including the earls of Northumberland and Westmorland, held on to traditional Roman Catholic beliefs, despite Elizabeth’s religious settlement in 1559.  Elizabeth wanted their religion to die out eventually but not persecute people who followed it. She appointed James Pilkington, a committed Protestant, as archbishop of Durham in 1561. In doing so, Elizabeth hoped to lessen the influence of Catholicism in the North. Pilkington became the most important clergyman in the north of England and despite his efforts to propose Protestantism , he only succeeded in turning many northerners against him and against England’s new religion</a:t>
            </a:r>
          </a:p>
          <a:p>
            <a:pPr fontAlgn="ctr">
              <a:lnSpc>
                <a:spcPct val="150000"/>
              </a:lnSpc>
            </a:pPr>
            <a:endParaRPr lang="en-GB" sz="1100" dirty="0">
              <a:latin typeface="Cambria" panose="02040503050406030204" pitchFamily="18" charset="0"/>
              <a:ea typeface="Cambria" panose="02040503050406030204" pitchFamily="18" charset="0"/>
            </a:endParaRPr>
          </a:p>
          <a:p>
            <a:pPr fontAlgn="ctr">
              <a:lnSpc>
                <a:spcPct val="150000"/>
              </a:lnSpc>
            </a:pPr>
            <a:r>
              <a:rPr lang="en-GB" sz="1100" b="1" dirty="0">
                <a:latin typeface="Tahoma" panose="020B0604030504040204" pitchFamily="34" charset="0"/>
                <a:ea typeface="Tahoma" panose="020B0604030504040204" pitchFamily="34" charset="0"/>
                <a:cs typeface="Tahoma" panose="020B0604030504040204" pitchFamily="34" charset="0"/>
              </a:rPr>
              <a:t>What role did politics play?</a:t>
            </a:r>
          </a:p>
          <a:p>
            <a:pPr fontAlgn="ctr">
              <a:lnSpc>
                <a:spcPct val="150000"/>
              </a:lnSpc>
            </a:pPr>
            <a:r>
              <a:rPr lang="en-GB" sz="1100" dirty="0">
                <a:latin typeface="Cambria" panose="02040503050406030204" pitchFamily="18" charset="0"/>
                <a:ea typeface="Cambria" panose="02040503050406030204" pitchFamily="18" charset="0"/>
              </a:rPr>
              <a:t>The Catholic earls of Northumberland and Westmorland had been very influential, both at court and locally in the North of England during Mary I reign as queen. When Elizabeth gave Sir John foster the task of looking after the borders with Scotland, Northumberland felt his own status was undermined and his relationship with the queen never really revered.  Finally. the earls disliked the new protestant advisors, such as Cecil and Dudley, due to their faith and the fact that they did not come from ancient noble families and they were jealous of their influence over Elizabeth. </a:t>
            </a:r>
          </a:p>
          <a:p>
            <a:pPr fontAlgn="ctr">
              <a:lnSpc>
                <a:spcPct val="150000"/>
              </a:lnSpc>
            </a:pPr>
            <a:endParaRPr lang="en-GB" sz="1100" dirty="0">
              <a:latin typeface="Cambria" panose="02040503050406030204" pitchFamily="18" charset="0"/>
              <a:ea typeface="Cambria" panose="02040503050406030204" pitchFamily="18" charset="0"/>
            </a:endParaRPr>
          </a:p>
          <a:p>
            <a:pPr fontAlgn="ctr">
              <a:lnSpc>
                <a:spcPct val="150000"/>
              </a:lnSpc>
            </a:pPr>
            <a:r>
              <a:rPr lang="en-GB" sz="1100" b="1" dirty="0">
                <a:latin typeface="Cambria" panose="02040503050406030204" pitchFamily="18" charset="0"/>
                <a:ea typeface="Cambria" panose="02040503050406030204" pitchFamily="18" charset="0"/>
              </a:rPr>
              <a:t>Mary, Queen of Scots, and the succession</a:t>
            </a:r>
          </a:p>
          <a:p>
            <a:pPr fontAlgn="ctr">
              <a:lnSpc>
                <a:spcPct val="150000"/>
              </a:lnSpc>
            </a:pPr>
            <a:r>
              <a:rPr lang="en-GB" sz="1100" dirty="0">
                <a:latin typeface="Cambria" panose="02040503050406030204" pitchFamily="18" charset="0"/>
                <a:ea typeface="Cambria" panose="02040503050406030204" pitchFamily="18" charset="0"/>
              </a:rPr>
              <a:t>Elizabeth refused to name an heir. It became clear as time went on that Elizabeth had no desire to marry and so would not give birth to the next king or queen. This was a problem, if she were to die before she declared an heir to the thrown, England could be thrown into confusion and a civil war. </a:t>
            </a:r>
          </a:p>
          <a:p>
            <a:pPr fontAlgn="ctr">
              <a:lnSpc>
                <a:spcPct val="150000"/>
              </a:lnSpc>
            </a:pPr>
            <a:endParaRPr lang="en-GB" sz="1100" dirty="0">
              <a:latin typeface="Cambria" panose="02040503050406030204" pitchFamily="18" charset="0"/>
              <a:ea typeface="Cambria" panose="02040503050406030204" pitchFamily="18" charset="0"/>
            </a:endParaRPr>
          </a:p>
          <a:p>
            <a:pPr fontAlgn="ctr">
              <a:lnSpc>
                <a:spcPct val="150000"/>
              </a:lnSpc>
            </a:pPr>
            <a:r>
              <a:rPr lang="en-GB" sz="1100" dirty="0">
                <a:latin typeface="Cambria" panose="02040503050406030204" pitchFamily="18" charset="0"/>
                <a:ea typeface="Cambria" panose="02040503050406030204" pitchFamily="18" charset="0"/>
              </a:rPr>
              <a:t>Mary Queen of Scots, had a strong claim to the English throne due to the fact that she was cousins with Elizabeth. The revolt started as a wider court conspiracy for her to marry the Duke of Norfolk, which meant many people at the court of Elizabeth knew of the plot. The marriage would solve the problem of what to do about Mary, and any children they had would provide heirs. Even though Mary was Catholic, Norfolk was Protestant and Elizabeth’s courtiers assumed his heirs would be too, meaning that if they were to be come heirs to the throne, there would be a protestant monarch on Elizabeth’s death.</a:t>
            </a:r>
          </a:p>
          <a:p>
            <a:pPr fontAlgn="ctr">
              <a:lnSpc>
                <a:spcPct val="150000"/>
              </a:lnSpc>
            </a:pPr>
            <a:endParaRPr lang="en-GB" sz="1100" dirty="0">
              <a:latin typeface="Cambria" panose="02040503050406030204" pitchFamily="18" charset="0"/>
              <a:ea typeface="Cambria" panose="02040503050406030204" pitchFamily="18" charset="0"/>
            </a:endParaRPr>
          </a:p>
          <a:p>
            <a:pPr fontAlgn="ctr">
              <a:lnSpc>
                <a:spcPct val="150000"/>
              </a:lnSpc>
            </a:pPr>
            <a:r>
              <a:rPr lang="en-GB" sz="1100" dirty="0">
                <a:latin typeface="Cambria" panose="02040503050406030204" pitchFamily="18" charset="0"/>
                <a:ea typeface="Cambria" panose="02040503050406030204" pitchFamily="18" charset="0"/>
              </a:rPr>
              <a:t>The conspiracy to marry Norfolk to Elizabeth was not treason, but Elizabeth’s courtiers got cold feet for a couple of reasons. The marriage between two nobles required the queens consent whilst Elizabeth made it clear that the succession was a matter of royal prerogative.  Finally, Norfolk was sympathetic to Catholics and close to Northumberland and Westmorland who were both Catholic. This unsettled the Protestant courtiers. </a:t>
            </a:r>
          </a:p>
          <a:p>
            <a:pPr fontAlgn="ctr">
              <a:lnSpc>
                <a:spcPct val="150000"/>
              </a:lnSpc>
            </a:pPr>
            <a:endParaRPr lang="en-GB" sz="1100" dirty="0">
              <a:latin typeface="Cambria" panose="02040503050406030204" pitchFamily="18" charset="0"/>
              <a:ea typeface="Cambria" panose="02040503050406030204" pitchFamily="18" charset="0"/>
            </a:endParaRPr>
          </a:p>
          <a:p>
            <a:pPr fontAlgn="ctr">
              <a:lnSpc>
                <a:spcPct val="150000"/>
              </a:lnSpc>
            </a:pPr>
            <a:r>
              <a:rPr lang="en-GB" sz="1100" dirty="0">
                <a:latin typeface="Cambria" panose="02040503050406030204" pitchFamily="18" charset="0"/>
                <a:ea typeface="Cambria" panose="02040503050406030204" pitchFamily="18" charset="0"/>
              </a:rPr>
              <a:t>Furthermore, Mary’s motives showed that she had greater ambitions than just marrying Norfolk. A letter to Philip II from Spain’s ambassador to Elizabeth’s court shows that Mary believed that she would be queen by April 1569. </a:t>
            </a:r>
          </a:p>
          <a:p>
            <a:pPr fontAlgn="ctr">
              <a:lnSpc>
                <a:spcPct val="150000"/>
              </a:lnSpc>
            </a:pPr>
            <a:endParaRPr lang="en-GB" sz="1100" dirty="0">
              <a:latin typeface="Cambria" panose="02040503050406030204" pitchFamily="18" charset="0"/>
              <a:ea typeface="Cambria" panose="02040503050406030204" pitchFamily="18" charset="0"/>
            </a:endParaRPr>
          </a:p>
          <a:p>
            <a:pPr fontAlgn="ctr">
              <a:lnSpc>
                <a:spcPct val="150000"/>
              </a:lnSpc>
            </a:pPr>
            <a:r>
              <a:rPr lang="en-GB" sz="1100" dirty="0">
                <a:latin typeface="Cambria" panose="02040503050406030204" pitchFamily="18" charset="0"/>
                <a:ea typeface="Cambria" panose="02040503050406030204" pitchFamily="18" charset="0"/>
              </a:rPr>
              <a:t>Eventually however, in September 1569, Robert Dudley, the Earl of Leicester, decided to inform Elizabeth I of the plot. By this time, it was far more developed than simply marrying Norfolk to Mary. </a:t>
            </a:r>
          </a:p>
          <a:p>
            <a:pPr fontAlgn="ctr">
              <a:lnSpc>
                <a:spcPct val="150000"/>
              </a:lnSpc>
            </a:pPr>
            <a:endParaRPr lang="en-GB" sz="1100" dirty="0">
              <a:latin typeface="Cambria" panose="02040503050406030204" pitchFamily="18" charset="0"/>
              <a:ea typeface="Cambria" panose="02040503050406030204" pitchFamily="18" charset="0"/>
            </a:endParaRPr>
          </a:p>
          <a:p>
            <a:pPr fontAlgn="ctr">
              <a:lnSpc>
                <a:spcPct val="150000"/>
              </a:lnSpc>
            </a:pPr>
            <a:endParaRPr lang="en-GB" sz="1100" dirty="0">
              <a:latin typeface="Cambria" panose="02040503050406030204" pitchFamily="18" charset="0"/>
              <a:ea typeface="Cambria" panose="02040503050406030204" pitchFamily="18" charset="0"/>
            </a:endParaRPr>
          </a:p>
        </p:txBody>
      </p:sp>
      <p:pic>
        <p:nvPicPr>
          <p:cNvPr id="12290" name="Picture 2" descr="Christianity Icon 1480643">
            <a:extLst>
              <a:ext uri="{FF2B5EF4-FFF2-40B4-BE49-F238E27FC236}">
                <a16:creationId xmlns:a16="http://schemas.microsoft.com/office/drawing/2014/main" id="{613CA8F5-2606-46C7-ADC8-2533A0BBB6B5}"/>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2550990" y="989662"/>
            <a:ext cx="410181" cy="410181"/>
          </a:xfrm>
          <a:prstGeom prst="rect">
            <a:avLst/>
          </a:prstGeom>
          <a:noFill/>
          <a:extLst>
            <a:ext uri="{909E8E84-426E-40DD-AFC4-6F175D3DCCD1}">
              <a14:hiddenFill xmlns:a14="http://schemas.microsoft.com/office/drawing/2010/main">
                <a:solidFill>
                  <a:srgbClr val="FFFFFF"/>
                </a:solidFill>
              </a14:hiddenFill>
            </a:ext>
          </a:extLst>
        </p:spPr>
      </p:pic>
      <p:pic>
        <p:nvPicPr>
          <p:cNvPr id="12292" name="Picture 4" descr="politics Icon 3249569">
            <a:extLst>
              <a:ext uri="{FF2B5EF4-FFF2-40B4-BE49-F238E27FC236}">
                <a16:creationId xmlns:a16="http://schemas.microsoft.com/office/drawing/2014/main" id="{F5AD71E9-BCFB-4C83-B99D-8EA2432CF4A3}"/>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550990" y="5039706"/>
            <a:ext cx="410181" cy="4101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82150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81;p16">
            <a:extLst>
              <a:ext uri="{FF2B5EF4-FFF2-40B4-BE49-F238E27FC236}">
                <a16:creationId xmlns:a16="http://schemas.microsoft.com/office/drawing/2014/main" id="{8A113DF7-14DF-49B2-B36B-1224B6B6CE69}"/>
              </a:ext>
            </a:extLst>
          </p:cNvPr>
          <p:cNvSpPr txBox="1"/>
          <p:nvPr/>
        </p:nvSpPr>
        <p:spPr>
          <a:xfrm>
            <a:off x="704850" y="336550"/>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2.1 Plots and revolts and home</a:t>
            </a:r>
          </a:p>
          <a:p>
            <a:pPr algn="ctr"/>
            <a:r>
              <a:rPr lang="en-GB" sz="1200" dirty="0">
                <a:latin typeface="Cambria" panose="02040503050406030204" pitchFamily="18" charset="0"/>
                <a:ea typeface="Palatino" pitchFamily="2" charset="77"/>
                <a:cs typeface="Cambria"/>
                <a:sym typeface="Cambria"/>
              </a:rPr>
              <a:t>A. The reasons for, and significance of, the Revolt of the Northern Earls, 1569-70.</a:t>
            </a:r>
          </a:p>
        </p:txBody>
      </p:sp>
      <p:sp>
        <p:nvSpPr>
          <p:cNvPr id="3" name="Google Shape;86;p16">
            <a:extLst>
              <a:ext uri="{FF2B5EF4-FFF2-40B4-BE49-F238E27FC236}">
                <a16:creationId xmlns:a16="http://schemas.microsoft.com/office/drawing/2014/main" id="{235542B0-6D30-48AE-A07D-AE69081F396F}"/>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p.11</a:t>
            </a:r>
            <a:endParaRPr sz="1600" b="1" dirty="0">
              <a:latin typeface="Calibri"/>
              <a:ea typeface="Calibri"/>
              <a:cs typeface="Calibri"/>
              <a:sym typeface="Calibri"/>
            </a:endParaRPr>
          </a:p>
        </p:txBody>
      </p:sp>
      <p:sp>
        <p:nvSpPr>
          <p:cNvPr id="4" name="TextBox 3">
            <a:extLst>
              <a:ext uri="{FF2B5EF4-FFF2-40B4-BE49-F238E27FC236}">
                <a16:creationId xmlns:a16="http://schemas.microsoft.com/office/drawing/2014/main" id="{1CA3AD22-4225-490B-9FBA-0E715DBA2486}"/>
              </a:ext>
            </a:extLst>
          </p:cNvPr>
          <p:cNvSpPr txBox="1"/>
          <p:nvPr/>
        </p:nvSpPr>
        <p:spPr>
          <a:xfrm>
            <a:off x="466702" y="1289450"/>
            <a:ext cx="6626270" cy="8725466"/>
          </a:xfrm>
          <a:prstGeom prst="rect">
            <a:avLst/>
          </a:prstGeom>
          <a:noFill/>
        </p:spPr>
        <p:txBody>
          <a:bodyPr wrap="square" numCol="1" spcCol="360000" rtlCol="0">
            <a:spAutoFit/>
          </a:bodyPr>
          <a:lstStyle/>
          <a:p>
            <a:pPr fontAlgn="ctr">
              <a:lnSpc>
                <a:spcPct val="150000"/>
              </a:lnSpc>
            </a:pPr>
            <a:r>
              <a:rPr lang="en-GB" sz="1100" b="1" dirty="0">
                <a:latin typeface="Cambria" panose="02040503050406030204" pitchFamily="18" charset="0"/>
                <a:ea typeface="Cambria" panose="02040503050406030204" pitchFamily="18" charset="0"/>
                <a:cs typeface="Tahoma" panose="020B0604030504040204" pitchFamily="34" charset="0"/>
              </a:rPr>
              <a:t>TASK: </a:t>
            </a:r>
            <a:r>
              <a:rPr lang="en-GB" sz="1100" dirty="0">
                <a:latin typeface="Cambria" panose="02040503050406030204" pitchFamily="18" charset="0"/>
                <a:ea typeface="Cambria" panose="02040503050406030204" pitchFamily="18" charset="0"/>
                <a:cs typeface="Tahoma" panose="020B0604030504040204" pitchFamily="34" charset="0"/>
              </a:rPr>
              <a:t>Re-read page 10 and reduce each section to 2 sentences. </a:t>
            </a:r>
          </a:p>
          <a:p>
            <a:pPr fontAlgn="ctr">
              <a:lnSpc>
                <a:spcPct val="150000"/>
              </a:lnSpc>
            </a:pPr>
            <a:endParaRPr lang="en-GB" sz="1100" b="1" dirty="0">
              <a:latin typeface="Cambria" panose="02040503050406030204" pitchFamily="18" charset="0"/>
              <a:ea typeface="Cambria" panose="02040503050406030204" pitchFamily="18" charset="0"/>
              <a:cs typeface="Tahoma" panose="020B0604030504040204" pitchFamily="34" charset="0"/>
            </a:endParaRPr>
          </a:p>
          <a:p>
            <a:pPr fontAlgn="ctr">
              <a:lnSpc>
                <a:spcPct val="150000"/>
              </a:lnSpc>
            </a:pPr>
            <a:r>
              <a:rPr lang="en-GB" sz="1100" dirty="0">
                <a:latin typeface="Cambria" panose="02040503050406030204" pitchFamily="18" charset="0"/>
                <a:ea typeface="Cambria" panose="02040503050406030204" pitchFamily="18" charset="0"/>
                <a:cs typeface="Tahoma" panose="020B0604030504040204" pitchFamily="34" charset="0"/>
              </a:rPr>
              <a:t>What role did religion play?</a:t>
            </a:r>
          </a:p>
          <a:p>
            <a:pPr fontAlgn="ctr">
              <a:lnSpc>
                <a:spcPct val="150000"/>
              </a:lnSpc>
            </a:pPr>
            <a:endParaRPr lang="en-GB" sz="1100" dirty="0">
              <a:latin typeface="Cambria" panose="02040503050406030204" pitchFamily="18" charset="0"/>
              <a:ea typeface="Cambria" panose="02040503050406030204" pitchFamily="18" charset="0"/>
              <a:cs typeface="Tahoma" panose="020B0604030504040204" pitchFamily="34" charset="0"/>
            </a:endParaRPr>
          </a:p>
          <a:p>
            <a:pPr fontAlgn="ctr">
              <a:lnSpc>
                <a:spcPct val="150000"/>
              </a:lnSpc>
            </a:pPr>
            <a:r>
              <a:rPr lang="en-GB" sz="1100" dirty="0">
                <a:latin typeface="Cambria" panose="02040503050406030204" pitchFamily="18" charset="0"/>
                <a:ea typeface="Cambria" panose="02040503050406030204" pitchFamily="18" charset="0"/>
                <a:cs typeface="Tahoma" panose="020B0604030504040204" pitchFamily="34"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fontAlgn="ctr">
              <a:lnSpc>
                <a:spcPct val="150000"/>
              </a:lnSpc>
            </a:pPr>
            <a:endParaRPr lang="en-GB" sz="1100" dirty="0">
              <a:latin typeface="Cambria" panose="02040503050406030204" pitchFamily="18" charset="0"/>
              <a:ea typeface="Cambria" panose="02040503050406030204" pitchFamily="18" charset="0"/>
              <a:cs typeface="Tahoma" panose="020B0604030504040204" pitchFamily="34" charset="0"/>
            </a:endParaRPr>
          </a:p>
          <a:p>
            <a:pPr fontAlgn="ctr">
              <a:lnSpc>
                <a:spcPct val="150000"/>
              </a:lnSpc>
            </a:pPr>
            <a:r>
              <a:rPr lang="en-GB" sz="1100" dirty="0">
                <a:latin typeface="Cambria" panose="02040503050406030204" pitchFamily="18" charset="0"/>
                <a:ea typeface="Cambria" panose="02040503050406030204" pitchFamily="18" charset="0"/>
                <a:cs typeface="Tahoma" panose="020B0604030504040204" pitchFamily="34" charset="0"/>
              </a:rPr>
              <a:t>What role did politics play?</a:t>
            </a:r>
          </a:p>
          <a:p>
            <a:pPr fontAlgn="ctr">
              <a:lnSpc>
                <a:spcPct val="150000"/>
              </a:lnSpc>
            </a:pPr>
            <a:endParaRPr lang="en-GB" sz="1100" dirty="0">
              <a:latin typeface="Cambria" panose="02040503050406030204" pitchFamily="18" charset="0"/>
              <a:ea typeface="Cambria" panose="02040503050406030204" pitchFamily="18" charset="0"/>
              <a:cs typeface="Tahoma" panose="020B0604030504040204" pitchFamily="34" charset="0"/>
            </a:endParaRPr>
          </a:p>
          <a:p>
            <a:pPr fontAlgn="ctr">
              <a:lnSpc>
                <a:spcPct val="150000"/>
              </a:lnSpc>
            </a:pPr>
            <a:r>
              <a:rPr lang="en-GB" sz="1100" dirty="0">
                <a:latin typeface="Cambria" panose="02040503050406030204" pitchFamily="18" charset="0"/>
                <a:ea typeface="Cambria" panose="02040503050406030204" pitchFamily="18" charset="0"/>
                <a:cs typeface="Tahoma" panose="020B0604030504040204" pitchFamily="34"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fontAlgn="ctr">
              <a:lnSpc>
                <a:spcPct val="150000"/>
              </a:lnSpc>
            </a:pPr>
            <a:endParaRPr lang="en-GB" sz="1100" dirty="0">
              <a:latin typeface="Cambria" panose="02040503050406030204" pitchFamily="18" charset="0"/>
              <a:ea typeface="Cambria" panose="02040503050406030204" pitchFamily="18" charset="0"/>
              <a:cs typeface="Tahoma" panose="020B0604030504040204" pitchFamily="34" charset="0"/>
            </a:endParaRPr>
          </a:p>
          <a:p>
            <a:pPr fontAlgn="ctr">
              <a:lnSpc>
                <a:spcPct val="150000"/>
              </a:lnSpc>
            </a:pPr>
            <a:r>
              <a:rPr lang="en-GB" sz="1100" dirty="0">
                <a:latin typeface="Cambria" panose="02040503050406030204" pitchFamily="18" charset="0"/>
                <a:ea typeface="Cambria" panose="02040503050406030204" pitchFamily="18" charset="0"/>
                <a:cs typeface="Tahoma" panose="020B0604030504040204" pitchFamily="34" charset="0"/>
              </a:rPr>
              <a:t>Mary, Queen of Scots, and the succession?</a:t>
            </a:r>
          </a:p>
          <a:p>
            <a:pPr fontAlgn="ctr">
              <a:lnSpc>
                <a:spcPct val="150000"/>
              </a:lnSpc>
            </a:pPr>
            <a:endParaRPr lang="en-GB" sz="1100" dirty="0">
              <a:latin typeface="Cambria" panose="02040503050406030204" pitchFamily="18" charset="0"/>
              <a:ea typeface="Cambria" panose="02040503050406030204" pitchFamily="18" charset="0"/>
              <a:cs typeface="Tahoma" panose="020B0604030504040204" pitchFamily="34" charset="0"/>
            </a:endParaRPr>
          </a:p>
          <a:p>
            <a:pPr fontAlgn="ctr">
              <a:lnSpc>
                <a:spcPct val="150000"/>
              </a:lnSpc>
            </a:pPr>
            <a:r>
              <a:rPr lang="en-GB" sz="1100" dirty="0">
                <a:latin typeface="Cambria" panose="02040503050406030204" pitchFamily="18" charset="0"/>
                <a:ea typeface="Cambria" panose="02040503050406030204" pitchFamily="18" charset="0"/>
                <a:cs typeface="Tahoma" panose="020B0604030504040204" pitchFamily="34"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fontAlgn="ctr">
              <a:lnSpc>
                <a:spcPct val="150000"/>
              </a:lnSpc>
            </a:pPr>
            <a:endParaRPr lang="en-GB" sz="1100" b="1" dirty="0">
              <a:latin typeface="Cambria" panose="02040503050406030204" pitchFamily="18" charset="0"/>
              <a:ea typeface="Cambria" panose="02040503050406030204" pitchFamily="18" charset="0"/>
              <a:cs typeface="Tahoma" panose="020B0604030504040204" pitchFamily="34" charset="0"/>
            </a:endParaRPr>
          </a:p>
          <a:p>
            <a:pPr fontAlgn="ctr">
              <a:lnSpc>
                <a:spcPct val="150000"/>
              </a:lnSpc>
            </a:pPr>
            <a:r>
              <a:rPr lang="en-GB" sz="1100" b="1" dirty="0">
                <a:latin typeface="Cambria" panose="02040503050406030204" pitchFamily="18" charset="0"/>
                <a:ea typeface="Cambria" panose="02040503050406030204" pitchFamily="18" charset="0"/>
                <a:cs typeface="Tahoma" panose="020B0604030504040204" pitchFamily="34" charset="0"/>
              </a:rPr>
              <a:t>HOT: </a:t>
            </a:r>
            <a:r>
              <a:rPr lang="en-GB" sz="1100" dirty="0">
                <a:latin typeface="Cambria" panose="02040503050406030204" pitchFamily="18" charset="0"/>
                <a:ea typeface="Cambria" panose="02040503050406030204" pitchFamily="18" charset="0"/>
                <a:cs typeface="Tahoma" panose="020B0604030504040204" pitchFamily="34" charset="0"/>
              </a:rPr>
              <a:t>Which of the causes, religion, politics or Mary Queen of Scots do you think was the most significant? Explain your answer below</a:t>
            </a:r>
          </a:p>
          <a:p>
            <a:pPr fontAlgn="ctr">
              <a:lnSpc>
                <a:spcPct val="150000"/>
              </a:lnSpc>
            </a:pPr>
            <a:endParaRPr lang="en-GB" sz="1100" dirty="0">
              <a:latin typeface="Cambria" panose="02040503050406030204" pitchFamily="18" charset="0"/>
              <a:ea typeface="Cambria" panose="02040503050406030204" pitchFamily="18" charset="0"/>
              <a:cs typeface="Tahoma" panose="020B0604030504040204" pitchFamily="34" charset="0"/>
            </a:endParaRPr>
          </a:p>
          <a:p>
            <a:pPr fontAlgn="ctr">
              <a:lnSpc>
                <a:spcPct val="150000"/>
              </a:lnSpc>
            </a:pPr>
            <a:r>
              <a:rPr lang="en-GB" sz="1100" dirty="0">
                <a:latin typeface="Cambria" panose="02040503050406030204" pitchFamily="18" charset="0"/>
                <a:ea typeface="Cambria" panose="02040503050406030204" pitchFamily="18" charset="0"/>
                <a:cs typeface="Tahoma" panose="020B0604030504040204" pitchFamily="34"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endParaRPr lang="en-GB" sz="1100" dirty="0">
              <a:latin typeface="Cambria" panose="02040503050406030204" pitchFamily="18" charset="0"/>
              <a:ea typeface="Cambria" panose="02040503050406030204" pitchFamily="18" charset="0"/>
            </a:endParaRPr>
          </a:p>
        </p:txBody>
      </p:sp>
      <p:pic>
        <p:nvPicPr>
          <p:cNvPr id="16386" name="Picture 2" descr="reduce Icon 20396">
            <a:extLst>
              <a:ext uri="{FF2B5EF4-FFF2-40B4-BE49-F238E27FC236}">
                <a16:creationId xmlns:a16="http://schemas.microsoft.com/office/drawing/2014/main" id="{73FF1EAC-02B5-41D6-BB68-369C73925314}"/>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453171" y="1209938"/>
            <a:ext cx="428930" cy="4289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68654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81;p16">
            <a:extLst>
              <a:ext uri="{FF2B5EF4-FFF2-40B4-BE49-F238E27FC236}">
                <a16:creationId xmlns:a16="http://schemas.microsoft.com/office/drawing/2014/main" id="{237AA129-B76A-426E-BFBC-325F0D5A627F}"/>
              </a:ext>
            </a:extLst>
          </p:cNvPr>
          <p:cNvSpPr txBox="1"/>
          <p:nvPr/>
        </p:nvSpPr>
        <p:spPr>
          <a:xfrm>
            <a:off x="704850" y="336550"/>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2.1 Plots and revolts and home</a:t>
            </a:r>
          </a:p>
          <a:p>
            <a:pPr algn="ctr"/>
            <a:r>
              <a:rPr lang="en-GB" sz="1200" dirty="0">
                <a:latin typeface="Cambria" panose="02040503050406030204" pitchFamily="18" charset="0"/>
                <a:ea typeface="Palatino" pitchFamily="2" charset="77"/>
                <a:cs typeface="Cambria"/>
                <a:sym typeface="Cambria"/>
              </a:rPr>
              <a:t>A. The reasons for, and significance of, the Revolt of the Northern Earls, 1569-70.</a:t>
            </a:r>
          </a:p>
        </p:txBody>
      </p:sp>
      <p:sp>
        <p:nvSpPr>
          <p:cNvPr id="3" name="Google Shape;86;p16">
            <a:extLst>
              <a:ext uri="{FF2B5EF4-FFF2-40B4-BE49-F238E27FC236}">
                <a16:creationId xmlns:a16="http://schemas.microsoft.com/office/drawing/2014/main" id="{051A5C94-4371-45BF-8929-3A39E66CCFC2}"/>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p.12</a:t>
            </a:r>
            <a:endParaRPr sz="1600" b="1" dirty="0">
              <a:latin typeface="Calibri"/>
              <a:ea typeface="Calibri"/>
              <a:cs typeface="Calibri"/>
              <a:sym typeface="Calibri"/>
            </a:endParaRPr>
          </a:p>
        </p:txBody>
      </p:sp>
      <p:sp>
        <p:nvSpPr>
          <p:cNvPr id="4" name="TextBox 3">
            <a:extLst>
              <a:ext uri="{FF2B5EF4-FFF2-40B4-BE49-F238E27FC236}">
                <a16:creationId xmlns:a16="http://schemas.microsoft.com/office/drawing/2014/main" id="{42AFF9C3-223D-4D75-A0AC-AD810A5A0F0E}"/>
              </a:ext>
            </a:extLst>
          </p:cNvPr>
          <p:cNvSpPr txBox="1"/>
          <p:nvPr/>
        </p:nvSpPr>
        <p:spPr>
          <a:xfrm>
            <a:off x="466702" y="1289450"/>
            <a:ext cx="6626270" cy="4154984"/>
          </a:xfrm>
          <a:prstGeom prst="rect">
            <a:avLst/>
          </a:prstGeom>
          <a:noFill/>
        </p:spPr>
        <p:txBody>
          <a:bodyPr wrap="square" numCol="1" spcCol="360000" rtlCol="0">
            <a:spAutoFit/>
          </a:bodyPr>
          <a:lstStyle/>
          <a:p>
            <a:pPr fontAlgn="ctr">
              <a:lnSpc>
                <a:spcPct val="150000"/>
              </a:lnSpc>
            </a:pPr>
            <a:r>
              <a:rPr lang="en-GB" sz="1100" b="1" dirty="0">
                <a:latin typeface="Cambria" panose="02040503050406030204" pitchFamily="18" charset="0"/>
                <a:ea typeface="Cambria" panose="02040503050406030204" pitchFamily="18" charset="0"/>
                <a:cs typeface="Tahoma" panose="020B0604030504040204" pitchFamily="34" charset="0"/>
              </a:rPr>
              <a:t>The key events of the revolt</a:t>
            </a:r>
          </a:p>
          <a:p>
            <a:pPr fontAlgn="ctr">
              <a:lnSpc>
                <a:spcPct val="150000"/>
              </a:lnSpc>
            </a:pPr>
            <a:r>
              <a:rPr lang="en-GB" sz="1100" dirty="0">
                <a:latin typeface="Cambria" panose="02040503050406030204" pitchFamily="18" charset="0"/>
                <a:ea typeface="Cambria" panose="02040503050406030204" pitchFamily="18" charset="0"/>
                <a:cs typeface="Tahoma" panose="020B0604030504040204" pitchFamily="34" charset="0"/>
              </a:rPr>
              <a:t>As soon as Elizabeth found out about the plot she had Norfolk arrested and sent to the Tower of London on 1 November 1569. When the Earls of Northumberland and Westmorland found out, they became desperate and, with their wives’ support and urging, pushed ahead with the revolt. Heading for Durham, they took control of the cathedral from James Pilkington, who fled south. After destroying any evidence of Protestantism, they celebrated mass. In fact, mass was celebrated at churches across the north-east of England over the next fortnight. </a:t>
            </a:r>
          </a:p>
          <a:p>
            <a:pPr fontAlgn="ctr">
              <a:lnSpc>
                <a:spcPct val="150000"/>
              </a:lnSpc>
            </a:pPr>
            <a:endParaRPr lang="en-GB" sz="1100" dirty="0">
              <a:latin typeface="Cambria" panose="02040503050406030204" pitchFamily="18" charset="0"/>
              <a:ea typeface="Cambria" panose="02040503050406030204" pitchFamily="18" charset="0"/>
              <a:cs typeface="Tahoma" panose="020B0604030504040204" pitchFamily="34" charset="0"/>
            </a:endParaRPr>
          </a:p>
          <a:p>
            <a:pPr fontAlgn="ctr">
              <a:lnSpc>
                <a:spcPct val="150000"/>
              </a:lnSpc>
            </a:pPr>
            <a:r>
              <a:rPr lang="en-GB" sz="1100" dirty="0">
                <a:latin typeface="Cambria" panose="02040503050406030204" pitchFamily="18" charset="0"/>
                <a:ea typeface="Cambria" panose="02040503050406030204" pitchFamily="18" charset="0"/>
                <a:cs typeface="Tahoma" panose="020B0604030504040204" pitchFamily="34" charset="0"/>
              </a:rPr>
              <a:t>The rebels then turned south, bearing banners with religious symbols. Mary, Queen of Scots, was moved south to Coventry on the orders of Elizabeth. Elizabeth did not want Mary to escape.  The rebellion ultimately failed: Spain’s supporting troops never arrived and Elizabeth managed to raise an army of 14,000 men for her cause. However, the rebellion did present a real threat for Elizabeth. </a:t>
            </a:r>
          </a:p>
          <a:p>
            <a:pPr fontAlgn="ctr">
              <a:lnSpc>
                <a:spcPct val="150000"/>
              </a:lnSpc>
            </a:pPr>
            <a:endParaRPr lang="en-GB" sz="1100" dirty="0">
              <a:latin typeface="Cambria" panose="02040503050406030204" pitchFamily="18" charset="0"/>
              <a:ea typeface="Cambria" panose="02040503050406030204" pitchFamily="18" charset="0"/>
              <a:cs typeface="Tahoma" panose="020B0604030504040204" pitchFamily="34" charset="0"/>
            </a:endParaRPr>
          </a:p>
          <a:p>
            <a:pPr fontAlgn="ctr">
              <a:lnSpc>
                <a:spcPct val="150000"/>
              </a:lnSpc>
            </a:pPr>
            <a:r>
              <a:rPr lang="en-GB" sz="1100" b="1" dirty="0">
                <a:latin typeface="Cambria" panose="02040503050406030204" pitchFamily="18" charset="0"/>
                <a:ea typeface="Cambria" panose="02040503050406030204" pitchFamily="18" charset="0"/>
                <a:cs typeface="Tahoma" panose="020B0604030504040204" pitchFamily="34" charset="0"/>
              </a:rPr>
              <a:t>TASK:</a:t>
            </a:r>
            <a:r>
              <a:rPr lang="en-GB" sz="1100" dirty="0">
                <a:latin typeface="Cambria" panose="02040503050406030204" pitchFamily="18" charset="0"/>
                <a:ea typeface="Cambria" panose="02040503050406030204" pitchFamily="18" charset="0"/>
                <a:cs typeface="Tahoma" panose="020B0604030504040204" pitchFamily="34" charset="0"/>
              </a:rPr>
              <a:t> The table below shows the key events of the Revolt. Read the events and give each one a danger rating out of 10 (10 being most dangerous) and write a one sentence explanation of why you gave it that rating. </a:t>
            </a:r>
            <a:endParaRPr lang="en-GB" sz="1100" b="1" dirty="0">
              <a:latin typeface="Cambria" panose="02040503050406030204" pitchFamily="18" charset="0"/>
              <a:ea typeface="Cambria" panose="02040503050406030204" pitchFamily="18" charset="0"/>
              <a:cs typeface="Tahoma" panose="020B0604030504040204" pitchFamily="34" charset="0"/>
            </a:endParaRPr>
          </a:p>
        </p:txBody>
      </p:sp>
      <p:graphicFrame>
        <p:nvGraphicFramePr>
          <p:cNvPr id="5" name="Table 4">
            <a:extLst>
              <a:ext uri="{FF2B5EF4-FFF2-40B4-BE49-F238E27FC236}">
                <a16:creationId xmlns:a16="http://schemas.microsoft.com/office/drawing/2014/main" id="{96186899-F0AC-4956-A59C-95F3F49714B5}"/>
              </a:ext>
            </a:extLst>
          </p:cNvPr>
          <p:cNvGraphicFramePr>
            <a:graphicFrameLocks noGrp="1"/>
          </p:cNvGraphicFramePr>
          <p:nvPr>
            <p:extLst>
              <p:ext uri="{D42A27DB-BD31-4B8C-83A1-F6EECF244321}">
                <p14:modId xmlns:p14="http://schemas.microsoft.com/office/powerpoint/2010/main" val="2919814223"/>
              </p:ext>
            </p:extLst>
          </p:nvPr>
        </p:nvGraphicFramePr>
        <p:xfrm>
          <a:off x="356328" y="5752014"/>
          <a:ext cx="6847019" cy="4433919"/>
        </p:xfrm>
        <a:graphic>
          <a:graphicData uri="http://schemas.openxmlformats.org/drawingml/2006/table">
            <a:tbl>
              <a:tblPr firstRow="1" firstCol="1" bandRow="1">
                <a:tableStyleId>{2D5ABB26-0587-4C30-8999-92F81FD0307C}</a:tableStyleId>
              </a:tblPr>
              <a:tblGrid>
                <a:gridCol w="2941654">
                  <a:extLst>
                    <a:ext uri="{9D8B030D-6E8A-4147-A177-3AD203B41FA5}">
                      <a16:colId xmlns:a16="http://schemas.microsoft.com/office/drawing/2014/main" val="727339417"/>
                    </a:ext>
                  </a:extLst>
                </a:gridCol>
                <a:gridCol w="1000125">
                  <a:extLst>
                    <a:ext uri="{9D8B030D-6E8A-4147-A177-3AD203B41FA5}">
                      <a16:colId xmlns:a16="http://schemas.microsoft.com/office/drawing/2014/main" val="2083120248"/>
                    </a:ext>
                  </a:extLst>
                </a:gridCol>
                <a:gridCol w="2905240">
                  <a:extLst>
                    <a:ext uri="{9D8B030D-6E8A-4147-A177-3AD203B41FA5}">
                      <a16:colId xmlns:a16="http://schemas.microsoft.com/office/drawing/2014/main" val="2772789242"/>
                    </a:ext>
                  </a:extLst>
                </a:gridCol>
              </a:tblGrid>
              <a:tr h="469411">
                <a:tc>
                  <a:txBody>
                    <a:bodyPr/>
                    <a:lstStyle/>
                    <a:p>
                      <a:pPr algn="ctr">
                        <a:lnSpc>
                          <a:spcPct val="107000"/>
                        </a:lnSpc>
                        <a:spcAft>
                          <a:spcPts val="800"/>
                        </a:spcAft>
                      </a:pPr>
                      <a:r>
                        <a:rPr lang="en-GB" sz="1100" b="1">
                          <a:solidFill>
                            <a:schemeClr val="bg1"/>
                          </a:solidFill>
                          <a:effectLst/>
                          <a:latin typeface="Cambria" panose="02040503050406030204" pitchFamily="18" charset="0"/>
                          <a:ea typeface="Cambria" panose="02040503050406030204" pitchFamily="18" charset="0"/>
                        </a:rPr>
                        <a:t>Event</a:t>
                      </a:r>
                      <a:endParaRPr lang="en-GB" sz="1100" b="1">
                        <a:solidFill>
                          <a:schemeClr val="bg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9525"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tc>
                  <a:txBody>
                    <a:bodyPr/>
                    <a:lstStyle/>
                    <a:p>
                      <a:pPr algn="ctr">
                        <a:lnSpc>
                          <a:spcPct val="107000"/>
                        </a:lnSpc>
                        <a:spcAft>
                          <a:spcPts val="800"/>
                        </a:spcAft>
                      </a:pPr>
                      <a:r>
                        <a:rPr lang="en-GB" sz="1100" b="1" dirty="0">
                          <a:solidFill>
                            <a:schemeClr val="bg1"/>
                          </a:solidFill>
                          <a:effectLst/>
                          <a:latin typeface="Cambria" panose="02040503050406030204" pitchFamily="18" charset="0"/>
                          <a:ea typeface="Cambria" panose="02040503050406030204" pitchFamily="18" charset="0"/>
                        </a:rPr>
                        <a:t>Danger Rating /10</a:t>
                      </a:r>
                      <a:endParaRPr lang="en-GB" sz="1100" b="1" dirty="0">
                        <a:solidFill>
                          <a:schemeClr val="bg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9525"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tc>
                  <a:txBody>
                    <a:bodyPr/>
                    <a:lstStyle/>
                    <a:p>
                      <a:pPr algn="ctr">
                        <a:lnSpc>
                          <a:spcPct val="107000"/>
                        </a:lnSpc>
                        <a:spcAft>
                          <a:spcPts val="800"/>
                        </a:spcAft>
                      </a:pPr>
                      <a:r>
                        <a:rPr lang="en-GB" sz="1100" b="1" dirty="0">
                          <a:solidFill>
                            <a:schemeClr val="bg1"/>
                          </a:solidFill>
                          <a:effectLst/>
                          <a:latin typeface="Cambria" panose="02040503050406030204" pitchFamily="18" charset="0"/>
                          <a:ea typeface="Cambria" panose="02040503050406030204" pitchFamily="18" charset="0"/>
                          <a:cs typeface="Times New Roman" panose="02020603050405020304" pitchFamily="18" charset="0"/>
                        </a:rPr>
                        <a:t>Explanation </a:t>
                      </a:r>
                    </a:p>
                  </a:txBody>
                  <a:tcPr marL="68580" marR="68580" marT="9525"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extLst>
                  <a:ext uri="{0D108BD9-81ED-4DB2-BD59-A6C34878D82A}">
                    <a16:rowId xmlns:a16="http://schemas.microsoft.com/office/drawing/2014/main" val="2368430772"/>
                  </a:ext>
                </a:extLst>
              </a:tr>
              <a:tr h="645683">
                <a:tc>
                  <a:txBody>
                    <a:bodyPr/>
                    <a:lstStyle/>
                    <a:p>
                      <a:pPr>
                        <a:lnSpc>
                          <a:spcPct val="107000"/>
                        </a:lnSpc>
                        <a:spcAft>
                          <a:spcPts val="800"/>
                        </a:spcAft>
                      </a:pPr>
                      <a:r>
                        <a:rPr lang="en-GB" sz="1100" dirty="0">
                          <a:effectLst/>
                          <a:latin typeface="Cambria" panose="02040503050406030204" pitchFamily="18" charset="0"/>
                          <a:ea typeface="Cambria" panose="02040503050406030204" pitchFamily="18" charset="0"/>
                        </a:rPr>
                        <a:t>9</a:t>
                      </a:r>
                      <a:r>
                        <a:rPr lang="en-GB" sz="1100" baseline="30000" dirty="0">
                          <a:effectLst/>
                          <a:latin typeface="Cambria" panose="02040503050406030204" pitchFamily="18" charset="0"/>
                          <a:ea typeface="Cambria" panose="02040503050406030204" pitchFamily="18" charset="0"/>
                        </a:rPr>
                        <a:t>th</a:t>
                      </a:r>
                      <a:r>
                        <a:rPr lang="en-GB" sz="1100" dirty="0">
                          <a:effectLst/>
                          <a:latin typeface="Cambria" panose="02040503050406030204" pitchFamily="18" charset="0"/>
                          <a:ea typeface="Cambria" panose="02040503050406030204" pitchFamily="18" charset="0"/>
                        </a:rPr>
                        <a:t> November – Bells are rung at the Earl of Northumberland's residences to begin rebellion. </a:t>
                      </a:r>
                      <a:endParaRPr lang="en-GB"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9525"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en-GB" sz="1100" dirty="0">
                          <a:effectLst/>
                          <a:latin typeface="Cambria" panose="02040503050406030204" pitchFamily="18" charset="0"/>
                          <a:ea typeface="Cambria" panose="02040503050406030204" pitchFamily="18" charset="0"/>
                        </a:rPr>
                        <a:t> </a:t>
                      </a:r>
                      <a:endParaRPr lang="en-GB"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9525"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nSpc>
                          <a:spcPct val="107000"/>
                        </a:lnSpc>
                        <a:spcAft>
                          <a:spcPts val="800"/>
                        </a:spcAft>
                      </a:pPr>
                      <a:endParaRPr lang="en-GB"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9525"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14825257"/>
                  </a:ext>
                </a:extLst>
              </a:tr>
              <a:tr h="663765">
                <a:tc>
                  <a:txBody>
                    <a:bodyPr/>
                    <a:lstStyle/>
                    <a:p>
                      <a:pPr>
                        <a:lnSpc>
                          <a:spcPct val="107000"/>
                        </a:lnSpc>
                        <a:spcAft>
                          <a:spcPts val="800"/>
                        </a:spcAft>
                      </a:pPr>
                      <a:r>
                        <a:rPr lang="en-GB" sz="1100" dirty="0">
                          <a:effectLst/>
                          <a:latin typeface="Cambria" panose="02040503050406030204" pitchFamily="18" charset="0"/>
                          <a:ea typeface="Cambria" panose="02040503050406030204" pitchFamily="18" charset="0"/>
                        </a:rPr>
                        <a:t>14</a:t>
                      </a:r>
                      <a:r>
                        <a:rPr lang="en-GB" sz="1100" baseline="30000" dirty="0">
                          <a:effectLst/>
                          <a:latin typeface="Cambria" panose="02040503050406030204" pitchFamily="18" charset="0"/>
                          <a:ea typeface="Cambria" panose="02040503050406030204" pitchFamily="18" charset="0"/>
                        </a:rPr>
                        <a:t>th</a:t>
                      </a:r>
                      <a:r>
                        <a:rPr lang="en-GB" sz="1100" dirty="0">
                          <a:effectLst/>
                          <a:latin typeface="Cambria" panose="02040503050406030204" pitchFamily="18" charset="0"/>
                          <a:ea typeface="Cambria" panose="02040503050406030204" pitchFamily="18" charset="0"/>
                        </a:rPr>
                        <a:t>  His forces seize Durham Cathedral, mass is taken and symbols of Protestantism are destroyed</a:t>
                      </a:r>
                      <a:endParaRPr lang="en-GB"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9525"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en-GB" sz="1100">
                          <a:effectLst/>
                          <a:latin typeface="Cambria" panose="02040503050406030204" pitchFamily="18" charset="0"/>
                          <a:ea typeface="Cambria" panose="02040503050406030204" pitchFamily="18" charset="0"/>
                        </a:rPr>
                        <a:t> </a:t>
                      </a:r>
                      <a:endParaRPr lang="en-GB" sz="11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9525"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nSpc>
                          <a:spcPct val="107000"/>
                        </a:lnSpc>
                        <a:spcAft>
                          <a:spcPts val="800"/>
                        </a:spcAft>
                      </a:pPr>
                      <a:endParaRPr lang="en-GB" sz="11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9525"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88477177"/>
                  </a:ext>
                </a:extLst>
              </a:tr>
              <a:tr h="663765">
                <a:tc>
                  <a:txBody>
                    <a:bodyPr/>
                    <a:lstStyle/>
                    <a:p>
                      <a:pPr>
                        <a:lnSpc>
                          <a:spcPct val="107000"/>
                        </a:lnSpc>
                        <a:spcAft>
                          <a:spcPts val="800"/>
                        </a:spcAft>
                      </a:pPr>
                      <a:r>
                        <a:rPr lang="en-GB" sz="1100" dirty="0">
                          <a:effectLst/>
                          <a:latin typeface="Cambria" panose="02040503050406030204" pitchFamily="18" charset="0"/>
                          <a:ea typeface="Cambria" panose="02040503050406030204" pitchFamily="18" charset="0"/>
                        </a:rPr>
                        <a:t>16</a:t>
                      </a:r>
                      <a:r>
                        <a:rPr lang="en-GB" sz="1100" baseline="30000" dirty="0">
                          <a:effectLst/>
                          <a:latin typeface="Cambria" panose="02040503050406030204" pitchFamily="18" charset="0"/>
                          <a:ea typeface="Cambria" panose="02040503050406030204" pitchFamily="18" charset="0"/>
                        </a:rPr>
                        <a:t>th</a:t>
                      </a:r>
                      <a:r>
                        <a:rPr lang="en-GB" sz="1100" dirty="0">
                          <a:effectLst/>
                          <a:latin typeface="Cambria" panose="02040503050406030204" pitchFamily="18" charset="0"/>
                          <a:ea typeface="Cambria" panose="02040503050406030204" pitchFamily="18" charset="0"/>
                        </a:rPr>
                        <a:t> November – The Earl of Sussex writes to the Privy Council as he has difficulty finding enough men to fight</a:t>
                      </a:r>
                      <a:endParaRPr lang="en-GB"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9525"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en-GB" sz="1100" dirty="0">
                          <a:effectLst/>
                          <a:latin typeface="Cambria" panose="02040503050406030204" pitchFamily="18" charset="0"/>
                          <a:ea typeface="Cambria" panose="02040503050406030204" pitchFamily="18" charset="0"/>
                        </a:rPr>
                        <a:t> </a:t>
                      </a:r>
                      <a:endParaRPr lang="en-GB"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9525"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nSpc>
                          <a:spcPct val="107000"/>
                        </a:lnSpc>
                        <a:spcAft>
                          <a:spcPts val="800"/>
                        </a:spcAft>
                      </a:pPr>
                      <a:endParaRPr lang="en-GB"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9525"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32971971"/>
                  </a:ext>
                </a:extLst>
              </a:tr>
              <a:tr h="663765">
                <a:tc>
                  <a:txBody>
                    <a:bodyPr/>
                    <a:lstStyle/>
                    <a:p>
                      <a:pPr>
                        <a:lnSpc>
                          <a:spcPct val="107000"/>
                        </a:lnSpc>
                        <a:spcAft>
                          <a:spcPts val="800"/>
                        </a:spcAft>
                      </a:pPr>
                      <a:r>
                        <a:rPr lang="en-GB" sz="1100" dirty="0">
                          <a:effectLst/>
                          <a:latin typeface="Cambria" panose="02040503050406030204" pitchFamily="18" charset="0"/>
                          <a:ea typeface="Cambria" panose="02040503050406030204" pitchFamily="18" charset="0"/>
                        </a:rPr>
                        <a:t>22</a:t>
                      </a:r>
                      <a:r>
                        <a:rPr lang="en-GB" sz="1100" baseline="30000" dirty="0">
                          <a:effectLst/>
                          <a:latin typeface="Cambria" panose="02040503050406030204" pitchFamily="18" charset="0"/>
                          <a:ea typeface="Cambria" panose="02040503050406030204" pitchFamily="18" charset="0"/>
                        </a:rPr>
                        <a:t>nd</a:t>
                      </a:r>
                      <a:r>
                        <a:rPr lang="en-GB" sz="1100" dirty="0">
                          <a:effectLst/>
                          <a:latin typeface="Cambria" panose="02040503050406030204" pitchFamily="18" charset="0"/>
                          <a:ea typeface="Cambria" panose="02040503050406030204" pitchFamily="18" charset="0"/>
                        </a:rPr>
                        <a:t> November – All of the North East of England is under rebel, as far south as Braham Moor (by York)</a:t>
                      </a:r>
                      <a:endParaRPr lang="en-GB"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9525"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en-GB" sz="1100" dirty="0">
                          <a:effectLst/>
                          <a:latin typeface="Cambria" panose="02040503050406030204" pitchFamily="18" charset="0"/>
                          <a:ea typeface="Cambria" panose="02040503050406030204" pitchFamily="18" charset="0"/>
                        </a:rPr>
                        <a:t> </a:t>
                      </a:r>
                      <a:endParaRPr lang="en-GB"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9525"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nSpc>
                          <a:spcPct val="107000"/>
                        </a:lnSpc>
                        <a:spcAft>
                          <a:spcPts val="800"/>
                        </a:spcAft>
                      </a:pPr>
                      <a:endParaRPr lang="en-GB"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9525"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47520876"/>
                  </a:ext>
                </a:extLst>
              </a:tr>
              <a:tr h="663765">
                <a:tc>
                  <a:txBody>
                    <a:bodyPr/>
                    <a:lstStyle/>
                    <a:p>
                      <a:pPr>
                        <a:lnSpc>
                          <a:spcPct val="107000"/>
                        </a:lnSpc>
                        <a:spcAft>
                          <a:spcPts val="800"/>
                        </a:spcAft>
                      </a:pPr>
                      <a:r>
                        <a:rPr lang="en-GB" sz="1100" dirty="0">
                          <a:effectLst/>
                          <a:latin typeface="Cambria" panose="02040503050406030204" pitchFamily="18" charset="0"/>
                          <a:ea typeface="Cambria" panose="02040503050406030204" pitchFamily="18" charset="0"/>
                        </a:rPr>
                        <a:t>30</a:t>
                      </a:r>
                      <a:r>
                        <a:rPr lang="en-GB" sz="1100" baseline="30000" dirty="0">
                          <a:effectLst/>
                          <a:latin typeface="Cambria" panose="02040503050406030204" pitchFamily="18" charset="0"/>
                          <a:ea typeface="Cambria" panose="02040503050406030204" pitchFamily="18" charset="0"/>
                        </a:rPr>
                        <a:t>th</a:t>
                      </a:r>
                      <a:r>
                        <a:rPr lang="en-GB" sz="1100" dirty="0">
                          <a:effectLst/>
                          <a:latin typeface="Cambria" panose="02040503050406030204" pitchFamily="18" charset="0"/>
                          <a:ea typeface="Cambria" panose="02040503050406030204" pitchFamily="18" charset="0"/>
                        </a:rPr>
                        <a:t> November – Rebels capture Hartlepool ready for a potential Spanish Invasions </a:t>
                      </a:r>
                      <a:endParaRPr lang="en-GB"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9525"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nSpc>
                          <a:spcPct val="107000"/>
                        </a:lnSpc>
                        <a:spcAft>
                          <a:spcPts val="800"/>
                        </a:spcAft>
                      </a:pPr>
                      <a:endParaRPr lang="en-GB"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9525"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nSpc>
                          <a:spcPct val="107000"/>
                        </a:lnSpc>
                        <a:spcAft>
                          <a:spcPts val="800"/>
                        </a:spcAft>
                      </a:pPr>
                      <a:endParaRPr lang="en-GB"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9525"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72703115"/>
                  </a:ext>
                </a:extLst>
              </a:tr>
              <a:tr h="663765">
                <a:tc>
                  <a:txBody>
                    <a:bodyPr/>
                    <a:lstStyle/>
                    <a:p>
                      <a:pPr>
                        <a:lnSpc>
                          <a:spcPct val="107000"/>
                        </a:lnSpc>
                        <a:spcAft>
                          <a:spcPts val="800"/>
                        </a:spcAft>
                      </a:pPr>
                      <a:r>
                        <a:rPr lang="en-GB" sz="1100" dirty="0">
                          <a:effectLst/>
                          <a:latin typeface="Cambria" panose="02040503050406030204" pitchFamily="18" charset="0"/>
                          <a:ea typeface="Cambria" panose="02040503050406030204" pitchFamily="18" charset="0"/>
                        </a:rPr>
                        <a:t>14</a:t>
                      </a:r>
                      <a:r>
                        <a:rPr lang="en-GB" sz="1100" baseline="30000" dirty="0">
                          <a:effectLst/>
                          <a:latin typeface="Cambria" panose="02040503050406030204" pitchFamily="18" charset="0"/>
                          <a:ea typeface="Cambria" panose="02040503050406030204" pitchFamily="18" charset="0"/>
                        </a:rPr>
                        <a:t>th</a:t>
                      </a:r>
                      <a:r>
                        <a:rPr lang="en-GB" sz="1100" dirty="0">
                          <a:effectLst/>
                          <a:latin typeface="Cambria" panose="02040503050406030204" pitchFamily="18" charset="0"/>
                          <a:ea typeface="Cambria" panose="02040503050406030204" pitchFamily="18" charset="0"/>
                        </a:rPr>
                        <a:t> December – Rebels seize a Barnard Castle by Durham</a:t>
                      </a:r>
                      <a:endParaRPr lang="en-GB"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9525"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nSpc>
                          <a:spcPct val="107000"/>
                        </a:lnSpc>
                        <a:spcAft>
                          <a:spcPts val="800"/>
                        </a:spcAft>
                      </a:pPr>
                      <a:endParaRPr lang="en-GB"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9525"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nSpc>
                          <a:spcPct val="107000"/>
                        </a:lnSpc>
                        <a:spcAft>
                          <a:spcPts val="800"/>
                        </a:spcAft>
                      </a:pPr>
                      <a:endParaRPr lang="en-GB"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9525"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25523080"/>
                  </a:ext>
                </a:extLst>
              </a:tr>
            </a:tbl>
          </a:graphicData>
        </a:graphic>
      </p:graphicFrame>
    </p:spTree>
    <p:extLst>
      <p:ext uri="{BB962C8B-B14F-4D97-AF65-F5344CB8AC3E}">
        <p14:creationId xmlns:p14="http://schemas.microsoft.com/office/powerpoint/2010/main" val="6551396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64EE3E36-EDC7-41F9-98C2-46B74965468E}"/>
              </a:ext>
            </a:extLst>
          </p:cNvPr>
          <p:cNvGraphicFramePr>
            <a:graphicFrameLocks noGrp="1"/>
          </p:cNvGraphicFramePr>
          <p:nvPr>
            <p:extLst>
              <p:ext uri="{D42A27DB-BD31-4B8C-83A1-F6EECF244321}">
                <p14:modId xmlns:p14="http://schemas.microsoft.com/office/powerpoint/2010/main" val="1016389501"/>
              </p:ext>
            </p:extLst>
          </p:nvPr>
        </p:nvGraphicFramePr>
        <p:xfrm>
          <a:off x="401621" y="1376591"/>
          <a:ext cx="6847019" cy="1977008"/>
        </p:xfrm>
        <a:graphic>
          <a:graphicData uri="http://schemas.openxmlformats.org/drawingml/2006/table">
            <a:tbl>
              <a:tblPr firstRow="1" firstCol="1" bandRow="1">
                <a:tableStyleId>{2D5ABB26-0587-4C30-8999-92F81FD0307C}</a:tableStyleId>
              </a:tblPr>
              <a:tblGrid>
                <a:gridCol w="2941654">
                  <a:extLst>
                    <a:ext uri="{9D8B030D-6E8A-4147-A177-3AD203B41FA5}">
                      <a16:colId xmlns:a16="http://schemas.microsoft.com/office/drawing/2014/main" val="3733527273"/>
                    </a:ext>
                  </a:extLst>
                </a:gridCol>
                <a:gridCol w="1000125">
                  <a:extLst>
                    <a:ext uri="{9D8B030D-6E8A-4147-A177-3AD203B41FA5}">
                      <a16:colId xmlns:a16="http://schemas.microsoft.com/office/drawing/2014/main" val="632025184"/>
                    </a:ext>
                  </a:extLst>
                </a:gridCol>
                <a:gridCol w="2905240">
                  <a:extLst>
                    <a:ext uri="{9D8B030D-6E8A-4147-A177-3AD203B41FA5}">
                      <a16:colId xmlns:a16="http://schemas.microsoft.com/office/drawing/2014/main" val="484345857"/>
                    </a:ext>
                  </a:extLst>
                </a:gridCol>
              </a:tblGrid>
              <a:tr h="469411">
                <a:tc>
                  <a:txBody>
                    <a:bodyPr/>
                    <a:lstStyle/>
                    <a:p>
                      <a:pPr algn="ctr">
                        <a:lnSpc>
                          <a:spcPct val="107000"/>
                        </a:lnSpc>
                        <a:spcAft>
                          <a:spcPts val="800"/>
                        </a:spcAft>
                      </a:pPr>
                      <a:r>
                        <a:rPr lang="en-GB" sz="1100" b="1">
                          <a:solidFill>
                            <a:schemeClr val="bg1"/>
                          </a:solidFill>
                          <a:effectLst/>
                          <a:latin typeface="Cambria" panose="02040503050406030204" pitchFamily="18" charset="0"/>
                          <a:ea typeface="Cambria" panose="02040503050406030204" pitchFamily="18" charset="0"/>
                        </a:rPr>
                        <a:t>Event</a:t>
                      </a:r>
                      <a:endParaRPr lang="en-GB" sz="1100" b="1">
                        <a:solidFill>
                          <a:schemeClr val="bg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9525"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tc>
                  <a:txBody>
                    <a:bodyPr/>
                    <a:lstStyle/>
                    <a:p>
                      <a:pPr algn="ctr">
                        <a:lnSpc>
                          <a:spcPct val="107000"/>
                        </a:lnSpc>
                        <a:spcAft>
                          <a:spcPts val="800"/>
                        </a:spcAft>
                      </a:pPr>
                      <a:r>
                        <a:rPr lang="en-GB" sz="1100" b="1" dirty="0">
                          <a:solidFill>
                            <a:schemeClr val="bg1"/>
                          </a:solidFill>
                          <a:effectLst/>
                          <a:latin typeface="Cambria" panose="02040503050406030204" pitchFamily="18" charset="0"/>
                          <a:ea typeface="Cambria" panose="02040503050406030204" pitchFamily="18" charset="0"/>
                        </a:rPr>
                        <a:t>Danger Rating /10</a:t>
                      </a:r>
                      <a:endParaRPr lang="en-GB" sz="1100" b="1" dirty="0">
                        <a:solidFill>
                          <a:schemeClr val="bg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9525"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tc>
                  <a:txBody>
                    <a:bodyPr/>
                    <a:lstStyle/>
                    <a:p>
                      <a:pPr algn="ctr">
                        <a:lnSpc>
                          <a:spcPct val="107000"/>
                        </a:lnSpc>
                        <a:spcAft>
                          <a:spcPts val="800"/>
                        </a:spcAft>
                      </a:pPr>
                      <a:r>
                        <a:rPr lang="en-GB" sz="1100" b="1" dirty="0">
                          <a:solidFill>
                            <a:schemeClr val="bg1"/>
                          </a:solidFill>
                          <a:effectLst/>
                          <a:latin typeface="Cambria" panose="02040503050406030204" pitchFamily="18" charset="0"/>
                          <a:ea typeface="Cambria" panose="02040503050406030204" pitchFamily="18" charset="0"/>
                          <a:cs typeface="Times New Roman" panose="02020603050405020304" pitchFamily="18" charset="0"/>
                        </a:rPr>
                        <a:t>Explanation </a:t>
                      </a:r>
                    </a:p>
                  </a:txBody>
                  <a:tcPr marL="68580" marR="68580" marT="9525"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extLst>
                  <a:ext uri="{0D108BD9-81ED-4DB2-BD59-A6C34878D82A}">
                    <a16:rowId xmlns:a16="http://schemas.microsoft.com/office/drawing/2014/main" val="2037664292"/>
                  </a:ext>
                </a:extLst>
              </a:tr>
              <a:tr h="663765">
                <a:tc>
                  <a:txBody>
                    <a:bodyPr/>
                    <a:lstStyle/>
                    <a:p>
                      <a:pPr>
                        <a:lnSpc>
                          <a:spcPct val="107000"/>
                        </a:lnSpc>
                        <a:spcAft>
                          <a:spcPts val="800"/>
                        </a:spcAft>
                      </a:pPr>
                      <a:r>
                        <a:rPr lang="en-GB" sz="1100" dirty="0">
                          <a:effectLst/>
                          <a:latin typeface="Cambria" panose="02040503050406030204" pitchFamily="18" charset="0"/>
                          <a:ea typeface="Cambria" panose="02040503050406030204" pitchFamily="18" charset="0"/>
                        </a:rPr>
                        <a:t>16</a:t>
                      </a:r>
                      <a:r>
                        <a:rPr lang="en-GB" sz="1100" baseline="30000" dirty="0">
                          <a:effectLst/>
                          <a:latin typeface="Cambria" panose="02040503050406030204" pitchFamily="18" charset="0"/>
                          <a:ea typeface="Cambria" panose="02040503050406030204" pitchFamily="18" charset="0"/>
                        </a:rPr>
                        <a:t>th</a:t>
                      </a:r>
                      <a:r>
                        <a:rPr lang="en-GB" sz="1100" dirty="0">
                          <a:effectLst/>
                          <a:latin typeface="Cambria" panose="02040503050406030204" pitchFamily="18" charset="0"/>
                          <a:ea typeface="Cambria" panose="02040503050406030204" pitchFamily="18" charset="0"/>
                        </a:rPr>
                        <a:t> December – The Earl of Sussex managed to raise an army 16,000 strong. The rebels army of 5,400 flee.</a:t>
                      </a:r>
                      <a:endParaRPr lang="en-GB"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9525"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en-GB" sz="1100" dirty="0">
                          <a:effectLst/>
                          <a:latin typeface="Cambria" panose="02040503050406030204" pitchFamily="18" charset="0"/>
                          <a:ea typeface="Cambria" panose="02040503050406030204" pitchFamily="18" charset="0"/>
                        </a:rPr>
                        <a:t> </a:t>
                      </a:r>
                      <a:endParaRPr lang="en-GB"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9525"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nSpc>
                          <a:spcPct val="107000"/>
                        </a:lnSpc>
                        <a:spcAft>
                          <a:spcPts val="800"/>
                        </a:spcAft>
                      </a:pPr>
                      <a:endParaRPr lang="en-GB"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9525"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45944943"/>
                  </a:ext>
                </a:extLst>
              </a:tr>
              <a:tr h="843832">
                <a:tc>
                  <a:txBody>
                    <a:bodyPr/>
                    <a:lstStyle/>
                    <a:p>
                      <a:pPr>
                        <a:lnSpc>
                          <a:spcPct val="107000"/>
                        </a:lnSpc>
                        <a:spcAft>
                          <a:spcPts val="800"/>
                        </a:spcAft>
                      </a:pPr>
                      <a:r>
                        <a:rPr lang="en-GB" sz="1100" dirty="0">
                          <a:effectLst/>
                          <a:latin typeface="Cambria" panose="02040503050406030204" pitchFamily="18" charset="0"/>
                          <a:ea typeface="Cambria" panose="02040503050406030204" pitchFamily="18" charset="0"/>
                        </a:rPr>
                        <a:t>19</a:t>
                      </a:r>
                      <a:r>
                        <a:rPr lang="en-GB" sz="1100" baseline="30000" dirty="0">
                          <a:effectLst/>
                          <a:latin typeface="Cambria" panose="02040503050406030204" pitchFamily="18" charset="0"/>
                          <a:ea typeface="Cambria" panose="02040503050406030204" pitchFamily="18" charset="0"/>
                        </a:rPr>
                        <a:t>th</a:t>
                      </a:r>
                      <a:r>
                        <a:rPr lang="en-GB" sz="1100" dirty="0">
                          <a:effectLst/>
                          <a:latin typeface="Cambria" panose="02040503050406030204" pitchFamily="18" charset="0"/>
                          <a:ea typeface="Cambria" panose="02040503050406030204" pitchFamily="18" charset="0"/>
                        </a:rPr>
                        <a:t> December – The Earls of Northumberland and Westmorland flee to Scotland. The rebellion failed.</a:t>
                      </a:r>
                      <a:endParaRPr lang="en-GB"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9525"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en-GB" sz="1100" dirty="0">
                          <a:effectLst/>
                          <a:latin typeface="Cambria" panose="02040503050406030204" pitchFamily="18" charset="0"/>
                          <a:ea typeface="Cambria" panose="02040503050406030204" pitchFamily="18" charset="0"/>
                        </a:rPr>
                        <a:t> </a:t>
                      </a:r>
                      <a:endParaRPr lang="en-GB"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9525"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nSpc>
                          <a:spcPct val="107000"/>
                        </a:lnSpc>
                        <a:spcAft>
                          <a:spcPts val="800"/>
                        </a:spcAft>
                      </a:pPr>
                      <a:endParaRPr lang="en-GB"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9525"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8023236"/>
                  </a:ext>
                </a:extLst>
              </a:tr>
            </a:tbl>
          </a:graphicData>
        </a:graphic>
      </p:graphicFrame>
      <p:sp>
        <p:nvSpPr>
          <p:cNvPr id="4" name="Google Shape;81;p16">
            <a:extLst>
              <a:ext uri="{FF2B5EF4-FFF2-40B4-BE49-F238E27FC236}">
                <a16:creationId xmlns:a16="http://schemas.microsoft.com/office/drawing/2014/main" id="{98C6BE7C-F1BD-461C-BEF3-81529A5EE513}"/>
              </a:ext>
            </a:extLst>
          </p:cNvPr>
          <p:cNvSpPr txBox="1"/>
          <p:nvPr/>
        </p:nvSpPr>
        <p:spPr>
          <a:xfrm>
            <a:off x="704850" y="336550"/>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2.1 Plots and revolts and home</a:t>
            </a:r>
          </a:p>
          <a:p>
            <a:pPr algn="ctr"/>
            <a:r>
              <a:rPr lang="en-GB" sz="1200" dirty="0">
                <a:latin typeface="Cambria" panose="02040503050406030204" pitchFamily="18" charset="0"/>
                <a:ea typeface="Palatino" pitchFamily="2" charset="77"/>
                <a:cs typeface="Cambria"/>
                <a:sym typeface="Cambria"/>
              </a:rPr>
              <a:t>A. The reasons for, and significance of, the Revolt of the Northern Earls, 1569-70.</a:t>
            </a:r>
          </a:p>
        </p:txBody>
      </p:sp>
      <p:sp>
        <p:nvSpPr>
          <p:cNvPr id="5" name="Google Shape;86;p16">
            <a:extLst>
              <a:ext uri="{FF2B5EF4-FFF2-40B4-BE49-F238E27FC236}">
                <a16:creationId xmlns:a16="http://schemas.microsoft.com/office/drawing/2014/main" id="{27FE2D2C-7D23-4B9C-8B95-D9C8221E1FA7}"/>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p.13</a:t>
            </a:r>
            <a:endParaRPr sz="1600" b="1" dirty="0">
              <a:latin typeface="Calibri"/>
              <a:ea typeface="Calibri"/>
              <a:cs typeface="Calibri"/>
              <a:sym typeface="Calibri"/>
            </a:endParaRPr>
          </a:p>
        </p:txBody>
      </p:sp>
      <p:sp>
        <p:nvSpPr>
          <p:cNvPr id="7" name="TextBox 6">
            <a:extLst>
              <a:ext uri="{FF2B5EF4-FFF2-40B4-BE49-F238E27FC236}">
                <a16:creationId xmlns:a16="http://schemas.microsoft.com/office/drawing/2014/main" id="{971E2512-8241-4C78-8DE5-9F981B87AE7D}"/>
              </a:ext>
            </a:extLst>
          </p:cNvPr>
          <p:cNvSpPr txBox="1"/>
          <p:nvPr/>
        </p:nvSpPr>
        <p:spPr>
          <a:xfrm>
            <a:off x="356327" y="3918880"/>
            <a:ext cx="6847019" cy="6154955"/>
          </a:xfrm>
          <a:prstGeom prst="rect">
            <a:avLst/>
          </a:prstGeom>
          <a:noFill/>
        </p:spPr>
        <p:txBody>
          <a:bodyPr wrap="square" rtlCol="0">
            <a:spAutoFit/>
          </a:bodyPr>
          <a:lstStyle/>
          <a:p>
            <a:pPr>
              <a:lnSpc>
                <a:spcPct val="150000"/>
              </a:lnSpc>
            </a:pPr>
            <a:r>
              <a:rPr lang="en-GB" sz="1100" b="1" dirty="0">
                <a:latin typeface="Cambria" panose="02040503050406030204" pitchFamily="18" charset="0"/>
                <a:ea typeface="Cambria" panose="02040503050406030204" pitchFamily="18" charset="0"/>
              </a:rPr>
              <a:t>TASK: </a:t>
            </a:r>
            <a:r>
              <a:rPr lang="en-GB" sz="1100" dirty="0">
                <a:latin typeface="Cambria" panose="02040503050406030204" pitchFamily="18" charset="0"/>
                <a:ea typeface="Cambria" panose="02040503050406030204" pitchFamily="18" charset="0"/>
              </a:rPr>
              <a:t>At what time was Elizabeth in the most danger? Why?</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Why did the rebel army fail? What was the turning point?</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b="1" dirty="0">
                <a:latin typeface="Cambria" panose="02040503050406030204" pitchFamily="18" charset="0"/>
                <a:ea typeface="Cambria" panose="02040503050406030204" pitchFamily="18" charset="0"/>
              </a:rPr>
              <a:t>HOT: </a:t>
            </a:r>
            <a:r>
              <a:rPr lang="en-GB" sz="1100" dirty="0">
                <a:latin typeface="Cambria" panose="02040503050406030204" pitchFamily="18" charset="0"/>
                <a:ea typeface="Cambria" panose="02040503050406030204" pitchFamily="18" charset="0"/>
              </a:rPr>
              <a:t>What needed to change to make successful rebellion possible? </a:t>
            </a:r>
          </a:p>
          <a:p>
            <a:pPr>
              <a:lnSpc>
                <a:spcPct val="150000"/>
              </a:lnSpc>
            </a:pPr>
            <a:endParaRPr lang="en-GB" sz="1100" b="1" dirty="0">
              <a:latin typeface="Cambria" panose="02040503050406030204" pitchFamily="18" charset="0"/>
              <a:ea typeface="Cambria" panose="02040503050406030204" pitchFamily="18" charset="0"/>
            </a:endParaRPr>
          </a:p>
          <a:p>
            <a:pPr>
              <a:lnSpc>
                <a:spcPct val="150000"/>
              </a:lnSpc>
            </a:pPr>
            <a:r>
              <a:rPr lang="en-GB" sz="1100" b="1"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endParaRPr lang="en-GB" sz="11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2170574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81;p16">
            <a:extLst>
              <a:ext uri="{FF2B5EF4-FFF2-40B4-BE49-F238E27FC236}">
                <a16:creationId xmlns:a16="http://schemas.microsoft.com/office/drawing/2014/main" id="{98C6BE7C-F1BD-461C-BEF3-81529A5EE513}"/>
              </a:ext>
            </a:extLst>
          </p:cNvPr>
          <p:cNvSpPr txBox="1"/>
          <p:nvPr/>
        </p:nvSpPr>
        <p:spPr>
          <a:xfrm>
            <a:off x="704850" y="336550"/>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2.1 Plots and revolts and home</a:t>
            </a:r>
          </a:p>
          <a:p>
            <a:pPr algn="ctr"/>
            <a:r>
              <a:rPr lang="en-GB" sz="1200" dirty="0">
                <a:latin typeface="Cambria" panose="02040503050406030204" pitchFamily="18" charset="0"/>
                <a:ea typeface="Palatino" pitchFamily="2" charset="77"/>
                <a:cs typeface="Cambria"/>
                <a:sym typeface="Cambria"/>
              </a:rPr>
              <a:t>A. The reasons for, and significance of, the Revolt of the Northern Earls, 1569-70.</a:t>
            </a:r>
          </a:p>
        </p:txBody>
      </p:sp>
      <p:sp>
        <p:nvSpPr>
          <p:cNvPr id="5" name="Google Shape;86;p16">
            <a:extLst>
              <a:ext uri="{FF2B5EF4-FFF2-40B4-BE49-F238E27FC236}">
                <a16:creationId xmlns:a16="http://schemas.microsoft.com/office/drawing/2014/main" id="{27FE2D2C-7D23-4B9C-8B95-D9C8221E1FA7}"/>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p.14</a:t>
            </a:r>
            <a:endParaRPr sz="1600" b="1" dirty="0">
              <a:latin typeface="Calibri"/>
              <a:ea typeface="Calibri"/>
              <a:cs typeface="Calibri"/>
              <a:sym typeface="Calibri"/>
            </a:endParaRPr>
          </a:p>
        </p:txBody>
      </p:sp>
      <p:sp>
        <p:nvSpPr>
          <p:cNvPr id="6" name="TextBox 5">
            <a:extLst>
              <a:ext uri="{FF2B5EF4-FFF2-40B4-BE49-F238E27FC236}">
                <a16:creationId xmlns:a16="http://schemas.microsoft.com/office/drawing/2014/main" id="{4AEA3760-DD37-4605-B875-9D497F600652}"/>
              </a:ext>
            </a:extLst>
          </p:cNvPr>
          <p:cNvSpPr txBox="1"/>
          <p:nvPr/>
        </p:nvSpPr>
        <p:spPr>
          <a:xfrm>
            <a:off x="401621" y="1167577"/>
            <a:ext cx="6847019" cy="8440196"/>
          </a:xfrm>
          <a:prstGeom prst="rect">
            <a:avLst/>
          </a:prstGeom>
          <a:noFill/>
        </p:spPr>
        <p:txBody>
          <a:bodyPr wrap="square" numCol="2" spcCol="360000" rtlCol="0">
            <a:spAutoFit/>
          </a:bodyPr>
          <a:lstStyle/>
          <a:p>
            <a:pPr>
              <a:lnSpc>
                <a:spcPct val="150000"/>
              </a:lnSpc>
            </a:pPr>
            <a:r>
              <a:rPr lang="en-GB" sz="1100" b="1" dirty="0">
                <a:latin typeface="Tahoma" panose="020B0604030504040204" pitchFamily="34" charset="0"/>
                <a:ea typeface="Tahoma" panose="020B0604030504040204" pitchFamily="34" charset="0"/>
                <a:cs typeface="Tahoma" panose="020B0604030504040204" pitchFamily="34" charset="0"/>
              </a:rPr>
              <a:t>What were the consequences of the Revolt of the Northern Earls?</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After the revolt was crushed, approximately 450 rebels were executed throughout towns and villages f northern England on Elizabeth’s orders, with the aim of terrifying the population and preventing another rebellion. Westmoreland escaped, but Northumberland was captured. He was executed in York in 1572, and his head was put on a spike above the city’s gates. However, Norfolk was realised despite The Privy Council calling for his execution. Meanwhile, Mary, Queen of Scots, remained in captivity for the next 14 years. </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Although Elizabeth I acted harshly against many of the rebels, she hesitated when it came to the Duke of Norfolk and especially Mary, Queen of Scots. Mary was a tricky problem for Elizabeth. The Scots had deposed their rightful queen and executing Mary would imply that Elizabeth accepted what they had done. In those times, an anointed monarch made you God’s chosen ruler and subjects did not have the right to change that. Elizabeth’s hesitance and reluctance to deal with Mary frustrated her privy Council and parliament. It also led to further plots involving Mary further down the line. As long as Mary was alive, there was always a more attractive Queen for the Catholics in England. </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The failed revolt led to the Pope issuing a papal bull that excommunicated Elizabeth in 1570 which essentially meant that she was excluded from the Catholic Church. He also openly encouraged Catholics to depose her, hoping that it would encourage another Rebellion. This could be a significant problem for Elizabeth as there was still a high number of Catholics in England. Who would these people follow? Their Queen or their Pope? In April 1571, Elizabeth struck back. Parliament passed Acts widening the definition of treason. It became treasonable to claim that Elizabeth I was a heretic, was not the queen and also to bring in, or print, papal bulls in England. </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b="1" dirty="0">
                <a:latin typeface="Tahoma" panose="020B0604030504040204" pitchFamily="34" charset="0"/>
                <a:ea typeface="Tahoma" panose="020B0604030504040204" pitchFamily="34" charset="0"/>
                <a:cs typeface="Tahoma" panose="020B0604030504040204" pitchFamily="34" charset="0"/>
              </a:rPr>
              <a:t>The significance of the Revolt of the Northern Earls</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The revolt was the first, and most serious, rebellious act by English Catholics against Elizabeth I. It was the only plot that actually raised an army and moved south towards London. The result of which meant the treason laws became harsher and the definition of treason was widen that resulted in harsher treatments of Catholics. Although Elizabeth’s brutal revenge on the executed rebels indicates how seriously she saw the threat of the revolt to her rule, the majority of Catholics in northern England remained loyal. Though, the excommunication of Elizabeth by the pope, Pius VI marked a turning point for English Catholics, there loyalty to Elizabeth was now always in doubt. </a:t>
            </a:r>
          </a:p>
        </p:txBody>
      </p:sp>
    </p:spTree>
    <p:extLst>
      <p:ext uri="{BB962C8B-B14F-4D97-AF65-F5344CB8AC3E}">
        <p14:creationId xmlns:p14="http://schemas.microsoft.com/office/powerpoint/2010/main" val="445892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81;p16">
            <a:extLst>
              <a:ext uri="{FF2B5EF4-FFF2-40B4-BE49-F238E27FC236}">
                <a16:creationId xmlns:a16="http://schemas.microsoft.com/office/drawing/2014/main" id="{7D0EB536-81A9-41EE-969A-F73F7A5ADB42}"/>
              </a:ext>
            </a:extLst>
          </p:cNvPr>
          <p:cNvSpPr txBox="1"/>
          <p:nvPr/>
        </p:nvSpPr>
        <p:spPr>
          <a:xfrm>
            <a:off x="704850" y="336550"/>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2.1 Plots and revolts and home</a:t>
            </a:r>
          </a:p>
          <a:p>
            <a:pPr algn="ctr"/>
            <a:r>
              <a:rPr lang="en-GB" sz="1200" dirty="0">
                <a:latin typeface="Cambria" panose="02040503050406030204" pitchFamily="18" charset="0"/>
                <a:ea typeface="Palatino" pitchFamily="2" charset="77"/>
                <a:cs typeface="Cambria"/>
                <a:sym typeface="Cambria"/>
              </a:rPr>
              <a:t>A. The reasons for, and significance of, the Revolt of the Northern Earls, 1569-70.</a:t>
            </a:r>
          </a:p>
        </p:txBody>
      </p:sp>
      <p:sp>
        <p:nvSpPr>
          <p:cNvPr id="3" name="Google Shape;86;p16">
            <a:extLst>
              <a:ext uri="{FF2B5EF4-FFF2-40B4-BE49-F238E27FC236}">
                <a16:creationId xmlns:a16="http://schemas.microsoft.com/office/drawing/2014/main" id="{3F0DB8E7-5DF8-4D40-8150-C50D036D91D2}"/>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p.15</a:t>
            </a:r>
            <a:endParaRPr sz="1600" b="1" dirty="0">
              <a:latin typeface="Calibri"/>
              <a:ea typeface="Calibri"/>
              <a:cs typeface="Calibri"/>
              <a:sym typeface="Calibri"/>
            </a:endParaRPr>
          </a:p>
        </p:txBody>
      </p:sp>
      <p:graphicFrame>
        <p:nvGraphicFramePr>
          <p:cNvPr id="4" name="Table 3">
            <a:extLst>
              <a:ext uri="{FF2B5EF4-FFF2-40B4-BE49-F238E27FC236}">
                <a16:creationId xmlns:a16="http://schemas.microsoft.com/office/drawing/2014/main" id="{B62A50E4-6231-4D46-ABB5-5131A7E0214A}"/>
              </a:ext>
            </a:extLst>
          </p:cNvPr>
          <p:cNvGraphicFramePr>
            <a:graphicFrameLocks noGrp="1"/>
          </p:cNvGraphicFramePr>
          <p:nvPr>
            <p:extLst>
              <p:ext uri="{D42A27DB-BD31-4B8C-83A1-F6EECF244321}">
                <p14:modId xmlns:p14="http://schemas.microsoft.com/office/powerpoint/2010/main" val="398630701"/>
              </p:ext>
            </p:extLst>
          </p:nvPr>
        </p:nvGraphicFramePr>
        <p:xfrm>
          <a:off x="401620" y="2463897"/>
          <a:ext cx="6875928" cy="2676218"/>
        </p:xfrm>
        <a:graphic>
          <a:graphicData uri="http://schemas.openxmlformats.org/drawingml/2006/table">
            <a:tbl>
              <a:tblPr firstRow="1" bandRow="1">
                <a:tableStyleId>{2D5ABB26-0587-4C30-8999-92F81FD0307C}</a:tableStyleId>
              </a:tblPr>
              <a:tblGrid>
                <a:gridCol w="2291976">
                  <a:extLst>
                    <a:ext uri="{9D8B030D-6E8A-4147-A177-3AD203B41FA5}">
                      <a16:colId xmlns:a16="http://schemas.microsoft.com/office/drawing/2014/main" val="4077845846"/>
                    </a:ext>
                  </a:extLst>
                </a:gridCol>
                <a:gridCol w="2291976">
                  <a:extLst>
                    <a:ext uri="{9D8B030D-6E8A-4147-A177-3AD203B41FA5}">
                      <a16:colId xmlns:a16="http://schemas.microsoft.com/office/drawing/2014/main" val="1824420857"/>
                    </a:ext>
                  </a:extLst>
                </a:gridCol>
                <a:gridCol w="2291976">
                  <a:extLst>
                    <a:ext uri="{9D8B030D-6E8A-4147-A177-3AD203B41FA5}">
                      <a16:colId xmlns:a16="http://schemas.microsoft.com/office/drawing/2014/main" val="2063725057"/>
                    </a:ext>
                  </a:extLst>
                </a:gridCol>
              </a:tblGrid>
              <a:tr h="1338109">
                <a:tc>
                  <a:txBody>
                    <a:bodyPr/>
                    <a:lstStyle/>
                    <a:p>
                      <a:pPr>
                        <a:lnSpc>
                          <a:spcPct val="107000"/>
                        </a:lnSpc>
                        <a:spcAft>
                          <a:spcPts val="800"/>
                        </a:spcAft>
                      </a:pPr>
                      <a:r>
                        <a:rPr lang="en-GB" sz="1100" dirty="0">
                          <a:effectLst/>
                          <a:latin typeface="Cambria" panose="02040503050406030204" pitchFamily="18" charset="0"/>
                          <a:ea typeface="Cambria" panose="02040503050406030204" pitchFamily="18" charset="0"/>
                        </a:rPr>
                        <a:t>Elizabeth ordered the execution of 450 rebels, including Northumberland. Norfolk was forgiven and Mary remained in prison.</a:t>
                      </a:r>
                      <a:endParaRPr lang="en-GB"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90751" marR="90751" marT="45375" marB="45375"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en-GB" sz="1100" dirty="0">
                          <a:effectLst/>
                          <a:latin typeface="Cambria" panose="02040503050406030204" pitchFamily="18" charset="0"/>
                          <a:ea typeface="Cambria" panose="02040503050406030204" pitchFamily="18" charset="0"/>
                        </a:rPr>
                        <a:t>The failed revolt led to the Pope issuing a papal bull calling for all loyal Catholics to depose her. Elizabeth was also excommunicated. </a:t>
                      </a:r>
                      <a:endParaRPr lang="en-GB"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90751" marR="90751" marT="45375" marB="45375"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en-GB" sz="1100" dirty="0">
                          <a:effectLst/>
                          <a:latin typeface="Cambria" panose="02040503050406030204" pitchFamily="18" charset="0"/>
                          <a:ea typeface="Cambria" panose="02040503050406030204" pitchFamily="18" charset="0"/>
                        </a:rPr>
                        <a:t>Elizabeth's failure to deal with Mary QoS harshly upset her Privy Council and encouraged Mary to continue plotting, which she did multiple times</a:t>
                      </a:r>
                      <a:endParaRPr lang="en-GB"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90751" marR="90751" marT="45375" marB="45375"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22714735"/>
                  </a:ext>
                </a:extLst>
              </a:tr>
              <a:tr h="1338109">
                <a:tc>
                  <a:txBody>
                    <a:bodyPr/>
                    <a:lstStyle/>
                    <a:p>
                      <a:pPr>
                        <a:lnSpc>
                          <a:spcPct val="107000"/>
                        </a:lnSpc>
                        <a:spcAft>
                          <a:spcPts val="800"/>
                        </a:spcAft>
                      </a:pPr>
                      <a:r>
                        <a:rPr lang="en-GB" sz="1100">
                          <a:effectLst/>
                          <a:latin typeface="Cambria" panose="02040503050406030204" pitchFamily="18" charset="0"/>
                          <a:ea typeface="Cambria" panose="02040503050406030204" pitchFamily="18" charset="0"/>
                        </a:rPr>
                        <a:t>Elizabeth widened the definition of treason to include calling her a heretic or bringing in a Papal Bull.</a:t>
                      </a:r>
                      <a:endParaRPr lang="en-GB" sz="1100">
                        <a:effectLst/>
                        <a:latin typeface="Cambria" panose="02040503050406030204" pitchFamily="18" charset="0"/>
                        <a:ea typeface="Cambria" panose="02040503050406030204" pitchFamily="18" charset="0"/>
                        <a:cs typeface="Times New Roman" panose="02020603050405020304" pitchFamily="18" charset="0"/>
                      </a:endParaRPr>
                    </a:p>
                  </a:txBody>
                  <a:tcPr marL="90751" marR="90751" marT="45375" marB="45375"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en-GB" sz="1100">
                          <a:effectLst/>
                          <a:latin typeface="Cambria" panose="02040503050406030204" pitchFamily="18" charset="0"/>
                          <a:ea typeface="Cambria" panose="02040503050406030204" pitchFamily="18" charset="0"/>
                        </a:rPr>
                        <a:t>It was the first serious large revolt against Elizabeth and much of the North was out of her control. She was lucky to remain in power.</a:t>
                      </a:r>
                      <a:endParaRPr lang="en-GB" sz="1100">
                        <a:effectLst/>
                        <a:latin typeface="Cambria" panose="02040503050406030204" pitchFamily="18" charset="0"/>
                        <a:ea typeface="Cambria" panose="02040503050406030204" pitchFamily="18" charset="0"/>
                        <a:cs typeface="Times New Roman" panose="02020603050405020304" pitchFamily="18" charset="0"/>
                      </a:endParaRPr>
                    </a:p>
                  </a:txBody>
                  <a:tcPr marL="90751" marR="90751" marT="45375" marB="45375"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nSpc>
                          <a:spcPct val="107000"/>
                        </a:lnSpc>
                        <a:spcAft>
                          <a:spcPts val="800"/>
                        </a:spcAft>
                      </a:pPr>
                      <a:r>
                        <a:rPr lang="en-GB" sz="1100" dirty="0">
                          <a:effectLst/>
                          <a:latin typeface="Cambria" panose="02040503050406030204" pitchFamily="18" charset="0"/>
                          <a:ea typeface="Cambria" panose="02040503050406030204" pitchFamily="18" charset="0"/>
                        </a:rPr>
                        <a:t>It ended the power and control that the Catholic Earls of Northumberland and Westmorland had over England.</a:t>
                      </a:r>
                      <a:endParaRPr lang="en-GB"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90751" marR="90751" marT="45375" marB="45375"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17218696"/>
                  </a:ext>
                </a:extLst>
              </a:tr>
            </a:tbl>
          </a:graphicData>
        </a:graphic>
      </p:graphicFrame>
      <p:sp>
        <p:nvSpPr>
          <p:cNvPr id="5" name="TextBox 4">
            <a:extLst>
              <a:ext uri="{FF2B5EF4-FFF2-40B4-BE49-F238E27FC236}">
                <a16:creationId xmlns:a16="http://schemas.microsoft.com/office/drawing/2014/main" id="{1ED848F3-A5D9-4ADA-960F-961BB2B8D213}"/>
              </a:ext>
            </a:extLst>
          </p:cNvPr>
          <p:cNvSpPr txBox="1"/>
          <p:nvPr/>
        </p:nvSpPr>
        <p:spPr>
          <a:xfrm>
            <a:off x="401621" y="1167577"/>
            <a:ext cx="6847019" cy="1076641"/>
          </a:xfrm>
          <a:prstGeom prst="rect">
            <a:avLst/>
          </a:prstGeom>
          <a:noFill/>
        </p:spPr>
        <p:txBody>
          <a:bodyPr wrap="square" rtlCol="0">
            <a:spAutoFit/>
          </a:bodyPr>
          <a:lstStyle/>
          <a:p>
            <a:pPr>
              <a:lnSpc>
                <a:spcPct val="150000"/>
              </a:lnSpc>
            </a:pPr>
            <a:r>
              <a:rPr lang="en-GB" sz="1100" b="1" dirty="0">
                <a:latin typeface="Cambria" panose="02040503050406030204" pitchFamily="18" charset="0"/>
                <a:ea typeface="Cambria" panose="02040503050406030204" pitchFamily="18" charset="0"/>
              </a:rPr>
              <a:t>TASK: </a:t>
            </a:r>
            <a:r>
              <a:rPr lang="en-GB" sz="1100" dirty="0">
                <a:latin typeface="Cambria" panose="02040503050406030204" pitchFamily="18" charset="0"/>
                <a:ea typeface="Cambria" panose="02040503050406030204" pitchFamily="18" charset="0"/>
              </a:rPr>
              <a:t>Read the cards below and colour code the consequences of the revolt into the these three headings:</a:t>
            </a:r>
          </a:p>
          <a:p>
            <a:pPr marL="171450" indent="-171450">
              <a:lnSpc>
                <a:spcPct val="150000"/>
              </a:lnSpc>
              <a:buFont typeface="Arial" panose="020B0604020202020204" pitchFamily="34" charset="0"/>
              <a:buChar char="•"/>
            </a:pPr>
            <a:r>
              <a:rPr lang="en-GB" sz="1100" dirty="0">
                <a:latin typeface="Cambria" panose="02040503050406030204" pitchFamily="18" charset="0"/>
                <a:ea typeface="Cambria" panose="02040503050406030204" pitchFamily="18" charset="0"/>
              </a:rPr>
              <a:t>Long Term Effect</a:t>
            </a:r>
          </a:p>
          <a:p>
            <a:pPr marL="171450" indent="-171450">
              <a:lnSpc>
                <a:spcPct val="150000"/>
              </a:lnSpc>
              <a:buFont typeface="Arial" panose="020B0604020202020204" pitchFamily="34" charset="0"/>
              <a:buChar char="•"/>
            </a:pPr>
            <a:r>
              <a:rPr lang="en-GB" sz="1100" dirty="0">
                <a:latin typeface="Cambria" panose="02040503050406030204" pitchFamily="18" charset="0"/>
                <a:ea typeface="Cambria" panose="02040503050406030204" pitchFamily="18" charset="0"/>
              </a:rPr>
              <a:t>Causes a huge change to power/religion</a:t>
            </a:r>
          </a:p>
          <a:p>
            <a:pPr marL="171450" indent="-171450">
              <a:lnSpc>
                <a:spcPct val="150000"/>
              </a:lnSpc>
              <a:buFont typeface="Arial" panose="020B0604020202020204" pitchFamily="34" charset="0"/>
              <a:buChar char="•"/>
            </a:pPr>
            <a:r>
              <a:rPr lang="en-GB" sz="1100" dirty="0">
                <a:latin typeface="Cambria" panose="02040503050406030204" pitchFamily="18" charset="0"/>
                <a:ea typeface="Cambria" panose="02040503050406030204" pitchFamily="18" charset="0"/>
              </a:rPr>
              <a:t>Affects a wide range of people</a:t>
            </a:r>
          </a:p>
        </p:txBody>
      </p:sp>
      <p:sp>
        <p:nvSpPr>
          <p:cNvPr id="8" name="TextBox 7">
            <a:extLst>
              <a:ext uri="{FF2B5EF4-FFF2-40B4-BE49-F238E27FC236}">
                <a16:creationId xmlns:a16="http://schemas.microsoft.com/office/drawing/2014/main" id="{77BD7AC6-769F-4972-B933-D956BA6776FD}"/>
              </a:ext>
            </a:extLst>
          </p:cNvPr>
          <p:cNvSpPr txBox="1"/>
          <p:nvPr/>
        </p:nvSpPr>
        <p:spPr>
          <a:xfrm>
            <a:off x="356327" y="5443921"/>
            <a:ext cx="6847019" cy="4631461"/>
          </a:xfrm>
          <a:prstGeom prst="rect">
            <a:avLst/>
          </a:prstGeom>
          <a:noFill/>
        </p:spPr>
        <p:txBody>
          <a:bodyPr wrap="square" rtlCol="0">
            <a:spAutoFit/>
          </a:bodyPr>
          <a:lstStyle/>
          <a:p>
            <a:pPr>
              <a:lnSpc>
                <a:spcPct val="150000"/>
              </a:lnSpc>
            </a:pPr>
            <a:r>
              <a:rPr lang="en-GB" sz="1100" b="1" dirty="0">
                <a:latin typeface="Cambria" panose="02040503050406030204" pitchFamily="18" charset="0"/>
                <a:ea typeface="Cambria" panose="02040503050406030204" pitchFamily="18" charset="0"/>
              </a:rPr>
              <a:t>TASK: </a:t>
            </a:r>
            <a:r>
              <a:rPr lang="en-GB" sz="1100" dirty="0">
                <a:latin typeface="Cambria" panose="02040503050406030204" pitchFamily="18" charset="0"/>
                <a:ea typeface="Cambria" panose="02040503050406030204" pitchFamily="18" charset="0"/>
              </a:rPr>
              <a:t>Which of the consequences do you think was the most significant and why?</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 </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b="1" dirty="0">
                <a:latin typeface="Cambria" panose="02040503050406030204" pitchFamily="18" charset="0"/>
                <a:ea typeface="Cambria" panose="02040503050406030204" pitchFamily="18" charset="0"/>
              </a:rPr>
              <a:t>TASK: </a:t>
            </a:r>
            <a:r>
              <a:rPr lang="en-GB" sz="1100" dirty="0">
                <a:latin typeface="Cambria" panose="02040503050406030204" pitchFamily="18" charset="0"/>
                <a:ea typeface="Cambria" panose="02040503050406030204" pitchFamily="18" charset="0"/>
              </a:rPr>
              <a:t>Which consequence do you think was the least significant and why?</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Tree>
    <p:extLst>
      <p:ext uri="{BB962C8B-B14F-4D97-AF65-F5344CB8AC3E}">
        <p14:creationId xmlns:p14="http://schemas.microsoft.com/office/powerpoint/2010/main" val="17712433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81;p16">
            <a:extLst>
              <a:ext uri="{FF2B5EF4-FFF2-40B4-BE49-F238E27FC236}">
                <a16:creationId xmlns:a16="http://schemas.microsoft.com/office/drawing/2014/main" id="{CFC70013-3151-481D-9A08-02BF6DF792E9}"/>
              </a:ext>
            </a:extLst>
          </p:cNvPr>
          <p:cNvSpPr txBox="1"/>
          <p:nvPr/>
        </p:nvSpPr>
        <p:spPr>
          <a:xfrm>
            <a:off x="704850" y="336550"/>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2.1 Plots and revolts and home</a:t>
            </a:r>
          </a:p>
          <a:p>
            <a:pPr algn="ctr"/>
            <a:r>
              <a:rPr lang="en-GB" sz="1200" dirty="0">
                <a:latin typeface="Cambria" panose="02040503050406030204" pitchFamily="18" charset="0"/>
                <a:ea typeface="Palatino" pitchFamily="2" charset="77"/>
                <a:cs typeface="Cambria"/>
                <a:sym typeface="Cambria"/>
              </a:rPr>
              <a:t>A. The reasons for, and significance of, the Revolt of the Northern Earls, 1569-70.</a:t>
            </a:r>
          </a:p>
        </p:txBody>
      </p:sp>
      <p:sp>
        <p:nvSpPr>
          <p:cNvPr id="3" name="Google Shape;86;p16">
            <a:extLst>
              <a:ext uri="{FF2B5EF4-FFF2-40B4-BE49-F238E27FC236}">
                <a16:creationId xmlns:a16="http://schemas.microsoft.com/office/drawing/2014/main" id="{16101D0A-EE13-4ACA-8D22-1E3D627C9D5B}"/>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p.16</a:t>
            </a:r>
            <a:endParaRPr sz="1600" b="1" dirty="0">
              <a:latin typeface="Calibri"/>
              <a:ea typeface="Calibri"/>
              <a:cs typeface="Calibri"/>
              <a:sym typeface="Calibri"/>
            </a:endParaRPr>
          </a:p>
        </p:txBody>
      </p:sp>
      <p:sp>
        <p:nvSpPr>
          <p:cNvPr id="4" name="TextBox 3">
            <a:extLst>
              <a:ext uri="{FF2B5EF4-FFF2-40B4-BE49-F238E27FC236}">
                <a16:creationId xmlns:a16="http://schemas.microsoft.com/office/drawing/2014/main" id="{CCB42391-4CFC-4EDA-A2DD-C7E3AA88653F}"/>
              </a:ext>
            </a:extLst>
          </p:cNvPr>
          <p:cNvSpPr txBox="1"/>
          <p:nvPr/>
        </p:nvSpPr>
        <p:spPr>
          <a:xfrm>
            <a:off x="287079" y="1108699"/>
            <a:ext cx="6990471" cy="2146742"/>
          </a:xfrm>
          <a:prstGeom prst="rect">
            <a:avLst/>
          </a:prstGeom>
          <a:noFill/>
        </p:spPr>
        <p:txBody>
          <a:bodyPr wrap="square" rtlCol="0">
            <a:spAutoFit/>
          </a:bodyPr>
          <a:lstStyle/>
          <a:p>
            <a:pPr fontAlgn="ctr">
              <a:lnSpc>
                <a:spcPct val="150000"/>
              </a:lnSpc>
            </a:pPr>
            <a:r>
              <a:rPr lang="en-GB" sz="1200" b="1" dirty="0">
                <a:latin typeface="Tahoma" panose="020B0604030504040204" pitchFamily="34" charset="0"/>
                <a:ea typeface="Tahoma" panose="020B0604030504040204" pitchFamily="34" charset="0"/>
                <a:cs typeface="Tahoma" panose="020B0604030504040204" pitchFamily="34" charset="0"/>
              </a:rPr>
              <a:t>How significant a threat was the Revolt of the Northern Earls?</a:t>
            </a:r>
          </a:p>
          <a:p>
            <a:pPr fontAlgn="ctr">
              <a:lnSpc>
                <a:spcPct val="150000"/>
              </a:lnSpc>
            </a:pPr>
            <a:r>
              <a:rPr lang="en-GB" sz="1100" dirty="0">
                <a:latin typeface="Cambria" panose="02040503050406030204" pitchFamily="18" charset="0"/>
                <a:ea typeface="Cambria" panose="02040503050406030204" pitchFamily="18" charset="0"/>
              </a:rPr>
              <a:t>You know what happened during this revolt and why it started. Now it is time to decide how much of a threat it was to Elizabeth. To decide, we need criteria – reasons why a revolt could be a significant threat to the monarch. </a:t>
            </a:r>
          </a:p>
          <a:p>
            <a:pPr fontAlgn="ctr">
              <a:lnSpc>
                <a:spcPct val="150000"/>
              </a:lnSpc>
            </a:pPr>
            <a:endParaRPr lang="en-GB" sz="1100" dirty="0">
              <a:latin typeface="Cambria" panose="02040503050406030204" pitchFamily="18" charset="0"/>
              <a:ea typeface="Cambria" panose="02040503050406030204" pitchFamily="18" charset="0"/>
            </a:endParaRPr>
          </a:p>
          <a:p>
            <a:pPr fontAlgn="ctr">
              <a:lnSpc>
                <a:spcPct val="150000"/>
              </a:lnSpc>
            </a:pPr>
            <a:r>
              <a:rPr lang="en-GB" sz="1100" b="1" dirty="0">
                <a:latin typeface="Cambria" panose="02040503050406030204" pitchFamily="18" charset="0"/>
                <a:ea typeface="Cambria" panose="02040503050406030204" pitchFamily="18" charset="0"/>
              </a:rPr>
              <a:t>TASK: </a:t>
            </a:r>
            <a:r>
              <a:rPr lang="en-GB" sz="1100" dirty="0">
                <a:latin typeface="Cambria" panose="02040503050406030204" pitchFamily="18" charset="0"/>
                <a:ea typeface="Cambria" panose="02040503050406030204" pitchFamily="18" charset="0"/>
              </a:rPr>
              <a:t>Each section of the spider diagram below provides information about a criterion that helps you decide whether the revolt was a significant threat. </a:t>
            </a:r>
          </a:p>
          <a:p>
            <a:pPr marL="228600" indent="-228600" fontAlgn="ctr">
              <a:lnSpc>
                <a:spcPct val="150000"/>
              </a:lnSpc>
              <a:buFont typeface="+mj-lt"/>
              <a:buAutoNum type="arabicPeriod"/>
            </a:pPr>
            <a:r>
              <a:rPr lang="en-GB" sz="1100" dirty="0">
                <a:latin typeface="Cambria" panose="02040503050406030204" pitchFamily="18" charset="0"/>
                <a:ea typeface="Cambria" panose="02040503050406030204" pitchFamily="18" charset="0"/>
              </a:rPr>
              <a:t>What heading would you give each section? One has been done for you as a guide. </a:t>
            </a:r>
          </a:p>
          <a:p>
            <a:pPr marL="228600" indent="-228600" fontAlgn="ctr">
              <a:lnSpc>
                <a:spcPct val="150000"/>
              </a:lnSpc>
              <a:buFont typeface="+mj-lt"/>
              <a:buAutoNum type="arabicPeriod"/>
            </a:pPr>
            <a:r>
              <a:rPr lang="en-GB" sz="1100" dirty="0">
                <a:latin typeface="Cambria" panose="02040503050406030204" pitchFamily="18" charset="0"/>
                <a:ea typeface="Cambria" panose="02040503050406030204" pitchFamily="18" charset="0"/>
              </a:rPr>
              <a:t>Where would you put each criterion on this ‘threat line’?</a:t>
            </a:r>
          </a:p>
        </p:txBody>
      </p:sp>
      <p:pic>
        <p:nvPicPr>
          <p:cNvPr id="5" name="Picture 4">
            <a:extLst>
              <a:ext uri="{FF2B5EF4-FFF2-40B4-BE49-F238E27FC236}">
                <a16:creationId xmlns:a16="http://schemas.microsoft.com/office/drawing/2014/main" id="{670497EC-4375-4F9D-A747-C5EA26802738}"/>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 y="3493900"/>
            <a:ext cx="7559675" cy="812058"/>
          </a:xfrm>
          <a:prstGeom prst="rect">
            <a:avLst/>
          </a:prstGeom>
        </p:spPr>
      </p:pic>
      <p:sp>
        <p:nvSpPr>
          <p:cNvPr id="7" name="Rectangle: Rounded Corners 6">
            <a:extLst>
              <a:ext uri="{FF2B5EF4-FFF2-40B4-BE49-F238E27FC236}">
                <a16:creationId xmlns:a16="http://schemas.microsoft.com/office/drawing/2014/main" id="{B60B5B01-9EF5-4503-BF32-C92B2381A05B}"/>
              </a:ext>
            </a:extLst>
          </p:cNvPr>
          <p:cNvSpPr/>
          <p:nvPr/>
        </p:nvSpPr>
        <p:spPr>
          <a:xfrm>
            <a:off x="2860120" y="7248686"/>
            <a:ext cx="1839433" cy="978196"/>
          </a:xfrm>
          <a:prstGeom prst="roundRect">
            <a:avLst/>
          </a:prstGeom>
          <a:ln w="38100"/>
        </p:spPr>
        <p:style>
          <a:lnRef idx="2">
            <a:schemeClr val="dk1"/>
          </a:lnRef>
          <a:fillRef idx="1">
            <a:schemeClr val="lt1"/>
          </a:fillRef>
          <a:effectRef idx="0">
            <a:schemeClr val="dk1"/>
          </a:effectRef>
          <a:fontRef idx="minor">
            <a:schemeClr val="dk1"/>
          </a:fontRef>
        </p:style>
        <p:txBody>
          <a:bodyPr rtlCol="0" anchor="ctr"/>
          <a:lstStyle/>
          <a:p>
            <a:pPr algn="ctr"/>
            <a:r>
              <a:rPr lang="en-GB" sz="1200" b="1" dirty="0">
                <a:latin typeface="Tahoma" panose="020B0604030504040204" pitchFamily="34" charset="0"/>
                <a:ea typeface="Tahoma" panose="020B0604030504040204" pitchFamily="34" charset="0"/>
                <a:cs typeface="Tahoma" panose="020B0604030504040204" pitchFamily="34" charset="0"/>
              </a:rPr>
              <a:t>Was the Revolt of the Northern Earls a significant threat to Elizabeth?</a:t>
            </a:r>
          </a:p>
        </p:txBody>
      </p:sp>
      <p:sp>
        <p:nvSpPr>
          <p:cNvPr id="8" name="TextBox 7">
            <a:extLst>
              <a:ext uri="{FF2B5EF4-FFF2-40B4-BE49-F238E27FC236}">
                <a16:creationId xmlns:a16="http://schemas.microsoft.com/office/drawing/2014/main" id="{77C63C2E-B40B-471B-9A50-4B21ED9D6820}"/>
              </a:ext>
            </a:extLst>
          </p:cNvPr>
          <p:cNvSpPr txBox="1"/>
          <p:nvPr/>
        </p:nvSpPr>
        <p:spPr>
          <a:xfrm>
            <a:off x="287079" y="4448073"/>
            <a:ext cx="3125972" cy="1838388"/>
          </a:xfrm>
          <a:prstGeom prst="rect">
            <a:avLst/>
          </a:prstGeom>
          <a:noFill/>
        </p:spPr>
        <p:txBody>
          <a:bodyPr wrap="square" rtlCol="0">
            <a:spAutoFit/>
          </a:bodyPr>
          <a:lstStyle/>
          <a:p>
            <a:pPr algn="ctr">
              <a:lnSpc>
                <a:spcPct val="150000"/>
              </a:lnSpc>
            </a:pPr>
            <a:r>
              <a:rPr lang="en-GB" sz="1100" b="1" dirty="0">
                <a:latin typeface="Cambria" panose="02040503050406030204" pitchFamily="18" charset="0"/>
                <a:ea typeface="Cambria" panose="02040503050406030204" pitchFamily="18" charset="0"/>
              </a:rPr>
              <a:t>Effective leadership</a:t>
            </a:r>
          </a:p>
          <a:p>
            <a:pPr algn="ctr">
              <a:lnSpc>
                <a:spcPct val="150000"/>
              </a:lnSpc>
            </a:pPr>
            <a:endParaRPr lang="en-GB" sz="1100" b="1"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The Earls of Northumberland and Westmoreland were not brave of decisive leaders. They panicked, retreated and fled when they heard about the large royal army heading towards them. </a:t>
            </a:r>
          </a:p>
        </p:txBody>
      </p:sp>
      <p:sp>
        <p:nvSpPr>
          <p:cNvPr id="9" name="TextBox 8">
            <a:extLst>
              <a:ext uri="{FF2B5EF4-FFF2-40B4-BE49-F238E27FC236}">
                <a16:creationId xmlns:a16="http://schemas.microsoft.com/office/drawing/2014/main" id="{3CFAD8F7-2136-461B-89C8-A7DD712A1B71}"/>
              </a:ext>
            </a:extLst>
          </p:cNvPr>
          <p:cNvSpPr txBox="1"/>
          <p:nvPr/>
        </p:nvSpPr>
        <p:spPr>
          <a:xfrm>
            <a:off x="3779836" y="4486925"/>
            <a:ext cx="3492760" cy="1838388"/>
          </a:xfrm>
          <a:prstGeom prst="rect">
            <a:avLst/>
          </a:prstGeom>
          <a:noFill/>
        </p:spPr>
        <p:txBody>
          <a:bodyPr wrap="square" rtlCol="0">
            <a:spAutoFit/>
          </a:bodyPr>
          <a:lstStyle/>
          <a:p>
            <a:pPr algn="ctr">
              <a:lnSpc>
                <a:spcPct val="150000"/>
              </a:lnSpc>
            </a:pPr>
            <a:r>
              <a:rPr lang="en-GB" sz="1100" b="1" dirty="0">
                <a:latin typeface="Cambria" panose="02040503050406030204" pitchFamily="18" charset="0"/>
                <a:ea typeface="Cambria" panose="02040503050406030204" pitchFamily="18" charset="0"/>
              </a:rPr>
              <a:t>____________________________________________</a:t>
            </a:r>
          </a:p>
          <a:p>
            <a:pPr algn="ctr">
              <a:lnSpc>
                <a:spcPct val="150000"/>
              </a:lnSpc>
            </a:pPr>
            <a:endParaRPr lang="en-GB" sz="1100" b="1"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The rebels were unsure whether to overthrow Elizabeth and replace her with Mary, Queen of Scots, or just free Mary and have her named as Elizabeth's heir. When Elizabeth moved Mary, the Earls realised that they could not rescue her anyway. </a:t>
            </a:r>
          </a:p>
        </p:txBody>
      </p:sp>
      <p:sp>
        <p:nvSpPr>
          <p:cNvPr id="10" name="TextBox 9">
            <a:extLst>
              <a:ext uri="{FF2B5EF4-FFF2-40B4-BE49-F238E27FC236}">
                <a16:creationId xmlns:a16="http://schemas.microsoft.com/office/drawing/2014/main" id="{8988E88C-2546-4421-8722-FB26AF187DFD}"/>
              </a:ext>
            </a:extLst>
          </p:cNvPr>
          <p:cNvSpPr txBox="1"/>
          <p:nvPr/>
        </p:nvSpPr>
        <p:spPr>
          <a:xfrm>
            <a:off x="287079" y="6564674"/>
            <a:ext cx="1839433" cy="3615798"/>
          </a:xfrm>
          <a:prstGeom prst="rect">
            <a:avLst/>
          </a:prstGeom>
          <a:noFill/>
        </p:spPr>
        <p:txBody>
          <a:bodyPr wrap="square" rtlCol="0">
            <a:spAutoFit/>
          </a:bodyPr>
          <a:lstStyle/>
          <a:p>
            <a:pPr algn="ctr">
              <a:lnSpc>
                <a:spcPct val="150000"/>
              </a:lnSpc>
            </a:pPr>
            <a:r>
              <a:rPr lang="en-GB" sz="1100" b="1" dirty="0">
                <a:latin typeface="Cambria" panose="02040503050406030204" pitchFamily="18" charset="0"/>
                <a:ea typeface="Cambria" panose="02040503050406030204" pitchFamily="18" charset="0"/>
              </a:rPr>
              <a:t>____________________________</a:t>
            </a:r>
          </a:p>
          <a:p>
            <a:pPr algn="ctr">
              <a:lnSpc>
                <a:spcPct val="150000"/>
              </a:lnSpc>
            </a:pPr>
            <a:endParaRPr lang="en-GB" sz="1100" b="1"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Elizabeth’s government did not panic. Her officials in the north prevented the rebels from capturing important towns like York. Elizabeth had no problem raising a huge army. However several hundred people were executed for taking part – did this suggest that Elizabeth had been frightened?</a:t>
            </a:r>
          </a:p>
        </p:txBody>
      </p:sp>
      <p:sp>
        <p:nvSpPr>
          <p:cNvPr id="11" name="TextBox 10">
            <a:extLst>
              <a:ext uri="{FF2B5EF4-FFF2-40B4-BE49-F238E27FC236}">
                <a16:creationId xmlns:a16="http://schemas.microsoft.com/office/drawing/2014/main" id="{2A1AC032-7B81-4357-8DB1-911E096FD654}"/>
              </a:ext>
            </a:extLst>
          </p:cNvPr>
          <p:cNvSpPr txBox="1"/>
          <p:nvPr/>
        </p:nvSpPr>
        <p:spPr>
          <a:xfrm>
            <a:off x="5220513" y="6564674"/>
            <a:ext cx="2067596" cy="2346220"/>
          </a:xfrm>
          <a:prstGeom prst="rect">
            <a:avLst/>
          </a:prstGeom>
          <a:noFill/>
        </p:spPr>
        <p:txBody>
          <a:bodyPr wrap="square" rtlCol="0">
            <a:spAutoFit/>
          </a:bodyPr>
          <a:lstStyle/>
          <a:p>
            <a:pPr algn="ctr">
              <a:lnSpc>
                <a:spcPct val="150000"/>
              </a:lnSpc>
            </a:pPr>
            <a:r>
              <a:rPr lang="en-GB" sz="1100" b="1" dirty="0">
                <a:latin typeface="Cambria" panose="02040503050406030204" pitchFamily="18" charset="0"/>
                <a:ea typeface="Cambria" panose="02040503050406030204" pitchFamily="18" charset="0"/>
              </a:rPr>
              <a:t>___________________________________</a:t>
            </a:r>
          </a:p>
          <a:p>
            <a:pPr algn="ctr">
              <a:lnSpc>
                <a:spcPct val="150000"/>
              </a:lnSpc>
            </a:pPr>
            <a:endParaRPr lang="en-GB" sz="1100" b="1"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Most English Catholics did not support the revolt and appeals to the Catholic nobility failed. Most of their support came from the tenants of the two earls who were expected to fight for their lords. </a:t>
            </a:r>
          </a:p>
        </p:txBody>
      </p:sp>
      <p:sp>
        <p:nvSpPr>
          <p:cNvPr id="12" name="TextBox 11">
            <a:extLst>
              <a:ext uri="{FF2B5EF4-FFF2-40B4-BE49-F238E27FC236}">
                <a16:creationId xmlns:a16="http://schemas.microsoft.com/office/drawing/2014/main" id="{2EDA08F3-A22D-40B4-86B9-7252A3F78109}"/>
              </a:ext>
            </a:extLst>
          </p:cNvPr>
          <p:cNvSpPr txBox="1"/>
          <p:nvPr/>
        </p:nvSpPr>
        <p:spPr>
          <a:xfrm>
            <a:off x="2215932" y="9207840"/>
            <a:ext cx="3685138" cy="1330557"/>
          </a:xfrm>
          <a:prstGeom prst="rect">
            <a:avLst/>
          </a:prstGeom>
          <a:noFill/>
        </p:spPr>
        <p:txBody>
          <a:bodyPr wrap="square" rtlCol="0">
            <a:spAutoFit/>
          </a:bodyPr>
          <a:lstStyle/>
          <a:p>
            <a:pPr algn="ctr">
              <a:lnSpc>
                <a:spcPct val="150000"/>
              </a:lnSpc>
            </a:pPr>
            <a:r>
              <a:rPr lang="en-GB" sz="1100" b="1" dirty="0">
                <a:latin typeface="Cambria" panose="02040503050406030204" pitchFamily="18" charset="0"/>
                <a:ea typeface="Cambria" panose="02040503050406030204" pitchFamily="18" charset="0"/>
              </a:rPr>
              <a:t>_______________________________________</a:t>
            </a:r>
          </a:p>
          <a:p>
            <a:pPr algn="ctr">
              <a:lnSpc>
                <a:spcPct val="150000"/>
              </a:lnSpc>
            </a:pPr>
            <a:endParaRPr lang="en-GB" sz="1100" b="1"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Neither the Spanish or the Pope supported the revolt. The King of Spain did not want Mary to be queen of England due to her close links with France Spain’s enemy. </a:t>
            </a:r>
          </a:p>
        </p:txBody>
      </p:sp>
      <p:cxnSp>
        <p:nvCxnSpPr>
          <p:cNvPr id="14" name="Straight Connector 13">
            <a:extLst>
              <a:ext uri="{FF2B5EF4-FFF2-40B4-BE49-F238E27FC236}">
                <a16:creationId xmlns:a16="http://schemas.microsoft.com/office/drawing/2014/main" id="{B42753FC-C1B8-4F93-B123-D783BAD1E6F7}"/>
              </a:ext>
            </a:extLst>
          </p:cNvPr>
          <p:cNvCxnSpPr>
            <a:cxnSpLocks/>
          </p:cNvCxnSpPr>
          <p:nvPr/>
        </p:nvCxnSpPr>
        <p:spPr>
          <a:xfrm>
            <a:off x="2664926" y="6564674"/>
            <a:ext cx="748125" cy="684012"/>
          </a:xfrm>
          <a:prstGeom prst="line">
            <a:avLst/>
          </a:prstGeom>
          <a:ln w="38100">
            <a:headEnd type="oval" w="med" len="med"/>
            <a:tailEnd type="oval" w="med" len="med"/>
          </a:ln>
        </p:spPr>
        <p:style>
          <a:lnRef idx="1">
            <a:schemeClr val="dk1"/>
          </a:lnRef>
          <a:fillRef idx="0">
            <a:schemeClr val="dk1"/>
          </a:fillRef>
          <a:effectRef idx="0">
            <a:schemeClr val="dk1"/>
          </a:effectRef>
          <a:fontRef idx="minor">
            <a:schemeClr val="tx1"/>
          </a:fontRef>
        </p:style>
      </p:cxnSp>
      <p:cxnSp>
        <p:nvCxnSpPr>
          <p:cNvPr id="15" name="Straight Connector 14">
            <a:extLst>
              <a:ext uri="{FF2B5EF4-FFF2-40B4-BE49-F238E27FC236}">
                <a16:creationId xmlns:a16="http://schemas.microsoft.com/office/drawing/2014/main" id="{08D9DD2E-049C-49B0-A868-DA71396C2457}"/>
              </a:ext>
            </a:extLst>
          </p:cNvPr>
          <p:cNvCxnSpPr>
            <a:cxnSpLocks/>
            <a:stCxn id="7" idx="2"/>
          </p:cNvCxnSpPr>
          <p:nvPr/>
        </p:nvCxnSpPr>
        <p:spPr>
          <a:xfrm>
            <a:off x="3779837" y="8226882"/>
            <a:ext cx="208223" cy="684012"/>
          </a:xfrm>
          <a:prstGeom prst="line">
            <a:avLst/>
          </a:prstGeom>
          <a:ln w="38100">
            <a:headEnd type="oval" w="med" len="med"/>
            <a:tailEnd type="oval" w="med" len="med"/>
          </a:ln>
        </p:spPr>
        <p:style>
          <a:lnRef idx="1">
            <a:schemeClr val="dk1"/>
          </a:lnRef>
          <a:fillRef idx="0">
            <a:schemeClr val="dk1"/>
          </a:fillRef>
          <a:effectRef idx="0">
            <a:schemeClr val="dk1"/>
          </a:effectRef>
          <a:fontRef idx="minor">
            <a:schemeClr val="tx1"/>
          </a:fontRef>
        </p:style>
      </p:cxnSp>
      <p:cxnSp>
        <p:nvCxnSpPr>
          <p:cNvPr id="16" name="Straight Connector 15">
            <a:extLst>
              <a:ext uri="{FF2B5EF4-FFF2-40B4-BE49-F238E27FC236}">
                <a16:creationId xmlns:a16="http://schemas.microsoft.com/office/drawing/2014/main" id="{2D388B60-2A91-49C2-96F4-A88808A09677}"/>
              </a:ext>
            </a:extLst>
          </p:cNvPr>
          <p:cNvCxnSpPr>
            <a:cxnSpLocks/>
            <a:endCxn id="7" idx="1"/>
          </p:cNvCxnSpPr>
          <p:nvPr/>
        </p:nvCxnSpPr>
        <p:spPr>
          <a:xfrm flipV="1">
            <a:off x="2215932" y="7737784"/>
            <a:ext cx="644188" cy="507832"/>
          </a:xfrm>
          <a:prstGeom prst="line">
            <a:avLst/>
          </a:prstGeom>
          <a:ln w="38100">
            <a:headEnd type="oval" w="med" len="med"/>
            <a:tailEnd type="oval" w="med" len="med"/>
          </a:ln>
        </p:spPr>
        <p:style>
          <a:lnRef idx="1">
            <a:schemeClr val="dk1"/>
          </a:lnRef>
          <a:fillRef idx="0">
            <a:schemeClr val="dk1"/>
          </a:fillRef>
          <a:effectRef idx="0">
            <a:schemeClr val="dk1"/>
          </a:effectRef>
          <a:fontRef idx="minor">
            <a:schemeClr val="tx1"/>
          </a:fontRef>
        </p:style>
      </p:cxnSp>
      <p:cxnSp>
        <p:nvCxnSpPr>
          <p:cNvPr id="17" name="Straight Connector 16">
            <a:extLst>
              <a:ext uri="{FF2B5EF4-FFF2-40B4-BE49-F238E27FC236}">
                <a16:creationId xmlns:a16="http://schemas.microsoft.com/office/drawing/2014/main" id="{5F5EC5B3-D3C4-4617-9F38-6BB86E511674}"/>
              </a:ext>
            </a:extLst>
          </p:cNvPr>
          <p:cNvCxnSpPr>
            <a:cxnSpLocks/>
            <a:stCxn id="7" idx="3"/>
            <a:endCxn id="11" idx="1"/>
          </p:cNvCxnSpPr>
          <p:nvPr/>
        </p:nvCxnSpPr>
        <p:spPr>
          <a:xfrm>
            <a:off x="4699553" y="7737784"/>
            <a:ext cx="520960" cy="0"/>
          </a:xfrm>
          <a:prstGeom prst="line">
            <a:avLst/>
          </a:prstGeom>
          <a:ln w="38100">
            <a:headEnd type="oval" w="med" len="med"/>
            <a:tailEnd type="oval" w="med" len="med"/>
          </a:ln>
        </p:spPr>
        <p:style>
          <a:lnRef idx="1">
            <a:schemeClr val="dk1"/>
          </a:lnRef>
          <a:fillRef idx="0">
            <a:schemeClr val="dk1"/>
          </a:fillRef>
          <a:effectRef idx="0">
            <a:schemeClr val="dk1"/>
          </a:effectRef>
          <a:fontRef idx="minor">
            <a:schemeClr val="tx1"/>
          </a:fontRef>
        </p:style>
      </p:cxnSp>
      <p:cxnSp>
        <p:nvCxnSpPr>
          <p:cNvPr id="18" name="Straight Connector 17">
            <a:extLst>
              <a:ext uri="{FF2B5EF4-FFF2-40B4-BE49-F238E27FC236}">
                <a16:creationId xmlns:a16="http://schemas.microsoft.com/office/drawing/2014/main" id="{8E1A8BFB-5796-4FBC-95A3-6E7EFBCA96FC}"/>
              </a:ext>
            </a:extLst>
          </p:cNvPr>
          <p:cNvCxnSpPr>
            <a:cxnSpLocks/>
          </p:cNvCxnSpPr>
          <p:nvPr/>
        </p:nvCxnSpPr>
        <p:spPr>
          <a:xfrm flipV="1">
            <a:off x="4144429" y="6506280"/>
            <a:ext cx="555124" cy="711828"/>
          </a:xfrm>
          <a:prstGeom prst="line">
            <a:avLst/>
          </a:prstGeom>
          <a:ln w="38100">
            <a:headEnd type="oval" w="med" len="med"/>
            <a:tailEnd type="oval" w="med" len="med"/>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1711656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81;p16">
            <a:extLst>
              <a:ext uri="{FF2B5EF4-FFF2-40B4-BE49-F238E27FC236}">
                <a16:creationId xmlns:a16="http://schemas.microsoft.com/office/drawing/2014/main" id="{41ED67C0-D76F-41B1-B0B6-AC69F3070132}"/>
              </a:ext>
            </a:extLst>
          </p:cNvPr>
          <p:cNvSpPr txBox="1"/>
          <p:nvPr/>
        </p:nvSpPr>
        <p:spPr>
          <a:xfrm>
            <a:off x="704850" y="336550"/>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2.1 Plots and revolts and home</a:t>
            </a:r>
          </a:p>
          <a:p>
            <a:pPr algn="ctr"/>
            <a:r>
              <a:rPr lang="en-GB" sz="1200" dirty="0">
                <a:latin typeface="Cambria" panose="02040503050406030204" pitchFamily="18" charset="0"/>
                <a:ea typeface="Palatino" pitchFamily="2" charset="77"/>
                <a:cs typeface="Cambria"/>
                <a:sym typeface="Cambria"/>
              </a:rPr>
              <a:t>A. The reasons for, and significance of, the Revolt of the Northern Earls, 1569-70.</a:t>
            </a:r>
          </a:p>
        </p:txBody>
      </p:sp>
      <p:sp>
        <p:nvSpPr>
          <p:cNvPr id="3" name="Google Shape;86;p16">
            <a:extLst>
              <a:ext uri="{FF2B5EF4-FFF2-40B4-BE49-F238E27FC236}">
                <a16:creationId xmlns:a16="http://schemas.microsoft.com/office/drawing/2014/main" id="{E3AB033B-9995-4729-A2B9-7AC1EF20D8D3}"/>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p.17</a:t>
            </a:r>
            <a:endParaRPr sz="1600" b="1" dirty="0">
              <a:latin typeface="Calibri"/>
              <a:ea typeface="Calibri"/>
              <a:cs typeface="Calibri"/>
              <a:sym typeface="Calibri"/>
            </a:endParaRPr>
          </a:p>
        </p:txBody>
      </p:sp>
      <p:sp>
        <p:nvSpPr>
          <p:cNvPr id="6" name="TextBox 5">
            <a:extLst>
              <a:ext uri="{FF2B5EF4-FFF2-40B4-BE49-F238E27FC236}">
                <a16:creationId xmlns:a16="http://schemas.microsoft.com/office/drawing/2014/main" id="{70AFFEF2-8D44-4588-BDF4-902EC78B8EAA}"/>
              </a:ext>
            </a:extLst>
          </p:cNvPr>
          <p:cNvSpPr txBox="1"/>
          <p:nvPr/>
        </p:nvSpPr>
        <p:spPr>
          <a:xfrm>
            <a:off x="466702" y="1229198"/>
            <a:ext cx="6626270" cy="5170646"/>
          </a:xfrm>
          <a:prstGeom prst="rect">
            <a:avLst/>
          </a:prstGeom>
          <a:noFill/>
        </p:spPr>
        <p:txBody>
          <a:bodyPr wrap="square" rtlCol="0">
            <a:spAutoFit/>
          </a:bodyPr>
          <a:lstStyle/>
          <a:p>
            <a:pPr fontAlgn="ctr">
              <a:lnSpc>
                <a:spcPct val="150000"/>
              </a:lnSpc>
            </a:pPr>
            <a:r>
              <a:rPr lang="en-GB" sz="1100" dirty="0">
                <a:latin typeface="Cambria" panose="02040503050406030204" pitchFamily="18" charset="0"/>
                <a:ea typeface="Cambria" panose="02040503050406030204" pitchFamily="18" charset="0"/>
              </a:rPr>
              <a:t>3. ‘The Revolt of the Northern Earls was not a significant t threat to Elizabeth. ‘How far do you agree? Explain your answer using your completed threat line. </a:t>
            </a:r>
          </a:p>
          <a:p>
            <a:pPr fontAlgn="ctr">
              <a:lnSpc>
                <a:spcPct val="150000"/>
              </a:lnSpc>
            </a:pPr>
            <a:endParaRPr lang="en-GB" sz="1100" dirty="0">
              <a:latin typeface="Cambria" panose="02040503050406030204" pitchFamily="18" charset="0"/>
              <a:ea typeface="Cambria" panose="02040503050406030204" pitchFamily="18" charset="0"/>
            </a:endParaRPr>
          </a:p>
          <a:p>
            <a:pPr fontAlgn="ct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fontAlgn="ctr">
              <a:lnSpc>
                <a:spcPct val="150000"/>
              </a:lnSpc>
            </a:pPr>
            <a:endParaRPr lang="en-GB" sz="1100" dirty="0">
              <a:latin typeface="Cambria" panose="02040503050406030204" pitchFamily="18" charset="0"/>
              <a:ea typeface="Cambria" panose="02040503050406030204" pitchFamily="18" charset="0"/>
            </a:endParaRPr>
          </a:p>
          <a:p>
            <a:pPr fontAlgn="ctr">
              <a:lnSpc>
                <a:spcPct val="150000"/>
              </a:lnSpc>
            </a:pPr>
            <a:r>
              <a:rPr lang="en-GB" sz="1100" b="1" dirty="0">
                <a:latin typeface="Cambria" panose="02040503050406030204" pitchFamily="18" charset="0"/>
                <a:ea typeface="Cambria" panose="02040503050406030204" pitchFamily="18" charset="0"/>
              </a:rPr>
              <a:t>HOT: </a:t>
            </a:r>
            <a:r>
              <a:rPr lang="en-GB" sz="1100" dirty="0">
                <a:latin typeface="Cambria" panose="02040503050406030204" pitchFamily="18" charset="0"/>
                <a:ea typeface="Cambria" panose="02040503050406030204" pitchFamily="18" charset="0"/>
              </a:rPr>
              <a:t>The pictures below represent one stem of the spider diagram on the previous page, can you work out which one is which using your headings as the answer?</a:t>
            </a:r>
            <a:endParaRPr lang="en-GB" sz="1100" b="1" dirty="0">
              <a:latin typeface="Cambria" panose="02040503050406030204" pitchFamily="18" charset="0"/>
              <a:ea typeface="Cambria" panose="02040503050406030204" pitchFamily="18" charset="0"/>
            </a:endParaRPr>
          </a:p>
        </p:txBody>
      </p:sp>
      <p:grpSp>
        <p:nvGrpSpPr>
          <p:cNvPr id="7" name="Group 6">
            <a:extLst>
              <a:ext uri="{FF2B5EF4-FFF2-40B4-BE49-F238E27FC236}">
                <a16:creationId xmlns:a16="http://schemas.microsoft.com/office/drawing/2014/main" id="{14786A85-0F33-4EB7-9EF7-7AE50C467423}"/>
              </a:ext>
            </a:extLst>
          </p:cNvPr>
          <p:cNvGrpSpPr/>
          <p:nvPr/>
        </p:nvGrpSpPr>
        <p:grpSpPr>
          <a:xfrm>
            <a:off x="1153495" y="6681144"/>
            <a:ext cx="5252684" cy="1240112"/>
            <a:chOff x="466702" y="6681144"/>
            <a:chExt cx="5252684" cy="1240112"/>
          </a:xfrm>
        </p:grpSpPr>
        <p:pic>
          <p:nvPicPr>
            <p:cNvPr id="8194" name="Picture 2" descr="Pope Icon 3091681">
              <a:extLst>
                <a:ext uri="{FF2B5EF4-FFF2-40B4-BE49-F238E27FC236}">
                  <a16:creationId xmlns:a16="http://schemas.microsoft.com/office/drawing/2014/main" id="{C172A144-890E-437B-BAD5-F9965A225934}"/>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66702" y="6681144"/>
              <a:ext cx="1240112" cy="1240112"/>
            </a:xfrm>
            <a:prstGeom prst="rect">
              <a:avLst/>
            </a:prstGeom>
            <a:noFill/>
            <a:extLst>
              <a:ext uri="{909E8E84-426E-40DD-AFC4-6F175D3DCCD1}">
                <a14:hiddenFill xmlns:a14="http://schemas.microsoft.com/office/drawing/2010/main">
                  <a:solidFill>
                    <a:srgbClr val="FFFFFF"/>
                  </a:solidFill>
                </a14:hiddenFill>
              </a:ext>
            </a:extLst>
          </p:spPr>
        </p:pic>
        <p:pic>
          <p:nvPicPr>
            <p:cNvPr id="8196" name="Picture 4" descr="Army Icon 2168217">
              <a:extLst>
                <a:ext uri="{FF2B5EF4-FFF2-40B4-BE49-F238E27FC236}">
                  <a16:creationId xmlns:a16="http://schemas.microsoft.com/office/drawing/2014/main" id="{331B93D1-D87A-49AB-8857-EFD9F318E75A}"/>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472988" y="6681144"/>
              <a:ext cx="1240112" cy="1240112"/>
            </a:xfrm>
            <a:prstGeom prst="rect">
              <a:avLst/>
            </a:prstGeom>
            <a:noFill/>
            <a:extLst>
              <a:ext uri="{909E8E84-426E-40DD-AFC4-6F175D3DCCD1}">
                <a14:hiddenFill xmlns:a14="http://schemas.microsoft.com/office/drawing/2010/main">
                  <a:solidFill>
                    <a:srgbClr val="FFFFFF"/>
                  </a:solidFill>
                </a14:hiddenFill>
              </a:ext>
            </a:extLst>
          </p:spPr>
        </p:pic>
        <p:pic>
          <p:nvPicPr>
            <p:cNvPr id="8198" name="Picture 6" descr="desicion question Icon 1074050">
              <a:extLst>
                <a:ext uri="{FF2B5EF4-FFF2-40B4-BE49-F238E27FC236}">
                  <a16:creationId xmlns:a16="http://schemas.microsoft.com/office/drawing/2014/main" id="{2826D96E-F840-47D1-A2FB-AE42FB68A4A3}"/>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4479274" y="6681144"/>
              <a:ext cx="1240112" cy="1240112"/>
            </a:xfrm>
            <a:prstGeom prst="rect">
              <a:avLst/>
            </a:prstGeom>
            <a:noFill/>
            <a:extLst>
              <a:ext uri="{909E8E84-426E-40DD-AFC4-6F175D3DCCD1}">
                <a14:hiddenFill xmlns:a14="http://schemas.microsoft.com/office/drawing/2010/main">
                  <a:solidFill>
                    <a:srgbClr val="FFFFFF"/>
                  </a:solidFill>
                </a14:hiddenFill>
              </a:ext>
            </a:extLst>
          </p:spPr>
        </p:pic>
      </p:grpSp>
      <p:sp>
        <p:nvSpPr>
          <p:cNvPr id="11" name="Rectangle: Rounded Corners 10">
            <a:extLst>
              <a:ext uri="{FF2B5EF4-FFF2-40B4-BE49-F238E27FC236}">
                <a16:creationId xmlns:a16="http://schemas.microsoft.com/office/drawing/2014/main" id="{D0545CC1-5F91-4DE8-B32B-578EC31BD04E}"/>
              </a:ext>
            </a:extLst>
          </p:cNvPr>
          <p:cNvSpPr/>
          <p:nvPr/>
        </p:nvSpPr>
        <p:spPr>
          <a:xfrm>
            <a:off x="1153494" y="8301309"/>
            <a:ext cx="1240113" cy="1735825"/>
          </a:xfrm>
          <a:prstGeom prst="roundRect">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lang="en-GB" sz="1200" b="1" dirty="0">
              <a:latin typeface="Tahoma" panose="020B0604030504040204" pitchFamily="34" charset="0"/>
              <a:ea typeface="Tahoma" panose="020B0604030504040204" pitchFamily="34" charset="0"/>
              <a:cs typeface="Tahoma" panose="020B0604030504040204" pitchFamily="34" charset="0"/>
            </a:endParaRPr>
          </a:p>
        </p:txBody>
      </p:sp>
      <p:sp>
        <p:nvSpPr>
          <p:cNvPr id="12" name="Rectangle: Rounded Corners 11">
            <a:extLst>
              <a:ext uri="{FF2B5EF4-FFF2-40B4-BE49-F238E27FC236}">
                <a16:creationId xmlns:a16="http://schemas.microsoft.com/office/drawing/2014/main" id="{49AAF551-5169-4A84-AE99-8B0437D142F9}"/>
              </a:ext>
            </a:extLst>
          </p:cNvPr>
          <p:cNvSpPr/>
          <p:nvPr/>
        </p:nvSpPr>
        <p:spPr>
          <a:xfrm>
            <a:off x="3159780" y="8301308"/>
            <a:ext cx="1240113" cy="1735825"/>
          </a:xfrm>
          <a:prstGeom prst="roundRect">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lang="en-GB" sz="1200" b="1" dirty="0">
              <a:latin typeface="Tahoma" panose="020B0604030504040204" pitchFamily="34" charset="0"/>
              <a:ea typeface="Tahoma" panose="020B0604030504040204" pitchFamily="34" charset="0"/>
              <a:cs typeface="Tahoma" panose="020B0604030504040204" pitchFamily="34" charset="0"/>
            </a:endParaRPr>
          </a:p>
        </p:txBody>
      </p:sp>
      <p:sp>
        <p:nvSpPr>
          <p:cNvPr id="13" name="Rectangle: Rounded Corners 12">
            <a:extLst>
              <a:ext uri="{FF2B5EF4-FFF2-40B4-BE49-F238E27FC236}">
                <a16:creationId xmlns:a16="http://schemas.microsoft.com/office/drawing/2014/main" id="{18B65AAA-2E16-4B06-BF92-F22F089D5F0E}"/>
              </a:ext>
            </a:extLst>
          </p:cNvPr>
          <p:cNvSpPr/>
          <p:nvPr/>
        </p:nvSpPr>
        <p:spPr>
          <a:xfrm>
            <a:off x="5166066" y="8301307"/>
            <a:ext cx="1240113" cy="1735825"/>
          </a:xfrm>
          <a:prstGeom prst="roundRect">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lang="en-GB" sz="12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2406048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81;p16">
            <a:extLst>
              <a:ext uri="{FF2B5EF4-FFF2-40B4-BE49-F238E27FC236}">
                <a16:creationId xmlns:a16="http://schemas.microsoft.com/office/drawing/2014/main" id="{493DB41C-9780-4AAA-B10A-823633432AF4}"/>
              </a:ext>
            </a:extLst>
          </p:cNvPr>
          <p:cNvSpPr txBox="1"/>
          <p:nvPr/>
        </p:nvSpPr>
        <p:spPr>
          <a:xfrm>
            <a:off x="704850" y="336550"/>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2.1 Plots and revolts and home</a:t>
            </a:r>
          </a:p>
          <a:p>
            <a:pPr algn="ctr"/>
            <a:r>
              <a:rPr lang="en-GB" sz="1200" dirty="0">
                <a:latin typeface="Cambria" panose="02040503050406030204" pitchFamily="18" charset="0"/>
                <a:ea typeface="Palatino" pitchFamily="2" charset="77"/>
                <a:cs typeface="Cambria"/>
                <a:sym typeface="Cambria"/>
              </a:rPr>
              <a:t>A. The reasons for, and significance of, the Revolt of the Northern Earls, 1569-70.</a:t>
            </a:r>
          </a:p>
        </p:txBody>
      </p:sp>
      <p:sp>
        <p:nvSpPr>
          <p:cNvPr id="3" name="Google Shape;86;p16">
            <a:extLst>
              <a:ext uri="{FF2B5EF4-FFF2-40B4-BE49-F238E27FC236}">
                <a16:creationId xmlns:a16="http://schemas.microsoft.com/office/drawing/2014/main" id="{566FECEC-1F0A-4586-B41D-CE40A047DBB0}"/>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p.18</a:t>
            </a:r>
            <a:endParaRPr sz="1600" b="1" dirty="0">
              <a:latin typeface="Calibri"/>
              <a:ea typeface="Calibri"/>
              <a:cs typeface="Calibri"/>
              <a:sym typeface="Calibri"/>
            </a:endParaRPr>
          </a:p>
        </p:txBody>
      </p:sp>
      <p:graphicFrame>
        <p:nvGraphicFramePr>
          <p:cNvPr id="4" name="Table 6">
            <a:extLst>
              <a:ext uri="{FF2B5EF4-FFF2-40B4-BE49-F238E27FC236}">
                <a16:creationId xmlns:a16="http://schemas.microsoft.com/office/drawing/2014/main" id="{7E0CB21C-056E-4ADF-8E74-385F236070E1}"/>
              </a:ext>
            </a:extLst>
          </p:cNvPr>
          <p:cNvGraphicFramePr>
            <a:graphicFrameLocks noGrp="1"/>
          </p:cNvGraphicFramePr>
          <p:nvPr>
            <p:extLst>
              <p:ext uri="{D42A27DB-BD31-4B8C-83A1-F6EECF244321}">
                <p14:modId xmlns:p14="http://schemas.microsoft.com/office/powerpoint/2010/main" val="455553833"/>
              </p:ext>
            </p:extLst>
          </p:nvPr>
        </p:nvGraphicFramePr>
        <p:xfrm>
          <a:off x="356327" y="2001594"/>
          <a:ext cx="6847018" cy="7691047"/>
        </p:xfrm>
        <a:graphic>
          <a:graphicData uri="http://schemas.openxmlformats.org/drawingml/2006/table">
            <a:tbl>
              <a:tblPr firstRow="1" bandRow="1">
                <a:tableStyleId>{2D5ABB26-0587-4C30-8999-92F81FD0307C}</a:tableStyleId>
              </a:tblPr>
              <a:tblGrid>
                <a:gridCol w="994008">
                  <a:extLst>
                    <a:ext uri="{9D8B030D-6E8A-4147-A177-3AD203B41FA5}">
                      <a16:colId xmlns:a16="http://schemas.microsoft.com/office/drawing/2014/main" val="3008108531"/>
                    </a:ext>
                  </a:extLst>
                </a:gridCol>
                <a:gridCol w="1170602">
                  <a:extLst>
                    <a:ext uri="{9D8B030D-6E8A-4147-A177-3AD203B41FA5}">
                      <a16:colId xmlns:a16="http://schemas.microsoft.com/office/drawing/2014/main" val="2982128409"/>
                    </a:ext>
                  </a:extLst>
                </a:gridCol>
                <a:gridCol w="1170602">
                  <a:extLst>
                    <a:ext uri="{9D8B030D-6E8A-4147-A177-3AD203B41FA5}">
                      <a16:colId xmlns:a16="http://schemas.microsoft.com/office/drawing/2014/main" val="1927658225"/>
                    </a:ext>
                  </a:extLst>
                </a:gridCol>
                <a:gridCol w="1170602">
                  <a:extLst>
                    <a:ext uri="{9D8B030D-6E8A-4147-A177-3AD203B41FA5}">
                      <a16:colId xmlns:a16="http://schemas.microsoft.com/office/drawing/2014/main" val="3810461432"/>
                    </a:ext>
                  </a:extLst>
                </a:gridCol>
                <a:gridCol w="1170602">
                  <a:extLst>
                    <a:ext uri="{9D8B030D-6E8A-4147-A177-3AD203B41FA5}">
                      <a16:colId xmlns:a16="http://schemas.microsoft.com/office/drawing/2014/main" val="4155272654"/>
                    </a:ext>
                  </a:extLst>
                </a:gridCol>
                <a:gridCol w="1170602">
                  <a:extLst>
                    <a:ext uri="{9D8B030D-6E8A-4147-A177-3AD203B41FA5}">
                      <a16:colId xmlns:a16="http://schemas.microsoft.com/office/drawing/2014/main" val="3122927550"/>
                    </a:ext>
                  </a:extLst>
                </a:gridCol>
              </a:tblGrid>
              <a:tr h="1157557">
                <a:tc>
                  <a:txBody>
                    <a:bodyPr/>
                    <a:lstStyle/>
                    <a:p>
                      <a:endParaRPr lang="en-GB" sz="1100" dirty="0">
                        <a:solidFill>
                          <a:schemeClr val="bg1"/>
                        </a:solidFill>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tc>
                  <a:txBody>
                    <a:bodyPr/>
                    <a:lstStyle/>
                    <a:p>
                      <a:r>
                        <a:rPr lang="en-GB" sz="1100" dirty="0">
                          <a:solidFill>
                            <a:schemeClr val="bg1"/>
                          </a:solidFill>
                          <a:latin typeface="Cambria" panose="02040503050406030204" pitchFamily="18" charset="0"/>
                          <a:ea typeface="Cambria" panose="02040503050406030204" pitchFamily="18" charset="0"/>
                        </a:rPr>
                        <a:t>Were the leaders effective, powerful and dynamic?</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tc>
                  <a:txBody>
                    <a:bodyPr/>
                    <a:lstStyle/>
                    <a:p>
                      <a:r>
                        <a:rPr lang="en-GB" sz="1100" dirty="0">
                          <a:solidFill>
                            <a:schemeClr val="bg1"/>
                          </a:solidFill>
                          <a:latin typeface="Cambria" panose="02040503050406030204" pitchFamily="18" charset="0"/>
                          <a:ea typeface="Cambria" panose="02040503050406030204" pitchFamily="18" charset="0"/>
                        </a:rPr>
                        <a:t>Did they have a clear and realistic plan for overthrowing Elizabeth?</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tc>
                  <a:txBody>
                    <a:bodyPr/>
                    <a:lstStyle/>
                    <a:p>
                      <a:r>
                        <a:rPr lang="en-GB" sz="1100" dirty="0">
                          <a:solidFill>
                            <a:schemeClr val="bg1"/>
                          </a:solidFill>
                          <a:latin typeface="Cambria" panose="02040503050406030204" pitchFamily="18" charset="0"/>
                          <a:ea typeface="Cambria" panose="02040503050406030204" pitchFamily="18" charset="0"/>
                        </a:rPr>
                        <a:t>Was there a lot of support from the English people?</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tc>
                  <a:txBody>
                    <a:bodyPr/>
                    <a:lstStyle/>
                    <a:p>
                      <a:r>
                        <a:rPr lang="en-GB" sz="1100" dirty="0">
                          <a:solidFill>
                            <a:schemeClr val="bg1"/>
                          </a:solidFill>
                          <a:latin typeface="Cambria" panose="02040503050406030204" pitchFamily="18" charset="0"/>
                          <a:ea typeface="Cambria" panose="02040503050406030204" pitchFamily="18" charset="0"/>
                        </a:rPr>
                        <a:t>Was there strong foreign support?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tc>
                  <a:txBody>
                    <a:bodyPr/>
                    <a:lstStyle/>
                    <a:p>
                      <a:r>
                        <a:rPr lang="en-GB" sz="1100" dirty="0">
                          <a:solidFill>
                            <a:schemeClr val="bg1"/>
                          </a:solidFill>
                          <a:latin typeface="Cambria" panose="02040503050406030204" pitchFamily="18" charset="0"/>
                          <a:ea typeface="Cambria" panose="02040503050406030204" pitchFamily="18" charset="0"/>
                        </a:rPr>
                        <a:t>Did the Queen make mistakes in dealing with the threat?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extLst>
                  <a:ext uri="{0D108BD9-81ED-4DB2-BD59-A6C34878D82A}">
                    <a16:rowId xmlns:a16="http://schemas.microsoft.com/office/drawing/2014/main" val="3881495811"/>
                  </a:ext>
                </a:extLst>
              </a:tr>
              <a:tr h="2177830">
                <a:tc>
                  <a:txBody>
                    <a:bodyPr/>
                    <a:lstStyle/>
                    <a:p>
                      <a:r>
                        <a:rPr lang="en-GB" sz="1100" b="1" dirty="0">
                          <a:latin typeface="Cambria" panose="02040503050406030204" pitchFamily="18" charset="0"/>
                          <a:ea typeface="Cambria" panose="02040503050406030204" pitchFamily="18" charset="0"/>
                        </a:rPr>
                        <a:t>Yes- Posed a significant threat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dirty="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dirty="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92209658"/>
                  </a:ext>
                </a:extLst>
              </a:tr>
              <a:tr h="2177830">
                <a:tc>
                  <a:txBody>
                    <a:bodyPr/>
                    <a:lstStyle/>
                    <a:p>
                      <a:r>
                        <a:rPr lang="en-GB" sz="1100" b="1" dirty="0">
                          <a:latin typeface="Cambria" panose="02040503050406030204" pitchFamily="18" charset="0"/>
                          <a:ea typeface="Cambria" panose="02040503050406030204" pitchFamily="18" charset="0"/>
                        </a:rPr>
                        <a:t>Possibly – posed a slight threat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dirty="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93908979"/>
                  </a:ext>
                </a:extLst>
              </a:tr>
              <a:tr h="2177830">
                <a:tc>
                  <a:txBody>
                    <a:bodyPr/>
                    <a:lstStyle/>
                    <a:p>
                      <a:r>
                        <a:rPr lang="en-GB" sz="1100" b="1" dirty="0">
                          <a:latin typeface="Cambria" panose="02040503050406030204" pitchFamily="18" charset="0"/>
                          <a:ea typeface="Cambria" panose="02040503050406030204" pitchFamily="18" charset="0"/>
                        </a:rPr>
                        <a:t>No – not threatening at all</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dirty="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dirty="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52394519"/>
                  </a:ext>
                </a:extLst>
              </a:tr>
            </a:tbl>
          </a:graphicData>
        </a:graphic>
      </p:graphicFrame>
      <p:sp>
        <p:nvSpPr>
          <p:cNvPr id="5" name="TextBox 4">
            <a:extLst>
              <a:ext uri="{FF2B5EF4-FFF2-40B4-BE49-F238E27FC236}">
                <a16:creationId xmlns:a16="http://schemas.microsoft.com/office/drawing/2014/main" id="{47CD0E3A-9376-4EA4-9DD6-EA3E654D890E}"/>
              </a:ext>
            </a:extLst>
          </p:cNvPr>
          <p:cNvSpPr txBox="1"/>
          <p:nvPr/>
        </p:nvSpPr>
        <p:spPr>
          <a:xfrm>
            <a:off x="401621" y="1167577"/>
            <a:ext cx="6847019" cy="568810"/>
          </a:xfrm>
          <a:prstGeom prst="rect">
            <a:avLst/>
          </a:prstGeom>
          <a:noFill/>
        </p:spPr>
        <p:txBody>
          <a:bodyPr wrap="square" rtlCol="0">
            <a:spAutoFit/>
          </a:bodyPr>
          <a:lstStyle/>
          <a:p>
            <a:pPr>
              <a:lnSpc>
                <a:spcPct val="150000"/>
              </a:lnSpc>
            </a:pPr>
            <a:r>
              <a:rPr lang="en-GB" sz="1100" b="1" dirty="0">
                <a:latin typeface="Cambria" panose="02040503050406030204" pitchFamily="18" charset="0"/>
                <a:ea typeface="Cambria" panose="02040503050406030204" pitchFamily="18" charset="0"/>
              </a:rPr>
              <a:t>TASK: </a:t>
            </a:r>
            <a:r>
              <a:rPr lang="en-GB" sz="1100" dirty="0">
                <a:latin typeface="Cambria" panose="02040503050406030204" pitchFamily="18" charset="0"/>
                <a:ea typeface="Cambria" panose="02040503050406030204" pitchFamily="18" charset="0"/>
              </a:rPr>
              <a:t>From what you have read about the Revolt of the Northern Earls, complete the table below by putting a tick in the boxes that you think are relevant and give a one sentence explanation for why you put it there.  </a:t>
            </a:r>
          </a:p>
        </p:txBody>
      </p:sp>
    </p:spTree>
    <p:extLst>
      <p:ext uri="{BB962C8B-B14F-4D97-AF65-F5344CB8AC3E}">
        <p14:creationId xmlns:p14="http://schemas.microsoft.com/office/powerpoint/2010/main" val="7829037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81;p16">
            <a:extLst>
              <a:ext uri="{FF2B5EF4-FFF2-40B4-BE49-F238E27FC236}">
                <a16:creationId xmlns:a16="http://schemas.microsoft.com/office/drawing/2014/main" id="{45F91915-4AC9-44BD-9A39-E1749A5CD765}"/>
              </a:ext>
            </a:extLst>
          </p:cNvPr>
          <p:cNvSpPr txBox="1"/>
          <p:nvPr/>
        </p:nvSpPr>
        <p:spPr>
          <a:xfrm>
            <a:off x="704850" y="336550"/>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2.1 Plots and revolts and home</a:t>
            </a:r>
          </a:p>
          <a:p>
            <a:pPr algn="ctr"/>
            <a:r>
              <a:rPr lang="en-GB" sz="1200" dirty="0">
                <a:latin typeface="Cambria" panose="02040503050406030204" pitchFamily="18" charset="0"/>
                <a:ea typeface="Palatino" pitchFamily="2" charset="77"/>
                <a:cs typeface="Cambria"/>
                <a:sym typeface="Cambria"/>
              </a:rPr>
              <a:t>A. The reasons for, and significance of, the Revolt of the Northern Earls, 1569-70.</a:t>
            </a:r>
          </a:p>
        </p:txBody>
      </p:sp>
      <p:sp>
        <p:nvSpPr>
          <p:cNvPr id="3" name="Google Shape;86;p16">
            <a:extLst>
              <a:ext uri="{FF2B5EF4-FFF2-40B4-BE49-F238E27FC236}">
                <a16:creationId xmlns:a16="http://schemas.microsoft.com/office/drawing/2014/main" id="{74D2133D-7B4C-4265-A632-AB3AE61C6379}"/>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p.19</a:t>
            </a:r>
            <a:endParaRPr sz="1600" b="1" dirty="0">
              <a:latin typeface="Calibri"/>
              <a:ea typeface="Calibri"/>
              <a:cs typeface="Calibri"/>
              <a:sym typeface="Calibri"/>
            </a:endParaRPr>
          </a:p>
        </p:txBody>
      </p:sp>
      <p:sp>
        <p:nvSpPr>
          <p:cNvPr id="4" name="TextBox 3">
            <a:extLst>
              <a:ext uri="{FF2B5EF4-FFF2-40B4-BE49-F238E27FC236}">
                <a16:creationId xmlns:a16="http://schemas.microsoft.com/office/drawing/2014/main" id="{BC3C4B3C-A071-447B-9919-FBB349EACE1A}"/>
              </a:ext>
            </a:extLst>
          </p:cNvPr>
          <p:cNvSpPr txBox="1"/>
          <p:nvPr/>
        </p:nvSpPr>
        <p:spPr>
          <a:xfrm>
            <a:off x="466702" y="1229198"/>
            <a:ext cx="6626270" cy="2631490"/>
          </a:xfrm>
          <a:prstGeom prst="rect">
            <a:avLst/>
          </a:prstGeom>
          <a:noFill/>
        </p:spPr>
        <p:txBody>
          <a:bodyPr wrap="square" rtlCol="0">
            <a:spAutoFit/>
          </a:bodyPr>
          <a:lstStyle/>
          <a:p>
            <a:pPr fontAlgn="ctr">
              <a:lnSpc>
                <a:spcPct val="150000"/>
              </a:lnSpc>
            </a:pPr>
            <a:r>
              <a:rPr lang="en-GB" sz="1100" b="1" dirty="0">
                <a:latin typeface="Cambria" panose="02040503050406030204" pitchFamily="18" charset="0"/>
                <a:ea typeface="Cambria" panose="02040503050406030204" pitchFamily="18" charset="0"/>
              </a:rPr>
              <a:t>Exam Question</a:t>
            </a:r>
          </a:p>
          <a:p>
            <a:pPr fontAlgn="ctr">
              <a:lnSpc>
                <a:spcPct val="150000"/>
              </a:lnSpc>
            </a:pPr>
            <a:endParaRPr lang="en-GB" sz="1100" b="1" dirty="0">
              <a:latin typeface="Cambria" panose="02040503050406030204" pitchFamily="18" charset="0"/>
              <a:ea typeface="Cambria" panose="02040503050406030204" pitchFamily="18" charset="0"/>
            </a:endParaRPr>
          </a:p>
          <a:p>
            <a:pPr fontAlgn="ctr">
              <a:lnSpc>
                <a:spcPct val="150000"/>
              </a:lnSpc>
            </a:pPr>
            <a:r>
              <a:rPr lang="en-GB" sz="1100" dirty="0">
                <a:latin typeface="Cambria" panose="02040503050406030204" pitchFamily="18" charset="0"/>
                <a:ea typeface="Cambria" panose="02040503050406030204" pitchFamily="18" charset="0"/>
              </a:rPr>
              <a:t>Explain </a:t>
            </a:r>
            <a:r>
              <a:rPr lang="en-GB" sz="1100" b="1" dirty="0">
                <a:latin typeface="Cambria" panose="02040503050406030204" pitchFamily="18" charset="0"/>
                <a:ea typeface="Cambria" panose="02040503050406030204" pitchFamily="18" charset="0"/>
              </a:rPr>
              <a:t>why</a:t>
            </a:r>
            <a:r>
              <a:rPr lang="en-GB" sz="1100" dirty="0">
                <a:latin typeface="Cambria" panose="02040503050406030204" pitchFamily="18" charset="0"/>
                <a:ea typeface="Cambria" panose="02040503050406030204" pitchFamily="18" charset="0"/>
              </a:rPr>
              <a:t> the northern earls revolted against Elizabeth I in 1569. 				</a:t>
            </a:r>
            <a:r>
              <a:rPr lang="en-GB" sz="1100" b="1" dirty="0">
                <a:latin typeface="Cambria" panose="02040503050406030204" pitchFamily="18" charset="0"/>
                <a:ea typeface="Cambria" panose="02040503050406030204" pitchFamily="18" charset="0"/>
              </a:rPr>
              <a:t>(12 marks)</a:t>
            </a:r>
          </a:p>
          <a:p>
            <a:pPr fontAlgn="ctr">
              <a:lnSpc>
                <a:spcPct val="150000"/>
              </a:lnSpc>
            </a:pPr>
            <a:r>
              <a:rPr lang="en-GB" sz="1100" b="1" dirty="0">
                <a:latin typeface="Cambria" panose="02040503050406030204" pitchFamily="18" charset="0"/>
                <a:ea typeface="Cambria" panose="02040503050406030204" pitchFamily="18" charset="0"/>
              </a:rPr>
              <a:t>You may use the following in your answer:</a:t>
            </a:r>
          </a:p>
          <a:p>
            <a:pPr marL="171450" indent="-171450" fontAlgn="ctr">
              <a:lnSpc>
                <a:spcPct val="150000"/>
              </a:lnSpc>
              <a:buFont typeface="Arial" panose="020B0604020202020204" pitchFamily="34" charset="0"/>
              <a:buChar char="•"/>
            </a:pPr>
            <a:r>
              <a:rPr lang="en-GB" sz="1100" dirty="0">
                <a:latin typeface="Cambria" panose="02040503050406030204" pitchFamily="18" charset="0"/>
                <a:ea typeface="Cambria" panose="02040503050406030204" pitchFamily="18" charset="0"/>
              </a:rPr>
              <a:t>Desire to restore Catholicism in England</a:t>
            </a:r>
          </a:p>
          <a:p>
            <a:pPr marL="171450" indent="-171450" fontAlgn="ctr">
              <a:lnSpc>
                <a:spcPct val="150000"/>
              </a:lnSpc>
              <a:buFont typeface="Arial" panose="020B0604020202020204" pitchFamily="34" charset="0"/>
              <a:buChar char="•"/>
            </a:pPr>
            <a:r>
              <a:rPr lang="en-GB" sz="1100" dirty="0">
                <a:latin typeface="Cambria" panose="02040503050406030204" pitchFamily="18" charset="0"/>
                <a:ea typeface="Cambria" panose="02040503050406030204" pitchFamily="18" charset="0"/>
              </a:rPr>
              <a:t>The earls had lost a great deal of their influence</a:t>
            </a:r>
          </a:p>
          <a:p>
            <a:pPr marL="171450" indent="-171450" fontAlgn="ctr">
              <a:lnSpc>
                <a:spcPct val="150000"/>
              </a:lnSpc>
              <a:buFont typeface="Arial" panose="020B0604020202020204" pitchFamily="34" charset="0"/>
              <a:buChar char="•"/>
            </a:pPr>
            <a:endParaRPr lang="en-GB" sz="1100" dirty="0">
              <a:latin typeface="Cambria" panose="02040503050406030204" pitchFamily="18" charset="0"/>
              <a:ea typeface="Cambria" panose="02040503050406030204" pitchFamily="18" charset="0"/>
            </a:endParaRPr>
          </a:p>
          <a:p>
            <a:pPr marL="171450" indent="-171450" fontAlgn="ctr">
              <a:lnSpc>
                <a:spcPct val="150000"/>
              </a:lnSpc>
              <a:buFont typeface="Arial" panose="020B0604020202020204" pitchFamily="34" charset="0"/>
              <a:buChar char="•"/>
            </a:pPr>
            <a:endParaRPr lang="en-GB" sz="1100" dirty="0">
              <a:latin typeface="Cambria" panose="02040503050406030204" pitchFamily="18" charset="0"/>
              <a:ea typeface="Cambria" panose="02040503050406030204" pitchFamily="18" charset="0"/>
            </a:endParaRPr>
          </a:p>
          <a:p>
            <a:pPr fontAlgn="ctr">
              <a:lnSpc>
                <a:spcPct val="150000"/>
              </a:lnSpc>
            </a:pPr>
            <a:r>
              <a:rPr lang="en-GB" sz="1100" b="1" dirty="0">
                <a:latin typeface="Cambria" panose="02040503050406030204" pitchFamily="18" charset="0"/>
                <a:ea typeface="Cambria" panose="02040503050406030204" pitchFamily="18" charset="0"/>
              </a:rPr>
              <a:t>TASK: </a:t>
            </a:r>
            <a:r>
              <a:rPr lang="en-GB" sz="1100" dirty="0">
                <a:latin typeface="Cambria" panose="02040503050406030204" pitchFamily="18" charset="0"/>
                <a:ea typeface="Cambria" panose="02040503050406030204" pitchFamily="18" charset="0"/>
              </a:rPr>
              <a:t>Below is a sample answer for one paragraph. It’s not very good, can you explain below why? </a:t>
            </a:r>
          </a:p>
          <a:p>
            <a:pPr fontAlgn="ctr">
              <a:lnSpc>
                <a:spcPct val="150000"/>
              </a:lnSpc>
            </a:pPr>
            <a:r>
              <a:rPr lang="en-GB" sz="1100" b="1" dirty="0">
                <a:latin typeface="Cambria" panose="02040503050406030204" pitchFamily="18" charset="0"/>
                <a:ea typeface="Cambria" panose="02040503050406030204" pitchFamily="18" charset="0"/>
              </a:rPr>
              <a:t>HOT: </a:t>
            </a:r>
            <a:r>
              <a:rPr lang="en-GB" sz="1100" dirty="0">
                <a:latin typeface="Cambria" panose="02040503050406030204" pitchFamily="18" charset="0"/>
                <a:ea typeface="Cambria" panose="02040503050406030204" pitchFamily="18" charset="0"/>
              </a:rPr>
              <a:t>Write one positive about the answer. </a:t>
            </a:r>
            <a:endParaRPr lang="en-GB" sz="1100" b="1" dirty="0">
              <a:latin typeface="Cambria" panose="02040503050406030204" pitchFamily="18" charset="0"/>
              <a:ea typeface="Cambria" panose="02040503050406030204" pitchFamily="18" charset="0"/>
            </a:endParaRPr>
          </a:p>
        </p:txBody>
      </p:sp>
      <p:sp>
        <p:nvSpPr>
          <p:cNvPr id="5" name="Rectangle 4">
            <a:extLst>
              <a:ext uri="{FF2B5EF4-FFF2-40B4-BE49-F238E27FC236}">
                <a16:creationId xmlns:a16="http://schemas.microsoft.com/office/drawing/2014/main" id="{402C4D3F-B3E1-4C8B-B070-8268B418A65B}"/>
              </a:ext>
            </a:extLst>
          </p:cNvPr>
          <p:cNvSpPr/>
          <p:nvPr/>
        </p:nvSpPr>
        <p:spPr>
          <a:xfrm>
            <a:off x="1890712" y="4301751"/>
            <a:ext cx="3778250" cy="1335687"/>
          </a:xfrm>
          <a:prstGeom prst="rect">
            <a:avLst/>
          </a:prstGeom>
        </p:spPr>
        <p:txBody>
          <a:bodyPr>
            <a:spAutoFit/>
          </a:bodyPr>
          <a:lstStyle/>
          <a:p>
            <a:pPr lvl="0">
              <a:lnSpc>
                <a:spcPct val="150000"/>
              </a:lnSpc>
              <a:buClr>
                <a:schemeClr val="dk1"/>
              </a:buClr>
              <a:buSzPct val="25000"/>
            </a:pPr>
            <a:r>
              <a:rPr lang="en-GB" sz="1100" dirty="0">
                <a:solidFill>
                  <a:schemeClr val="dk1"/>
                </a:solidFill>
                <a:latin typeface="Cambria" panose="02040503050406030204" pitchFamily="18" charset="0"/>
                <a:ea typeface="Cambria" panose="02040503050406030204" pitchFamily="18" charset="0"/>
                <a:cs typeface="Calibri"/>
                <a:sym typeface="Calibri"/>
              </a:rPr>
              <a:t>The earls in the north of England had lots of power and influence during the reign of Mary I. However, from 1559 when Elizabeth got to power these earls have seen a decline in their power and a rise of Protestants. So they planned to replace her with her cousin.</a:t>
            </a:r>
          </a:p>
        </p:txBody>
      </p:sp>
      <p:sp>
        <p:nvSpPr>
          <p:cNvPr id="6" name="TextBox 5">
            <a:extLst>
              <a:ext uri="{FF2B5EF4-FFF2-40B4-BE49-F238E27FC236}">
                <a16:creationId xmlns:a16="http://schemas.microsoft.com/office/drawing/2014/main" id="{B03DC6C2-D0E2-4CEA-81AC-5F89E6AE584F}"/>
              </a:ext>
            </a:extLst>
          </p:cNvPr>
          <p:cNvSpPr txBox="1"/>
          <p:nvPr/>
        </p:nvSpPr>
        <p:spPr>
          <a:xfrm>
            <a:off x="399965" y="6078501"/>
            <a:ext cx="6626270" cy="3647152"/>
          </a:xfrm>
          <a:prstGeom prst="rect">
            <a:avLst/>
          </a:prstGeom>
          <a:noFill/>
        </p:spPr>
        <p:txBody>
          <a:bodyPr wrap="square" rtlCol="0">
            <a:spAutoFit/>
          </a:bodyPr>
          <a:lstStyle/>
          <a:p>
            <a:pPr fontAlgn="ctr">
              <a:lnSpc>
                <a:spcPct val="150000"/>
              </a:lnSpc>
            </a:pPr>
            <a:r>
              <a:rPr lang="en-GB" sz="1100" b="1"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Tree>
    <p:extLst>
      <p:ext uri="{BB962C8B-B14F-4D97-AF65-F5344CB8AC3E}">
        <p14:creationId xmlns:p14="http://schemas.microsoft.com/office/powerpoint/2010/main" val="37500224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p15"/>
          <p:cNvSpPr txBox="1">
            <a:spLocks noGrp="1"/>
          </p:cNvSpPr>
          <p:nvPr>
            <p:ph type="title" idx="4294967295"/>
          </p:nvPr>
        </p:nvSpPr>
        <p:spPr>
          <a:xfrm>
            <a:off x="889950" y="210100"/>
            <a:ext cx="5831400" cy="44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latin typeface="Tahoma" panose="020B0604030504040204" pitchFamily="34" charset="0"/>
                <a:ea typeface="Tahoma" panose="020B0604030504040204" pitchFamily="34" charset="0"/>
                <a:cs typeface="Tahoma" panose="020B0604030504040204" pitchFamily="34" charset="0"/>
              </a:rPr>
              <a:t>Keywords</a:t>
            </a:r>
            <a:endParaRPr dirty="0">
              <a:latin typeface="Tahoma" panose="020B0604030504040204" pitchFamily="34" charset="0"/>
              <a:ea typeface="Tahoma" panose="020B0604030504040204" pitchFamily="34" charset="0"/>
              <a:cs typeface="Tahoma" panose="020B0604030504040204" pitchFamily="34" charset="0"/>
            </a:endParaRPr>
          </a:p>
        </p:txBody>
      </p:sp>
      <p:sp>
        <p:nvSpPr>
          <p:cNvPr id="74" name="Google Shape;74;p15"/>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p.2</a:t>
            </a:r>
            <a:endParaRPr sz="1600" b="1" dirty="0">
              <a:latin typeface="Calibri"/>
              <a:ea typeface="Calibri"/>
              <a:cs typeface="Calibri"/>
              <a:sym typeface="Calibri"/>
            </a:endParaRPr>
          </a:p>
        </p:txBody>
      </p:sp>
      <p:graphicFrame>
        <p:nvGraphicFramePr>
          <p:cNvPr id="75" name="Google Shape;75;p15"/>
          <p:cNvGraphicFramePr/>
          <p:nvPr>
            <p:extLst>
              <p:ext uri="{D42A27DB-BD31-4B8C-83A1-F6EECF244321}">
                <p14:modId xmlns:p14="http://schemas.microsoft.com/office/powerpoint/2010/main" val="112155290"/>
              </p:ext>
            </p:extLst>
          </p:nvPr>
        </p:nvGraphicFramePr>
        <p:xfrm>
          <a:off x="401782" y="922400"/>
          <a:ext cx="6875768" cy="9200357"/>
        </p:xfrm>
        <a:graphic>
          <a:graphicData uri="http://schemas.openxmlformats.org/drawingml/2006/table">
            <a:tbl>
              <a:tblPr>
                <a:noFill/>
              </a:tblPr>
              <a:tblGrid>
                <a:gridCol w="1165761">
                  <a:extLst>
                    <a:ext uri="{9D8B030D-6E8A-4147-A177-3AD203B41FA5}">
                      <a16:colId xmlns:a16="http://schemas.microsoft.com/office/drawing/2014/main" val="20000"/>
                    </a:ext>
                  </a:extLst>
                </a:gridCol>
                <a:gridCol w="5710007">
                  <a:extLst>
                    <a:ext uri="{9D8B030D-6E8A-4147-A177-3AD203B41FA5}">
                      <a16:colId xmlns:a16="http://schemas.microsoft.com/office/drawing/2014/main" val="20001"/>
                    </a:ext>
                  </a:extLst>
                </a:gridCol>
              </a:tblGrid>
              <a:tr h="0">
                <a:tc>
                  <a:txBody>
                    <a:bodyPr/>
                    <a:lstStyle/>
                    <a:p>
                      <a:pPr algn="l" rtl="0" fontAlgn="ctr"/>
                      <a:r>
                        <a:rPr lang="en-GB" sz="1100" b="1" i="0" u="none" strike="noStrike">
                          <a:solidFill>
                            <a:srgbClr val="000000"/>
                          </a:solidFill>
                          <a:effectLst/>
                          <a:latin typeface="Cambria" panose="02040503050406030204" pitchFamily="18" charset="0"/>
                        </a:rPr>
                        <a:t>1.   Anglo-Spanish relations</a:t>
                      </a:r>
                    </a:p>
                  </a:txBody>
                  <a:tcPr marL="6350" marR="6350" marT="6350" marB="0" anchor="ctr">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tc>
                  <a:txBody>
                    <a:bodyPr/>
                    <a:lstStyle/>
                    <a:p>
                      <a:pPr rtl="0" fontAlgn="ctr">
                        <a:spcBef>
                          <a:spcPts val="0"/>
                        </a:spcBef>
                        <a:spcAft>
                          <a:spcPts val="0"/>
                        </a:spcAft>
                      </a:pPr>
                      <a:r>
                        <a:rPr lang="en-GB" sz="1100" b="0" i="0" u="none" strike="noStrike" dirty="0">
                          <a:solidFill>
                            <a:srgbClr val="000000"/>
                          </a:solidFill>
                          <a:effectLst/>
                          <a:latin typeface="Cambria" panose="02040503050406030204" pitchFamily="18" charset="0"/>
                          <a:ea typeface="Cambria" panose="02040503050406030204" pitchFamily="18" charset="0"/>
                        </a:rPr>
                        <a:t>International relations between England and Spain. </a:t>
                      </a:r>
                      <a:endParaRPr lang="en-GB" dirty="0">
                        <a:effectLst/>
                        <a:latin typeface="Cambria" panose="02040503050406030204" pitchFamily="18" charset="0"/>
                        <a:ea typeface="Cambria" panose="02040503050406030204" pitchFamily="18" charset="0"/>
                      </a:endParaRPr>
                    </a:p>
                  </a:txBody>
                  <a:tcPr marL="68580" marR="68580" anchor="ctr">
                    <a:lnL w="28575" cap="flat" cmpd="sng" algn="ctr">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265623">
                <a:tc>
                  <a:txBody>
                    <a:bodyPr/>
                    <a:lstStyle/>
                    <a:p>
                      <a:pPr algn="l" rtl="0" fontAlgn="ctr"/>
                      <a:r>
                        <a:rPr lang="en-GB" sz="1100" b="1" i="0" u="none" strike="noStrike">
                          <a:solidFill>
                            <a:srgbClr val="000000"/>
                          </a:solidFill>
                          <a:effectLst/>
                          <a:latin typeface="Cambria" panose="02040503050406030204" pitchFamily="18" charset="0"/>
                        </a:rPr>
                        <a:t>2.   Attack on Cadiz, 1587</a:t>
                      </a:r>
                    </a:p>
                  </a:txBody>
                  <a:tcPr marL="6350" marR="6350" marT="6350" marB="0" anchor="ctr">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lgn="ctr">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tc>
                  <a:txBody>
                    <a:bodyPr/>
                    <a:lstStyle/>
                    <a:p>
                      <a:pPr rtl="0" fontAlgn="ctr">
                        <a:spcBef>
                          <a:spcPts val="0"/>
                        </a:spcBef>
                        <a:spcAft>
                          <a:spcPts val="0"/>
                        </a:spcAft>
                      </a:pPr>
                      <a:r>
                        <a:rPr lang="en-GB" sz="1100" b="0" i="0" u="none" strike="noStrike" dirty="0">
                          <a:solidFill>
                            <a:srgbClr val="000000"/>
                          </a:solidFill>
                          <a:effectLst/>
                          <a:latin typeface="Cambria" panose="02040503050406030204" pitchFamily="18" charset="0"/>
                          <a:ea typeface="Cambria" panose="02040503050406030204" pitchFamily="18" charset="0"/>
                        </a:rPr>
                        <a:t>Also known as ‘singeing of the King of Spain’s beard’ was an Attack on Cadiz, Spain’s most important Atlantic port. Led by Francis Drake, 30 ships were destroyed along with a great deal of provision, this led to the Armada being delayed by a year. </a:t>
                      </a:r>
                      <a:endParaRPr lang="en-GB" dirty="0">
                        <a:effectLst/>
                        <a:latin typeface="Cambria" panose="02040503050406030204" pitchFamily="18" charset="0"/>
                        <a:ea typeface="Cambria" panose="02040503050406030204" pitchFamily="18" charset="0"/>
                      </a:endParaRPr>
                    </a:p>
                  </a:txBody>
                  <a:tcPr marL="68580" marR="68580" anchor="ctr">
                    <a:lnL w="28575" cap="flat" cmpd="sng" algn="ctr">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lgn="ctr">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531208">
                <a:tc>
                  <a:txBody>
                    <a:bodyPr/>
                    <a:lstStyle/>
                    <a:p>
                      <a:pPr algn="l" rtl="0" fontAlgn="ctr"/>
                      <a:r>
                        <a:rPr lang="en-GB" sz="1100" b="1" i="0" u="none" strike="noStrike">
                          <a:solidFill>
                            <a:srgbClr val="000000"/>
                          </a:solidFill>
                          <a:effectLst/>
                          <a:latin typeface="Cambria" panose="02040503050406030204" pitchFamily="18" charset="0"/>
                        </a:rPr>
                        <a:t>3.   Auld Alliance</a:t>
                      </a:r>
                    </a:p>
                  </a:txBody>
                  <a:tcPr marL="6350" marR="6350" marT="6350" marB="0" anchor="ctr">
                    <a:lnL w="28575" cap="flat" cmpd="sng">
                      <a:solidFill>
                        <a:srgbClr val="000000"/>
                      </a:solidFill>
                      <a:prstDash val="solid"/>
                      <a:round/>
                      <a:headEnd type="none" w="sm" len="sm"/>
                      <a:tailEnd type="none" w="sm" len="sm"/>
                    </a:lnL>
                    <a:lnR w="28575" cap="flat" cmpd="sng" algn="ctr">
                      <a:solidFill>
                        <a:srgbClr val="000000"/>
                      </a:solidFill>
                      <a:prstDash val="solid"/>
                      <a:round/>
                      <a:headEnd type="none" w="sm" len="sm"/>
                      <a:tailEnd type="none" w="sm" len="sm"/>
                    </a:lnR>
                    <a:lnT w="28575" cap="flat" cmpd="sng" algn="ctr">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tc>
                  <a:txBody>
                    <a:bodyPr/>
                    <a:lstStyle/>
                    <a:p>
                      <a:pPr rtl="0" fontAlgn="ctr">
                        <a:spcBef>
                          <a:spcPts val="0"/>
                        </a:spcBef>
                        <a:spcAft>
                          <a:spcPts val="0"/>
                        </a:spcAft>
                      </a:pPr>
                      <a:r>
                        <a:rPr lang="en-GB" sz="1100" b="0" i="0" u="none" strike="noStrike" dirty="0">
                          <a:solidFill>
                            <a:srgbClr val="000000"/>
                          </a:solidFill>
                          <a:effectLst/>
                          <a:latin typeface="Cambria" panose="02040503050406030204" pitchFamily="18" charset="0"/>
                          <a:ea typeface="Cambria" panose="02040503050406030204" pitchFamily="18" charset="0"/>
                        </a:rPr>
                        <a:t>A Friendship between France and Scotland that lasted until 1560.</a:t>
                      </a:r>
                      <a:endParaRPr lang="en-GB" dirty="0">
                        <a:effectLst/>
                        <a:latin typeface="Cambria" panose="02040503050406030204" pitchFamily="18" charset="0"/>
                        <a:ea typeface="Cambria" panose="02040503050406030204" pitchFamily="18" charset="0"/>
                      </a:endParaRPr>
                    </a:p>
                  </a:txBody>
                  <a:tcPr marL="68580" marR="68580" anchor="ctr">
                    <a:lnL w="28575" cap="flat" cmpd="sng" algn="ctr">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lgn="ctr">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2"/>
                  </a:ext>
                </a:extLst>
              </a:tr>
              <a:tr h="0">
                <a:tc>
                  <a:txBody>
                    <a:bodyPr/>
                    <a:lstStyle/>
                    <a:p>
                      <a:pPr algn="l" rtl="0" fontAlgn="ctr"/>
                      <a:r>
                        <a:rPr lang="en-GB" sz="1100" b="1" i="0" u="none" strike="noStrike" dirty="0">
                          <a:solidFill>
                            <a:srgbClr val="000000"/>
                          </a:solidFill>
                          <a:effectLst/>
                          <a:latin typeface="Cambria" panose="02040503050406030204" pitchFamily="18" charset="0"/>
                        </a:rPr>
                        <a:t>4.   Babington Plot, 1586</a:t>
                      </a:r>
                    </a:p>
                  </a:txBody>
                  <a:tcPr marL="6350" marR="6350" marT="6350" marB="0" anchor="ctr">
                    <a:lnL w="28575" cap="flat" cmpd="sng">
                      <a:solidFill>
                        <a:srgbClr val="000000"/>
                      </a:solidFill>
                      <a:prstDash val="solid"/>
                      <a:round/>
                      <a:headEnd type="none" w="sm" len="sm"/>
                      <a:tailEnd type="none" w="sm" len="sm"/>
                    </a:lnL>
                    <a:lnR w="28575" cap="flat" cmpd="sng" algn="ctr">
                      <a:solidFill>
                        <a:srgbClr val="000000"/>
                      </a:solidFill>
                      <a:prstDash val="solid"/>
                      <a:round/>
                      <a:headEnd type="none" w="sm" len="sm"/>
                      <a:tailEnd type="none" w="sm" len="sm"/>
                    </a:lnR>
                    <a:lnT w="28575" cap="flat" cmpd="sng" algn="ctr">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tc>
                  <a:txBody>
                    <a:bodyPr/>
                    <a:lstStyle/>
                    <a:p>
                      <a:pPr rtl="0" fontAlgn="ctr">
                        <a:spcBef>
                          <a:spcPts val="0"/>
                        </a:spcBef>
                        <a:spcAft>
                          <a:spcPts val="0"/>
                        </a:spcAft>
                      </a:pPr>
                      <a:r>
                        <a:rPr lang="en-GB" sz="1100" b="0" i="0" u="none" strike="noStrike" dirty="0" err="1">
                          <a:solidFill>
                            <a:srgbClr val="000000"/>
                          </a:solidFill>
                          <a:effectLst/>
                          <a:latin typeface="Cambria" panose="02040503050406030204" pitchFamily="18" charset="0"/>
                          <a:ea typeface="Cambria" panose="02040503050406030204" pitchFamily="18" charset="0"/>
                        </a:rPr>
                        <a:t>Centered</a:t>
                      </a:r>
                      <a:r>
                        <a:rPr lang="en-GB" sz="1100" b="0" i="0" u="none" strike="noStrike" dirty="0">
                          <a:solidFill>
                            <a:srgbClr val="000000"/>
                          </a:solidFill>
                          <a:effectLst/>
                          <a:latin typeface="Cambria" panose="02040503050406030204" pitchFamily="18" charset="0"/>
                          <a:ea typeface="Cambria" panose="02040503050406030204" pitchFamily="18" charset="0"/>
                        </a:rPr>
                        <a:t> around murdering Elizabeth. The Duke of Guise would invade England with 60,000 men and put Mary on the throne. Both Philip II of Spain and the pope supported this plot. Babington and his accomplices were arrested and were hanged, drawn and quartered. This was significant because relations with Spain had deteriorated since Elizabeth was aiding the Dutch Protestants. On top of this, the government were determined to crush Catholicism and led to </a:t>
                      </a:r>
                      <a:r>
                        <a:rPr lang="en-GB" sz="1100" b="0" i="0" u="none" strike="noStrike" dirty="0" err="1">
                          <a:solidFill>
                            <a:srgbClr val="000000"/>
                          </a:solidFill>
                          <a:effectLst/>
                          <a:latin typeface="Cambria" panose="02040503050406030204" pitchFamily="18" charset="0"/>
                          <a:ea typeface="Cambria" panose="02040503050406030204" pitchFamily="18" charset="0"/>
                        </a:rPr>
                        <a:t>to</a:t>
                      </a:r>
                      <a:r>
                        <a:rPr lang="en-GB" sz="1100" b="0" i="0" u="none" strike="noStrike" dirty="0">
                          <a:solidFill>
                            <a:srgbClr val="000000"/>
                          </a:solidFill>
                          <a:effectLst/>
                          <a:latin typeface="Cambria" panose="02040503050406030204" pitchFamily="18" charset="0"/>
                          <a:ea typeface="Cambria" panose="02040503050406030204" pitchFamily="18" charset="0"/>
                        </a:rPr>
                        <a:t> the execution of Mary Queen of Scots. , </a:t>
                      </a:r>
                      <a:endParaRPr lang="en-GB" dirty="0">
                        <a:effectLst/>
                        <a:latin typeface="Cambria" panose="02040503050406030204" pitchFamily="18" charset="0"/>
                        <a:ea typeface="Cambria" panose="02040503050406030204" pitchFamily="18" charset="0"/>
                      </a:endParaRPr>
                    </a:p>
                  </a:txBody>
                  <a:tcPr marL="68580" marR="68580" anchor="ctr">
                    <a:lnL w="28575" cap="flat" cmpd="sng" algn="ctr">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lgn="ctr">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3"/>
                  </a:ext>
                </a:extLst>
              </a:tr>
              <a:tr h="0">
                <a:tc>
                  <a:txBody>
                    <a:bodyPr/>
                    <a:lstStyle/>
                    <a:p>
                      <a:pPr algn="l" rtl="0" fontAlgn="ctr"/>
                      <a:r>
                        <a:rPr lang="en-GB" sz="1100" b="1" i="0" u="none" strike="noStrike">
                          <a:solidFill>
                            <a:srgbClr val="000000"/>
                          </a:solidFill>
                          <a:effectLst/>
                          <a:latin typeface="Cambria" panose="02040503050406030204" pitchFamily="18" charset="0"/>
                        </a:rPr>
                        <a:t>5.   charismatic leader</a:t>
                      </a:r>
                    </a:p>
                  </a:txBody>
                  <a:tcPr marL="6350" marR="6350" marT="6350" marB="0" anchor="ctr">
                    <a:lnL w="28575" cap="flat" cmpd="sng">
                      <a:solidFill>
                        <a:srgbClr val="000000"/>
                      </a:solidFill>
                      <a:prstDash val="solid"/>
                      <a:round/>
                      <a:headEnd type="none" w="sm" len="sm"/>
                      <a:tailEnd type="none" w="sm" len="sm"/>
                    </a:lnL>
                    <a:lnR w="28575" cap="flat" cmpd="sng" algn="ctr">
                      <a:solidFill>
                        <a:srgbClr val="000000"/>
                      </a:solidFill>
                      <a:prstDash val="solid"/>
                      <a:round/>
                      <a:headEnd type="none" w="sm" len="sm"/>
                      <a:tailEnd type="none" w="sm" len="sm"/>
                    </a:lnR>
                    <a:lnT w="28575" cap="flat" cmpd="sng" algn="ctr">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tc>
                  <a:txBody>
                    <a:bodyPr/>
                    <a:lstStyle/>
                    <a:p>
                      <a:pPr rtl="0" fontAlgn="ctr">
                        <a:spcBef>
                          <a:spcPts val="0"/>
                        </a:spcBef>
                        <a:spcAft>
                          <a:spcPts val="0"/>
                        </a:spcAft>
                      </a:pPr>
                      <a:r>
                        <a:rPr lang="en-GB" sz="1100" b="0" i="0" u="none" strike="noStrike" dirty="0">
                          <a:solidFill>
                            <a:srgbClr val="000000"/>
                          </a:solidFill>
                          <a:effectLst/>
                          <a:latin typeface="Cambria" panose="02040503050406030204" pitchFamily="18" charset="0"/>
                          <a:ea typeface="Cambria" panose="02040503050406030204" pitchFamily="18" charset="0"/>
                        </a:rPr>
                        <a:t>A leader with compelling attractiveness or charm that can inspire devotion in others. </a:t>
                      </a:r>
                      <a:endParaRPr lang="en-GB" dirty="0">
                        <a:effectLst/>
                        <a:latin typeface="Cambria" panose="02040503050406030204" pitchFamily="18" charset="0"/>
                        <a:ea typeface="Cambria" panose="02040503050406030204" pitchFamily="18" charset="0"/>
                      </a:endParaRPr>
                    </a:p>
                  </a:txBody>
                  <a:tcPr marL="68580" marR="68580" anchor="ctr">
                    <a:lnL w="28575" cap="flat" cmpd="sng" algn="ctr">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lgn="ctr">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4"/>
                  </a:ext>
                </a:extLst>
              </a:tr>
              <a:tr h="0">
                <a:tc>
                  <a:txBody>
                    <a:bodyPr/>
                    <a:lstStyle/>
                    <a:p>
                      <a:pPr algn="l" rtl="0" fontAlgn="ctr"/>
                      <a:r>
                        <a:rPr lang="en-GB" sz="1100" b="1" i="0" u="none" strike="noStrike">
                          <a:solidFill>
                            <a:srgbClr val="000000"/>
                          </a:solidFill>
                          <a:effectLst/>
                          <a:latin typeface="Cambria" panose="02040503050406030204" pitchFamily="18" charset="0"/>
                        </a:rPr>
                        <a:t>6.   circumnavigate</a:t>
                      </a:r>
                    </a:p>
                  </a:txBody>
                  <a:tcPr marL="6350" marR="6350" marT="6350" marB="0" anchor="ctr">
                    <a:lnL w="28575" cap="flat" cmpd="sng">
                      <a:solidFill>
                        <a:srgbClr val="000000"/>
                      </a:solidFill>
                      <a:prstDash val="solid"/>
                      <a:round/>
                      <a:headEnd type="none" w="sm" len="sm"/>
                      <a:tailEnd type="none" w="sm" len="sm"/>
                    </a:lnL>
                    <a:lnR w="28575" cap="flat" cmpd="sng" algn="ctr">
                      <a:solidFill>
                        <a:srgbClr val="000000"/>
                      </a:solidFill>
                      <a:prstDash val="solid"/>
                      <a:round/>
                      <a:headEnd type="none" w="sm" len="sm"/>
                      <a:tailEnd type="none" w="sm" len="sm"/>
                    </a:lnR>
                    <a:lnT w="28575" cap="flat" cmpd="sng" algn="ctr">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tc>
                  <a:txBody>
                    <a:bodyPr/>
                    <a:lstStyle/>
                    <a:p>
                      <a:pPr rtl="0" fontAlgn="ctr">
                        <a:spcBef>
                          <a:spcPts val="0"/>
                        </a:spcBef>
                        <a:spcAft>
                          <a:spcPts val="0"/>
                        </a:spcAft>
                      </a:pPr>
                      <a:r>
                        <a:rPr lang="en-GB" sz="1100" b="0" i="0" u="none" strike="noStrike" dirty="0">
                          <a:solidFill>
                            <a:srgbClr val="000000"/>
                          </a:solidFill>
                          <a:effectLst/>
                          <a:latin typeface="Cambria" panose="02040503050406030204" pitchFamily="18" charset="0"/>
                          <a:ea typeface="Cambria" panose="02040503050406030204" pitchFamily="18" charset="0"/>
                        </a:rPr>
                        <a:t>Sail or travel all the way around the world. </a:t>
                      </a:r>
                      <a:endParaRPr lang="en-GB" dirty="0">
                        <a:effectLst/>
                        <a:latin typeface="Cambria" panose="02040503050406030204" pitchFamily="18" charset="0"/>
                        <a:ea typeface="Cambria" panose="02040503050406030204" pitchFamily="18" charset="0"/>
                      </a:endParaRPr>
                    </a:p>
                  </a:txBody>
                  <a:tcPr marL="68580" marR="68580" anchor="ctr">
                    <a:lnL w="28575" cap="flat" cmpd="sng" algn="ctr">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lgn="ctr">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5"/>
                  </a:ext>
                </a:extLst>
              </a:tr>
              <a:tr h="0">
                <a:tc>
                  <a:txBody>
                    <a:bodyPr/>
                    <a:lstStyle/>
                    <a:p>
                      <a:pPr algn="l" rtl="0" fontAlgn="ctr"/>
                      <a:r>
                        <a:rPr lang="en-GB" sz="1100" b="1" i="0" u="none" strike="noStrike">
                          <a:solidFill>
                            <a:srgbClr val="000000"/>
                          </a:solidFill>
                          <a:effectLst/>
                          <a:latin typeface="Cambria" panose="02040503050406030204" pitchFamily="18" charset="0"/>
                        </a:rPr>
                        <a:t>7.   civil war</a:t>
                      </a:r>
                    </a:p>
                  </a:txBody>
                  <a:tcPr marL="6350" marR="6350" marT="6350" marB="0" anchor="ctr">
                    <a:lnL w="28575" cap="flat" cmpd="sng">
                      <a:solidFill>
                        <a:srgbClr val="000000"/>
                      </a:solidFill>
                      <a:prstDash val="solid"/>
                      <a:round/>
                      <a:headEnd type="none" w="sm" len="sm"/>
                      <a:tailEnd type="none" w="sm" len="sm"/>
                    </a:lnL>
                    <a:lnR w="28575" cap="flat" cmpd="sng" algn="ctr">
                      <a:solidFill>
                        <a:srgbClr val="000000"/>
                      </a:solidFill>
                      <a:prstDash val="solid"/>
                      <a:round/>
                      <a:headEnd type="none" w="sm" len="sm"/>
                      <a:tailEnd type="none" w="sm" len="sm"/>
                    </a:lnR>
                    <a:lnT w="28575" cap="flat" cmpd="sng" algn="ctr">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tc>
                  <a:txBody>
                    <a:bodyPr/>
                    <a:lstStyle/>
                    <a:p>
                      <a:pPr rtl="0" fontAlgn="ctr">
                        <a:spcBef>
                          <a:spcPts val="0"/>
                        </a:spcBef>
                        <a:spcAft>
                          <a:spcPts val="0"/>
                        </a:spcAft>
                      </a:pPr>
                      <a:r>
                        <a:rPr lang="en-GB" sz="1100" b="0" i="0" u="none" strike="noStrike" dirty="0">
                          <a:solidFill>
                            <a:srgbClr val="000000"/>
                          </a:solidFill>
                          <a:effectLst/>
                          <a:latin typeface="Cambria" panose="02040503050406030204" pitchFamily="18" charset="0"/>
                          <a:ea typeface="Cambria" panose="02040503050406030204" pitchFamily="18" charset="0"/>
                        </a:rPr>
                        <a:t>A war between citizens of the same country. </a:t>
                      </a:r>
                      <a:endParaRPr lang="en-GB" dirty="0">
                        <a:effectLst/>
                        <a:latin typeface="Cambria" panose="02040503050406030204" pitchFamily="18" charset="0"/>
                        <a:ea typeface="Cambria" panose="02040503050406030204" pitchFamily="18" charset="0"/>
                      </a:endParaRPr>
                    </a:p>
                  </a:txBody>
                  <a:tcPr marL="68580" marR="68580" anchor="ctr">
                    <a:lnL w="28575" cap="flat" cmpd="sng" algn="ctr">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lgn="ctr">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6"/>
                  </a:ext>
                </a:extLst>
              </a:tr>
              <a:tr h="0">
                <a:tc>
                  <a:txBody>
                    <a:bodyPr/>
                    <a:lstStyle/>
                    <a:p>
                      <a:pPr algn="l" rtl="0" fontAlgn="ctr"/>
                      <a:r>
                        <a:rPr lang="en-GB" sz="1100" b="1" i="0" u="none" strike="noStrike">
                          <a:solidFill>
                            <a:srgbClr val="000000"/>
                          </a:solidFill>
                          <a:effectLst/>
                          <a:latin typeface="Cambria" panose="02040503050406030204" pitchFamily="18" charset="0"/>
                        </a:rPr>
                        <a:t>8.   colonies</a:t>
                      </a:r>
                    </a:p>
                  </a:txBody>
                  <a:tcPr marL="6350" marR="6350" marT="6350" marB="0" anchor="ctr">
                    <a:lnL w="28575" cap="flat" cmpd="sng">
                      <a:solidFill>
                        <a:srgbClr val="000000"/>
                      </a:solidFill>
                      <a:prstDash val="solid"/>
                      <a:round/>
                      <a:headEnd type="none" w="sm" len="sm"/>
                      <a:tailEnd type="none" w="sm" len="sm"/>
                    </a:lnL>
                    <a:lnR w="28575" cap="flat" cmpd="sng" algn="ctr">
                      <a:solidFill>
                        <a:srgbClr val="000000"/>
                      </a:solidFill>
                      <a:prstDash val="solid"/>
                      <a:round/>
                      <a:headEnd type="none" w="sm" len="sm"/>
                      <a:tailEnd type="none" w="sm" len="sm"/>
                    </a:lnR>
                    <a:lnT w="28575" cap="flat" cmpd="sng" algn="ctr">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tc>
                  <a:txBody>
                    <a:bodyPr/>
                    <a:lstStyle/>
                    <a:p>
                      <a:pPr rtl="0" fontAlgn="ctr">
                        <a:spcBef>
                          <a:spcPts val="0"/>
                        </a:spcBef>
                        <a:spcAft>
                          <a:spcPts val="0"/>
                        </a:spcAft>
                      </a:pPr>
                      <a:r>
                        <a:rPr lang="en-GB" sz="1100" b="0" i="0" u="none" strike="noStrike" dirty="0">
                          <a:solidFill>
                            <a:srgbClr val="000000"/>
                          </a:solidFill>
                          <a:effectLst/>
                          <a:latin typeface="Cambria" panose="02040503050406030204" pitchFamily="18" charset="0"/>
                          <a:ea typeface="Cambria" panose="02040503050406030204" pitchFamily="18" charset="0"/>
                        </a:rPr>
                        <a:t>Lands under the control or influence of another country, occupied by settlers from that country. </a:t>
                      </a:r>
                      <a:endParaRPr lang="en-GB" dirty="0">
                        <a:effectLst/>
                        <a:latin typeface="Cambria" panose="02040503050406030204" pitchFamily="18" charset="0"/>
                        <a:ea typeface="Cambria" panose="02040503050406030204" pitchFamily="18" charset="0"/>
                      </a:endParaRPr>
                    </a:p>
                  </a:txBody>
                  <a:tcPr marL="68580" marR="68580" anchor="ctr">
                    <a:lnL w="28575" cap="flat" cmpd="sng" algn="ctr">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lgn="ctr">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7"/>
                  </a:ext>
                </a:extLst>
              </a:tr>
              <a:tr h="359337">
                <a:tc>
                  <a:txBody>
                    <a:bodyPr/>
                    <a:lstStyle/>
                    <a:p>
                      <a:pPr algn="l" rtl="0" fontAlgn="ctr"/>
                      <a:r>
                        <a:rPr lang="en-GB" sz="1100" b="1" i="0" u="none" strike="noStrike">
                          <a:solidFill>
                            <a:srgbClr val="000000"/>
                          </a:solidFill>
                          <a:effectLst/>
                          <a:latin typeface="Cambria" panose="02040503050406030204" pitchFamily="18" charset="0"/>
                        </a:rPr>
                        <a:t>9.   conspiracy</a:t>
                      </a:r>
                    </a:p>
                  </a:txBody>
                  <a:tcPr marL="6350" marR="6350" marT="6350" marB="0" anchor="ctr">
                    <a:lnL w="28575" cap="flat" cmpd="sng">
                      <a:solidFill>
                        <a:srgbClr val="000000"/>
                      </a:solidFill>
                      <a:prstDash val="solid"/>
                      <a:round/>
                      <a:headEnd type="none" w="sm" len="sm"/>
                      <a:tailEnd type="none" w="sm" len="sm"/>
                    </a:lnL>
                    <a:lnR w="28575" cap="flat" cmpd="sng" algn="ctr">
                      <a:solidFill>
                        <a:srgbClr val="000000"/>
                      </a:solidFill>
                      <a:prstDash val="solid"/>
                      <a:round/>
                      <a:headEnd type="none" w="sm" len="sm"/>
                      <a:tailEnd type="none" w="sm" len="sm"/>
                    </a:lnR>
                    <a:lnT w="28575" cap="flat" cmpd="sng" algn="ctr">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tc>
                  <a:txBody>
                    <a:bodyPr/>
                    <a:lstStyle/>
                    <a:p>
                      <a:pPr rtl="0" fontAlgn="ctr">
                        <a:spcBef>
                          <a:spcPts val="0"/>
                        </a:spcBef>
                        <a:spcAft>
                          <a:spcPts val="0"/>
                        </a:spcAft>
                      </a:pPr>
                      <a:r>
                        <a:rPr lang="en-GB" sz="1100" b="0" i="0" u="none" strike="noStrike" dirty="0">
                          <a:solidFill>
                            <a:srgbClr val="000000"/>
                          </a:solidFill>
                          <a:effectLst/>
                          <a:latin typeface="Cambria" panose="02040503050406030204" pitchFamily="18" charset="0"/>
                          <a:ea typeface="Cambria" panose="02040503050406030204" pitchFamily="18" charset="0"/>
                        </a:rPr>
                        <a:t>A secret plan with the aim of doing something against the law. </a:t>
                      </a:r>
                      <a:endParaRPr lang="en-GB" dirty="0">
                        <a:effectLst/>
                        <a:latin typeface="Cambria" panose="02040503050406030204" pitchFamily="18" charset="0"/>
                        <a:ea typeface="Cambria" panose="02040503050406030204" pitchFamily="18" charset="0"/>
                      </a:endParaRPr>
                    </a:p>
                  </a:txBody>
                  <a:tcPr marL="68580" marR="68580" anchor="ctr">
                    <a:lnL w="28575" cap="flat" cmpd="sng" algn="ctr">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lgn="ctr">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8"/>
                  </a:ext>
                </a:extLst>
              </a:tr>
              <a:tr h="359337">
                <a:tc>
                  <a:txBody>
                    <a:bodyPr/>
                    <a:lstStyle/>
                    <a:p>
                      <a:pPr algn="l" rtl="0" fontAlgn="ctr"/>
                      <a:r>
                        <a:rPr lang="en-GB" sz="1100" b="1" i="0" u="none" strike="noStrike">
                          <a:solidFill>
                            <a:srgbClr val="000000"/>
                          </a:solidFill>
                          <a:effectLst/>
                          <a:latin typeface="Cambria" panose="02040503050406030204" pitchFamily="18" charset="0"/>
                        </a:rPr>
                        <a:t>10. Corporal punishment</a:t>
                      </a:r>
                    </a:p>
                  </a:txBody>
                  <a:tcPr marL="6350" marR="6350" marT="6350" marB="0" anchor="ctr">
                    <a:lnL w="28575" cap="flat" cmpd="sng">
                      <a:solidFill>
                        <a:srgbClr val="000000"/>
                      </a:solidFill>
                      <a:prstDash val="solid"/>
                      <a:round/>
                      <a:headEnd type="none" w="sm" len="sm"/>
                      <a:tailEnd type="none" w="sm" len="sm"/>
                    </a:lnL>
                    <a:lnR w="28575" cap="flat" cmpd="sng" algn="ctr">
                      <a:solidFill>
                        <a:srgbClr val="000000"/>
                      </a:solidFill>
                      <a:prstDash val="solid"/>
                      <a:round/>
                      <a:headEnd type="none" w="sm" len="sm"/>
                      <a:tailEnd type="none" w="sm" len="sm"/>
                    </a:lnR>
                    <a:lnT w="28575" cap="flat" cmpd="sng" algn="ctr">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tc>
                  <a:txBody>
                    <a:bodyPr/>
                    <a:lstStyle/>
                    <a:p>
                      <a:pPr rtl="0" fontAlgn="ctr">
                        <a:spcBef>
                          <a:spcPts val="0"/>
                        </a:spcBef>
                        <a:spcAft>
                          <a:spcPts val="0"/>
                        </a:spcAft>
                      </a:pPr>
                      <a:r>
                        <a:rPr lang="en-GB" sz="1100" b="0" i="0" u="none" strike="noStrike" dirty="0">
                          <a:solidFill>
                            <a:srgbClr val="000000"/>
                          </a:solidFill>
                          <a:effectLst/>
                          <a:latin typeface="Cambria" panose="02040503050406030204" pitchFamily="18" charset="0"/>
                          <a:ea typeface="Cambria" panose="02040503050406030204" pitchFamily="18" charset="0"/>
                        </a:rPr>
                        <a:t>A physical punishment such as flogging and whipping. </a:t>
                      </a:r>
                      <a:endParaRPr lang="en-GB" dirty="0">
                        <a:effectLst/>
                        <a:latin typeface="Cambria" panose="02040503050406030204" pitchFamily="18" charset="0"/>
                        <a:ea typeface="Cambria" panose="02040503050406030204" pitchFamily="18" charset="0"/>
                      </a:endParaRPr>
                    </a:p>
                  </a:txBody>
                  <a:tcPr marL="68580" marR="68580" anchor="ctr">
                    <a:lnL w="28575" cap="flat" cmpd="sng" algn="ctr">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lgn="ctr">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9"/>
                  </a:ext>
                </a:extLst>
              </a:tr>
              <a:tr h="271904">
                <a:tc>
                  <a:txBody>
                    <a:bodyPr/>
                    <a:lstStyle/>
                    <a:p>
                      <a:pPr algn="l" rtl="0" fontAlgn="ctr"/>
                      <a:r>
                        <a:rPr lang="en-GB" sz="1100" b="1" i="0" u="none" strike="noStrike">
                          <a:solidFill>
                            <a:srgbClr val="000000"/>
                          </a:solidFill>
                          <a:effectLst/>
                          <a:latin typeface="Cambria" panose="02040503050406030204" pitchFamily="18" charset="0"/>
                        </a:rPr>
                        <a:t>11. Dutch Protestants</a:t>
                      </a:r>
                    </a:p>
                  </a:txBody>
                  <a:tcPr marL="6350" marR="6350" marT="6350" marB="0" anchor="ctr">
                    <a:lnL w="28575" cap="flat" cmpd="sng">
                      <a:solidFill>
                        <a:srgbClr val="000000"/>
                      </a:solidFill>
                      <a:prstDash val="solid"/>
                      <a:round/>
                      <a:headEnd type="none" w="sm" len="sm"/>
                      <a:tailEnd type="none" w="sm" len="sm"/>
                    </a:lnL>
                    <a:lnR w="28575" cap="flat" cmpd="sng" algn="ctr">
                      <a:solidFill>
                        <a:srgbClr val="000000"/>
                      </a:solidFill>
                      <a:prstDash val="solid"/>
                      <a:round/>
                      <a:headEnd type="none" w="sm" len="sm"/>
                      <a:tailEnd type="none" w="sm" len="sm"/>
                    </a:lnR>
                    <a:lnT w="28575" cap="flat" cmpd="sng" algn="ctr">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tc>
                  <a:txBody>
                    <a:bodyPr/>
                    <a:lstStyle/>
                    <a:p>
                      <a:pPr rtl="0" fontAlgn="ctr">
                        <a:spcBef>
                          <a:spcPts val="0"/>
                        </a:spcBef>
                        <a:spcAft>
                          <a:spcPts val="0"/>
                        </a:spcAft>
                      </a:pPr>
                      <a:r>
                        <a:rPr lang="en-GB" sz="1100" b="0" i="0" u="none" strike="noStrike" dirty="0">
                          <a:solidFill>
                            <a:srgbClr val="000000"/>
                          </a:solidFill>
                          <a:effectLst/>
                          <a:latin typeface="Cambria" panose="02040503050406030204" pitchFamily="18" charset="0"/>
                          <a:ea typeface="Cambria" panose="02040503050406030204" pitchFamily="18" charset="0"/>
                        </a:rPr>
                        <a:t>Protestants in the Netherlands that Elizabeth supported in 1585 after the Treaty of </a:t>
                      </a:r>
                      <a:r>
                        <a:rPr lang="en-GB" sz="1100" b="0" i="0" u="none" strike="noStrike" dirty="0" err="1">
                          <a:solidFill>
                            <a:srgbClr val="000000"/>
                          </a:solidFill>
                          <a:effectLst/>
                          <a:latin typeface="Cambria" panose="02040503050406030204" pitchFamily="18" charset="0"/>
                          <a:ea typeface="Cambria" panose="02040503050406030204" pitchFamily="18" charset="0"/>
                        </a:rPr>
                        <a:t>Nonsuch</a:t>
                      </a:r>
                      <a:r>
                        <a:rPr lang="en-GB" sz="1100" b="0" i="0" u="none" strike="noStrike" dirty="0">
                          <a:solidFill>
                            <a:srgbClr val="000000"/>
                          </a:solidFill>
                          <a:effectLst/>
                          <a:latin typeface="Cambria" panose="02040503050406030204" pitchFamily="18" charset="0"/>
                          <a:ea typeface="Cambria" panose="02040503050406030204" pitchFamily="18" charset="0"/>
                        </a:rPr>
                        <a:t>. One of the primary causes of tension between Elizabeth and Spain. </a:t>
                      </a:r>
                      <a:endParaRPr lang="en-GB" dirty="0">
                        <a:effectLst/>
                        <a:latin typeface="Cambria" panose="02040503050406030204" pitchFamily="18" charset="0"/>
                        <a:ea typeface="Cambria" panose="02040503050406030204" pitchFamily="18" charset="0"/>
                      </a:endParaRPr>
                    </a:p>
                  </a:txBody>
                  <a:tcPr marL="68580" marR="68580" anchor="ctr">
                    <a:lnL w="28575" cap="flat" cmpd="sng" algn="ctr">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lgn="ctr">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10"/>
                  </a:ext>
                </a:extLst>
              </a:tr>
              <a:tr h="531208">
                <a:tc>
                  <a:txBody>
                    <a:bodyPr/>
                    <a:lstStyle/>
                    <a:p>
                      <a:pPr algn="l" rtl="0" fontAlgn="ctr"/>
                      <a:r>
                        <a:rPr lang="en-GB" sz="1100" b="1" i="0" u="none" strike="noStrike">
                          <a:solidFill>
                            <a:srgbClr val="000000"/>
                          </a:solidFill>
                          <a:effectLst/>
                          <a:latin typeface="Cambria" panose="02040503050406030204" pitchFamily="18" charset="0"/>
                        </a:rPr>
                        <a:t>12. foreign policy</a:t>
                      </a:r>
                    </a:p>
                  </a:txBody>
                  <a:tcPr marL="6350" marR="6350" marT="6350" marB="0" anchor="ctr">
                    <a:lnL w="28575" cap="flat" cmpd="sng">
                      <a:solidFill>
                        <a:srgbClr val="000000"/>
                      </a:solidFill>
                      <a:prstDash val="solid"/>
                      <a:round/>
                      <a:headEnd type="none" w="sm" len="sm"/>
                      <a:tailEnd type="none" w="sm" len="sm"/>
                    </a:lnL>
                    <a:lnR w="28575" cap="flat" cmpd="sng" algn="ctr">
                      <a:solidFill>
                        <a:srgbClr val="000000"/>
                      </a:solidFill>
                      <a:prstDash val="solid"/>
                      <a:round/>
                      <a:headEnd type="none" w="sm" len="sm"/>
                      <a:tailEnd type="none" w="sm" len="sm"/>
                    </a:lnR>
                    <a:lnT w="28575" cap="flat" cmpd="sng" algn="ctr">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tc>
                  <a:txBody>
                    <a:bodyPr/>
                    <a:lstStyle/>
                    <a:p>
                      <a:pPr rtl="0" fontAlgn="ctr">
                        <a:spcBef>
                          <a:spcPts val="0"/>
                        </a:spcBef>
                        <a:spcAft>
                          <a:spcPts val="0"/>
                        </a:spcAft>
                      </a:pPr>
                      <a:r>
                        <a:rPr lang="en-GB" sz="1100" b="0" i="0" u="none" strike="noStrike" dirty="0">
                          <a:solidFill>
                            <a:srgbClr val="000000"/>
                          </a:solidFill>
                          <a:effectLst/>
                          <a:latin typeface="Cambria" panose="02040503050406030204" pitchFamily="18" charset="0"/>
                          <a:ea typeface="Cambria" panose="02040503050406030204" pitchFamily="18" charset="0"/>
                        </a:rPr>
                        <a:t>The aims and objectives that guide a nation's relations with other states. The general aim is to benefit the nation. Objectives can include: trade, expanding into more territory and / or gaining more economic resources and building alliances. Foreign policy can focus on defending what a country has (a defensive policy) or conquering other lands (an aggressive policy).</a:t>
                      </a:r>
                      <a:endParaRPr lang="en-GB" dirty="0">
                        <a:effectLst/>
                        <a:latin typeface="Cambria" panose="02040503050406030204" pitchFamily="18" charset="0"/>
                        <a:ea typeface="Cambria" panose="02040503050406030204" pitchFamily="18" charset="0"/>
                      </a:endParaRPr>
                    </a:p>
                  </a:txBody>
                  <a:tcPr marL="68580" marR="68580" anchor="ctr">
                    <a:lnL w="28575" cap="flat" cmpd="sng" algn="ctr">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lgn="ctr">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11"/>
                  </a:ext>
                </a:extLst>
              </a:tr>
              <a:tr h="359337">
                <a:tc>
                  <a:txBody>
                    <a:bodyPr/>
                    <a:lstStyle/>
                    <a:p>
                      <a:pPr algn="l" rtl="0" fontAlgn="ctr"/>
                      <a:r>
                        <a:rPr lang="en-GB" sz="1100" b="1" i="0" u="none" strike="noStrike">
                          <a:solidFill>
                            <a:srgbClr val="000000"/>
                          </a:solidFill>
                          <a:effectLst/>
                          <a:latin typeface="Cambria" panose="02040503050406030204" pitchFamily="18" charset="0"/>
                        </a:rPr>
                        <a:t>13. galleons</a:t>
                      </a:r>
                    </a:p>
                  </a:txBody>
                  <a:tcPr marL="6350" marR="6350" marT="6350" marB="0" anchor="ctr">
                    <a:lnL w="28575" cap="flat" cmpd="sng">
                      <a:solidFill>
                        <a:srgbClr val="000000"/>
                      </a:solidFill>
                      <a:prstDash val="solid"/>
                      <a:round/>
                      <a:headEnd type="none" w="sm" len="sm"/>
                      <a:tailEnd type="none" w="sm" len="sm"/>
                    </a:lnL>
                    <a:lnR w="28575" cap="flat" cmpd="sng" algn="ctr">
                      <a:solidFill>
                        <a:srgbClr val="000000"/>
                      </a:solidFill>
                      <a:prstDash val="solid"/>
                      <a:round/>
                      <a:headEnd type="none" w="sm" len="sm"/>
                      <a:tailEnd type="none" w="sm" len="sm"/>
                    </a:lnR>
                    <a:lnT w="28575" cap="flat" cmpd="sng" algn="ctr">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tc>
                  <a:txBody>
                    <a:bodyPr/>
                    <a:lstStyle/>
                    <a:p>
                      <a:pPr rtl="0" fontAlgn="ctr">
                        <a:spcBef>
                          <a:spcPts val="0"/>
                        </a:spcBef>
                        <a:spcAft>
                          <a:spcPts val="0"/>
                        </a:spcAft>
                      </a:pPr>
                      <a:r>
                        <a:rPr lang="en-GB" sz="1100" b="0" i="0" u="none" strike="noStrike" dirty="0">
                          <a:solidFill>
                            <a:srgbClr val="000000"/>
                          </a:solidFill>
                          <a:effectLst/>
                          <a:latin typeface="Cambria" panose="02040503050406030204" pitchFamily="18" charset="0"/>
                          <a:ea typeface="Cambria" panose="02040503050406030204" pitchFamily="18" charset="0"/>
                        </a:rPr>
                        <a:t>A new sailing ship that was built in the early 1570s. They were designed to be easier and faster to manoeuvre. </a:t>
                      </a:r>
                      <a:endParaRPr lang="en-GB" dirty="0">
                        <a:effectLst/>
                        <a:latin typeface="Cambria" panose="02040503050406030204" pitchFamily="18" charset="0"/>
                        <a:ea typeface="Cambria" panose="02040503050406030204" pitchFamily="18" charset="0"/>
                      </a:endParaRPr>
                    </a:p>
                  </a:txBody>
                  <a:tcPr marL="68580" marR="68580" anchor="ctr">
                    <a:lnL w="28575" cap="flat" cmpd="sng" algn="ctr">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lgn="ctr">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extLst>
                  <a:ext uri="{0D108BD9-81ED-4DB2-BD59-A6C34878D82A}">
                    <a16:rowId xmlns:a16="http://schemas.microsoft.com/office/drawing/2014/main" val="4031944326"/>
                  </a:ext>
                </a:extLst>
              </a:tr>
              <a:tr h="531208">
                <a:tc>
                  <a:txBody>
                    <a:bodyPr/>
                    <a:lstStyle/>
                    <a:p>
                      <a:pPr algn="l" rtl="0" fontAlgn="ctr"/>
                      <a:r>
                        <a:rPr lang="en-GB" sz="1100" b="1" i="0" u="none" strike="noStrike">
                          <a:solidFill>
                            <a:srgbClr val="000000"/>
                          </a:solidFill>
                          <a:effectLst/>
                          <a:latin typeface="Cambria" panose="02040503050406030204" pitchFamily="18" charset="0"/>
                        </a:rPr>
                        <a:t>14. Genoese Loan, 1576</a:t>
                      </a:r>
                    </a:p>
                  </a:txBody>
                  <a:tcPr marL="6350" marR="6350" marT="6350" marB="0" anchor="ctr">
                    <a:lnL w="28575" cap="flat" cmpd="sng">
                      <a:solidFill>
                        <a:srgbClr val="000000"/>
                      </a:solidFill>
                      <a:prstDash val="solid"/>
                      <a:round/>
                      <a:headEnd type="none" w="sm" len="sm"/>
                      <a:tailEnd type="none" w="sm" len="sm"/>
                    </a:lnL>
                    <a:lnR w="28575" cap="flat" cmpd="sng" algn="ctr">
                      <a:solidFill>
                        <a:srgbClr val="000000"/>
                      </a:solidFill>
                      <a:prstDash val="solid"/>
                      <a:round/>
                      <a:headEnd type="none" w="sm" len="sm"/>
                      <a:tailEnd type="none" w="sm" len="sm"/>
                    </a:lnR>
                    <a:lnT w="28575" cap="flat" cmpd="sng" algn="ctr">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tc>
                  <a:txBody>
                    <a:bodyPr/>
                    <a:lstStyle/>
                    <a:p>
                      <a:pPr rtl="0" fontAlgn="ctr">
                        <a:spcBef>
                          <a:spcPts val="0"/>
                        </a:spcBef>
                        <a:spcAft>
                          <a:spcPts val="0"/>
                        </a:spcAft>
                      </a:pPr>
                      <a:r>
                        <a:rPr lang="en-GB" sz="1100" b="0" i="0" u="none" strike="noStrike" dirty="0">
                          <a:solidFill>
                            <a:srgbClr val="000000"/>
                          </a:solidFill>
                          <a:effectLst/>
                          <a:latin typeface="Cambria" panose="02040503050406030204" pitchFamily="18" charset="0"/>
                          <a:ea typeface="Cambria" panose="02040503050406030204" pitchFamily="18" charset="0"/>
                        </a:rPr>
                        <a:t>When Elizabeth took gold loaned to Philip II by the bankers of Genoa needed to pay his Spanish troops in the Netherlands. .</a:t>
                      </a:r>
                      <a:endParaRPr lang="en-GB" dirty="0">
                        <a:effectLst/>
                        <a:latin typeface="Cambria" panose="02040503050406030204" pitchFamily="18" charset="0"/>
                        <a:ea typeface="Cambria" panose="02040503050406030204" pitchFamily="18" charset="0"/>
                      </a:endParaRPr>
                    </a:p>
                  </a:txBody>
                  <a:tcPr marL="68580" marR="68580" anchor="ctr">
                    <a:lnL w="28575" cap="flat" cmpd="sng" algn="ctr">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lgn="ctr">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extLst>
                  <a:ext uri="{0D108BD9-81ED-4DB2-BD59-A6C34878D82A}">
                    <a16:rowId xmlns:a16="http://schemas.microsoft.com/office/drawing/2014/main" val="2560473388"/>
                  </a:ext>
                </a:extLst>
              </a:tr>
              <a:tr h="0">
                <a:tc>
                  <a:txBody>
                    <a:bodyPr/>
                    <a:lstStyle/>
                    <a:p>
                      <a:pPr algn="l" rtl="0" fontAlgn="ctr"/>
                      <a:r>
                        <a:rPr lang="en-GB" sz="1100" b="1" i="0" u="none" strike="noStrike">
                          <a:solidFill>
                            <a:srgbClr val="000000"/>
                          </a:solidFill>
                          <a:effectLst/>
                          <a:latin typeface="Cambria" panose="02040503050406030204" pitchFamily="18" charset="0"/>
                        </a:rPr>
                        <a:t>15. Golden Hind</a:t>
                      </a:r>
                    </a:p>
                  </a:txBody>
                  <a:tcPr marL="6350" marR="6350" marT="6350" marB="0" anchor="ctr">
                    <a:lnL w="28575" cap="flat" cmpd="sng">
                      <a:solidFill>
                        <a:srgbClr val="000000"/>
                      </a:solidFill>
                      <a:prstDash val="solid"/>
                      <a:round/>
                      <a:headEnd type="none" w="sm" len="sm"/>
                      <a:tailEnd type="none" w="sm" len="sm"/>
                    </a:lnL>
                    <a:lnR w="28575" cap="flat" cmpd="sng" algn="ctr">
                      <a:solidFill>
                        <a:srgbClr val="000000"/>
                      </a:solidFill>
                      <a:prstDash val="solid"/>
                      <a:round/>
                      <a:headEnd type="none" w="sm" len="sm"/>
                      <a:tailEnd type="none" w="sm" len="sm"/>
                    </a:lnR>
                    <a:lnT w="28575" cap="flat" cmpd="sng" algn="ctr">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tc>
                  <a:txBody>
                    <a:bodyPr/>
                    <a:lstStyle/>
                    <a:p>
                      <a:pPr rtl="0" fontAlgn="ctr">
                        <a:spcBef>
                          <a:spcPts val="0"/>
                        </a:spcBef>
                        <a:spcAft>
                          <a:spcPts val="0"/>
                        </a:spcAft>
                      </a:pPr>
                      <a:r>
                        <a:rPr lang="en-GB" sz="1100" b="0" i="0" u="none" strike="noStrike" dirty="0">
                          <a:solidFill>
                            <a:srgbClr val="000000"/>
                          </a:solidFill>
                          <a:effectLst/>
                          <a:latin typeface="Cambria" panose="02040503050406030204" pitchFamily="18" charset="0"/>
                          <a:ea typeface="Cambria" panose="02040503050406030204" pitchFamily="18" charset="0"/>
                        </a:rPr>
                        <a:t>Sir Francis Drake's’ ship. </a:t>
                      </a:r>
                      <a:endParaRPr lang="en-GB" dirty="0">
                        <a:effectLst/>
                        <a:latin typeface="Cambria" panose="02040503050406030204" pitchFamily="18" charset="0"/>
                        <a:ea typeface="Cambria" panose="02040503050406030204" pitchFamily="18" charset="0"/>
                      </a:endParaRPr>
                    </a:p>
                  </a:txBody>
                  <a:tcPr marL="68580" marR="68580" anchor="ctr">
                    <a:lnL w="28575" cap="flat" cmpd="sng" algn="ctr">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lgn="ctr">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extLst>
                  <a:ext uri="{0D108BD9-81ED-4DB2-BD59-A6C34878D82A}">
                    <a16:rowId xmlns:a16="http://schemas.microsoft.com/office/drawing/2014/main" val="546795673"/>
                  </a:ext>
                </a:extLst>
              </a:tr>
              <a:tr h="359337">
                <a:tc>
                  <a:txBody>
                    <a:bodyPr/>
                    <a:lstStyle/>
                    <a:p>
                      <a:pPr algn="l" rtl="0" fontAlgn="ctr"/>
                      <a:r>
                        <a:rPr lang="en-GB" sz="1100" b="1" i="0" u="none" strike="noStrike">
                          <a:solidFill>
                            <a:srgbClr val="000000"/>
                          </a:solidFill>
                          <a:effectLst/>
                          <a:latin typeface="Cambria" panose="02040503050406030204" pitchFamily="18" charset="0"/>
                        </a:rPr>
                        <a:t>16. mercenary</a:t>
                      </a:r>
                    </a:p>
                  </a:txBody>
                  <a:tcPr marL="6350" marR="6350" marT="6350" marB="0" anchor="ctr">
                    <a:lnL w="28575" cap="flat" cmpd="sng">
                      <a:solidFill>
                        <a:srgbClr val="000000"/>
                      </a:solidFill>
                      <a:prstDash val="solid"/>
                      <a:round/>
                      <a:headEnd type="none" w="sm" len="sm"/>
                      <a:tailEnd type="none" w="sm" len="sm"/>
                    </a:lnL>
                    <a:lnR w="28575" cap="flat" cmpd="sng" algn="ctr">
                      <a:solidFill>
                        <a:srgbClr val="000000"/>
                      </a:solidFill>
                      <a:prstDash val="solid"/>
                      <a:round/>
                      <a:headEnd type="none" w="sm" len="sm"/>
                      <a:tailEnd type="none" w="sm" len="sm"/>
                    </a:lnR>
                    <a:lnT w="28575" cap="flat" cmpd="sng" algn="ctr">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tc>
                  <a:txBody>
                    <a:bodyPr/>
                    <a:lstStyle/>
                    <a:p>
                      <a:pPr rtl="0" fontAlgn="ctr">
                        <a:spcBef>
                          <a:spcPts val="0"/>
                        </a:spcBef>
                        <a:spcAft>
                          <a:spcPts val="0"/>
                        </a:spcAft>
                      </a:pPr>
                      <a:r>
                        <a:rPr lang="en-GB" sz="1100" b="0" i="0" u="none" strike="noStrike" dirty="0">
                          <a:solidFill>
                            <a:srgbClr val="000000"/>
                          </a:solidFill>
                          <a:effectLst/>
                          <a:latin typeface="Cambria" panose="02040503050406030204" pitchFamily="18" charset="0"/>
                          <a:ea typeface="Cambria" panose="02040503050406030204" pitchFamily="18" charset="0"/>
                        </a:rPr>
                        <a:t>A professional soldier hired to serve in a foreign army. </a:t>
                      </a:r>
                      <a:endParaRPr lang="en-GB" dirty="0">
                        <a:effectLst/>
                        <a:latin typeface="Cambria" panose="02040503050406030204" pitchFamily="18" charset="0"/>
                        <a:ea typeface="Cambria" panose="02040503050406030204" pitchFamily="18" charset="0"/>
                      </a:endParaRPr>
                    </a:p>
                  </a:txBody>
                  <a:tcPr marL="68580" marR="68580" anchor="ctr">
                    <a:lnL w="28575" cap="flat" cmpd="sng" algn="ctr">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lgn="ctr">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extLst>
                  <a:ext uri="{0D108BD9-81ED-4DB2-BD59-A6C34878D82A}">
                    <a16:rowId xmlns:a16="http://schemas.microsoft.com/office/drawing/2014/main" val="3702001087"/>
                  </a:ext>
                </a:extLst>
              </a:tr>
              <a:tr h="225386">
                <a:tc>
                  <a:txBody>
                    <a:bodyPr/>
                    <a:lstStyle/>
                    <a:p>
                      <a:pPr algn="l" rtl="0" fontAlgn="ctr"/>
                      <a:r>
                        <a:rPr lang="en-GB" sz="1100" b="1" i="0" u="none" strike="noStrike">
                          <a:solidFill>
                            <a:srgbClr val="000000"/>
                          </a:solidFill>
                          <a:effectLst/>
                          <a:latin typeface="Cambria" panose="02040503050406030204" pitchFamily="18" charset="0"/>
                        </a:rPr>
                        <a:t>17. Netherlands</a:t>
                      </a:r>
                    </a:p>
                  </a:txBody>
                  <a:tcPr marL="6350" marR="6350" marT="6350" marB="0" anchor="ctr">
                    <a:lnL w="28575" cap="flat" cmpd="sng">
                      <a:solidFill>
                        <a:srgbClr val="000000"/>
                      </a:solidFill>
                      <a:prstDash val="solid"/>
                      <a:round/>
                      <a:headEnd type="none" w="sm" len="sm"/>
                      <a:tailEnd type="none" w="sm" len="sm"/>
                    </a:lnL>
                    <a:lnR w="28575" cap="flat" cmpd="sng" algn="ctr">
                      <a:solidFill>
                        <a:srgbClr val="000000"/>
                      </a:solidFill>
                      <a:prstDash val="solid"/>
                      <a:round/>
                      <a:headEnd type="none" w="sm" len="sm"/>
                      <a:tailEnd type="none" w="sm" len="sm"/>
                    </a:lnR>
                    <a:lnT w="28575" cap="flat" cmpd="sng" algn="ctr">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tc>
                  <a:txBody>
                    <a:bodyPr/>
                    <a:lstStyle/>
                    <a:p>
                      <a:pPr rtl="0" fontAlgn="ctr">
                        <a:spcBef>
                          <a:spcPts val="0"/>
                        </a:spcBef>
                        <a:spcAft>
                          <a:spcPts val="0"/>
                        </a:spcAft>
                      </a:pPr>
                      <a:r>
                        <a:rPr lang="en-GB" sz="1100" b="0" i="0" u="none" strike="noStrike" dirty="0">
                          <a:solidFill>
                            <a:srgbClr val="000000"/>
                          </a:solidFill>
                          <a:effectLst/>
                          <a:latin typeface="Cambria" panose="02040503050406030204" pitchFamily="18" charset="0"/>
                          <a:ea typeface="Cambria" panose="02040503050406030204" pitchFamily="18" charset="0"/>
                        </a:rPr>
                        <a:t>Holland, which was under the control of Catholic Spain. The Dutch (Holland) Protestants were one of the main causes of tension between England and Spain. </a:t>
                      </a:r>
                      <a:endParaRPr lang="en-GB" dirty="0">
                        <a:effectLst/>
                        <a:latin typeface="Cambria" panose="02040503050406030204" pitchFamily="18" charset="0"/>
                        <a:ea typeface="Cambria" panose="02040503050406030204" pitchFamily="18" charset="0"/>
                      </a:endParaRPr>
                    </a:p>
                  </a:txBody>
                  <a:tcPr marL="68580" marR="68580" anchor="ctr">
                    <a:lnL w="28575" cap="flat" cmpd="sng" algn="ctr">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lgn="ctr">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extLst>
                  <a:ext uri="{0D108BD9-81ED-4DB2-BD59-A6C34878D82A}">
                    <a16:rowId xmlns:a16="http://schemas.microsoft.com/office/drawing/2014/main" val="144698742"/>
                  </a:ext>
                </a:extLst>
              </a:tr>
              <a:tr h="225386">
                <a:tc>
                  <a:txBody>
                    <a:bodyPr/>
                    <a:lstStyle/>
                    <a:p>
                      <a:pPr algn="l" rtl="0" fontAlgn="ctr"/>
                      <a:r>
                        <a:rPr lang="en-GB" sz="1100" b="1" i="0" u="none" strike="noStrike">
                          <a:solidFill>
                            <a:srgbClr val="000000"/>
                          </a:solidFill>
                          <a:effectLst/>
                          <a:latin typeface="Cambria" panose="02040503050406030204" pitchFamily="18" charset="0"/>
                        </a:rPr>
                        <a:t>18. New World</a:t>
                      </a:r>
                    </a:p>
                  </a:txBody>
                  <a:tcPr marL="6350" marR="6350" marT="6350" marB="0" anchor="ctr">
                    <a:lnL w="28575" cap="flat" cmpd="sng">
                      <a:solidFill>
                        <a:srgbClr val="000000"/>
                      </a:solidFill>
                      <a:prstDash val="solid"/>
                      <a:round/>
                      <a:headEnd type="none" w="sm" len="sm"/>
                      <a:tailEnd type="none" w="sm" len="sm"/>
                    </a:lnL>
                    <a:lnR w="28575" cap="flat" cmpd="sng" algn="ctr">
                      <a:solidFill>
                        <a:srgbClr val="000000"/>
                      </a:solidFill>
                      <a:prstDash val="solid"/>
                      <a:round/>
                      <a:headEnd type="none" w="sm" len="sm"/>
                      <a:tailEnd type="none" w="sm" len="sm"/>
                    </a:lnR>
                    <a:lnT w="28575" cap="flat" cmpd="sng" algn="ctr">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tc>
                  <a:txBody>
                    <a:bodyPr/>
                    <a:lstStyle/>
                    <a:p>
                      <a:pPr rtl="0" fontAlgn="ctr">
                        <a:spcBef>
                          <a:spcPts val="0"/>
                        </a:spcBef>
                        <a:spcAft>
                          <a:spcPts val="0"/>
                        </a:spcAft>
                      </a:pPr>
                      <a:r>
                        <a:rPr lang="en-GB" sz="1100" b="0" i="0" u="none" strike="noStrike" dirty="0">
                          <a:solidFill>
                            <a:srgbClr val="000000"/>
                          </a:solidFill>
                          <a:effectLst/>
                          <a:latin typeface="Cambria" panose="02040503050406030204" pitchFamily="18" charset="0"/>
                          <a:ea typeface="Cambria" panose="02040503050406030204" pitchFamily="18" charset="0"/>
                        </a:rPr>
                        <a:t>North and South America. The base of the very large and wealthy Spanish Empire which England wanted a part of. Elizabeth would send out English privateers (pirates) to attack Spanish bases and steal from treasure ships. </a:t>
                      </a:r>
                      <a:endParaRPr lang="en-GB" dirty="0">
                        <a:effectLst/>
                        <a:latin typeface="Cambria" panose="02040503050406030204" pitchFamily="18" charset="0"/>
                        <a:ea typeface="Cambria" panose="02040503050406030204" pitchFamily="18" charset="0"/>
                      </a:endParaRPr>
                    </a:p>
                  </a:txBody>
                  <a:tcPr marL="68580" marR="68580" anchor="ctr">
                    <a:lnL w="28575" cap="flat" cmpd="sng" algn="ctr">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lgn="ctr">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9977673"/>
                  </a:ext>
                </a:extLst>
              </a:tr>
              <a:tr h="225386">
                <a:tc>
                  <a:txBody>
                    <a:bodyPr/>
                    <a:lstStyle/>
                    <a:p>
                      <a:pPr algn="l" rtl="0" fontAlgn="ctr"/>
                      <a:r>
                        <a:rPr lang="en-GB" sz="1100" b="1" i="0" u="none" strike="noStrike" dirty="0">
                          <a:solidFill>
                            <a:srgbClr val="000000"/>
                          </a:solidFill>
                          <a:effectLst/>
                          <a:latin typeface="Cambria" panose="02040503050406030204" pitchFamily="18" charset="0"/>
                        </a:rPr>
                        <a:t>19. privateer</a:t>
                      </a:r>
                    </a:p>
                  </a:txBody>
                  <a:tcPr marL="6350" marR="6350" marT="6350" marB="0" anchor="ctr">
                    <a:lnL w="28575" cap="flat" cmpd="sng">
                      <a:solidFill>
                        <a:srgbClr val="000000"/>
                      </a:solidFill>
                      <a:prstDash val="solid"/>
                      <a:round/>
                      <a:headEnd type="none" w="sm" len="sm"/>
                      <a:tailEnd type="none" w="sm" len="sm"/>
                    </a:lnL>
                    <a:lnR w="28575" cap="flat" cmpd="sng" algn="ctr">
                      <a:solidFill>
                        <a:srgbClr val="000000"/>
                      </a:solidFill>
                      <a:prstDash val="solid"/>
                      <a:round/>
                      <a:headEnd type="none" w="sm" len="sm"/>
                      <a:tailEnd type="none" w="sm" len="sm"/>
                    </a:lnR>
                    <a:lnT w="28575" cap="flat" cmpd="sng" algn="ctr">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tc>
                  <a:txBody>
                    <a:bodyPr/>
                    <a:lstStyle/>
                    <a:p>
                      <a:pPr rtl="0" fontAlgn="ctr">
                        <a:spcBef>
                          <a:spcPts val="0"/>
                        </a:spcBef>
                        <a:spcAft>
                          <a:spcPts val="0"/>
                        </a:spcAft>
                      </a:pPr>
                      <a:r>
                        <a:rPr lang="en-GB" sz="1100" b="0" i="0" u="none" strike="noStrike" dirty="0">
                          <a:solidFill>
                            <a:srgbClr val="000000"/>
                          </a:solidFill>
                          <a:effectLst/>
                          <a:latin typeface="Cambria" panose="02040503050406030204" pitchFamily="18" charset="0"/>
                          <a:ea typeface="Cambria" panose="02040503050406030204" pitchFamily="18" charset="0"/>
                        </a:rPr>
                        <a:t>Historically, individuals (usually merchants or explorers) with their own armed ships that capture other ships for their cargoes, often with the authorisation or support of their government (basically pirates). </a:t>
                      </a:r>
                      <a:endParaRPr lang="en-GB" dirty="0">
                        <a:effectLst/>
                        <a:latin typeface="Cambria" panose="02040503050406030204" pitchFamily="18" charset="0"/>
                        <a:ea typeface="Cambria" panose="02040503050406030204" pitchFamily="18" charset="0"/>
                      </a:endParaRPr>
                    </a:p>
                  </a:txBody>
                  <a:tcPr marL="68580" marR="68580" anchor="ctr">
                    <a:lnL w="28575" cap="flat" cmpd="sng" algn="ctr">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lgn="ctr">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extLst>
                  <a:ext uri="{0D108BD9-81ED-4DB2-BD59-A6C34878D82A}">
                    <a16:rowId xmlns:a16="http://schemas.microsoft.com/office/drawing/2014/main" val="1521939465"/>
                  </a:ext>
                </a:extLst>
              </a:tr>
            </a:tbl>
          </a:graphicData>
        </a:graphic>
      </p:graphicFrame>
    </p:spTree>
    <p:extLst>
      <p:ext uri="{BB962C8B-B14F-4D97-AF65-F5344CB8AC3E}">
        <p14:creationId xmlns:p14="http://schemas.microsoft.com/office/powerpoint/2010/main" val="12644112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81;p16">
            <a:extLst>
              <a:ext uri="{FF2B5EF4-FFF2-40B4-BE49-F238E27FC236}">
                <a16:creationId xmlns:a16="http://schemas.microsoft.com/office/drawing/2014/main" id="{756BE8E5-34CD-4A35-BD76-932D7CD297F7}"/>
              </a:ext>
            </a:extLst>
          </p:cNvPr>
          <p:cNvSpPr txBox="1"/>
          <p:nvPr/>
        </p:nvSpPr>
        <p:spPr>
          <a:xfrm>
            <a:off x="704850" y="336550"/>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2.1 Plots and revolts and home</a:t>
            </a:r>
          </a:p>
          <a:p>
            <a:pPr algn="ctr"/>
            <a:r>
              <a:rPr lang="en-GB" sz="1200" dirty="0">
                <a:solidFill>
                  <a:srgbClr val="000000"/>
                </a:solidFill>
                <a:latin typeface="Cambria" panose="02040503050406030204" pitchFamily="18" charset="0"/>
                <a:ea typeface="Cambria" panose="02040503050406030204" pitchFamily="18" charset="0"/>
              </a:rPr>
              <a:t>B. The features and significance of the Ridolfi, Throckmorton and Babington Plots. Walsingham and the use of spies.</a:t>
            </a:r>
            <a:endParaRPr lang="en-GB" sz="1200" dirty="0">
              <a:latin typeface="Cambria" panose="02040503050406030204" pitchFamily="18" charset="0"/>
              <a:ea typeface="Palatino" pitchFamily="2" charset="77"/>
              <a:cs typeface="Cambria"/>
              <a:sym typeface="Cambria"/>
            </a:endParaRPr>
          </a:p>
        </p:txBody>
      </p:sp>
      <p:sp>
        <p:nvSpPr>
          <p:cNvPr id="3" name="Google Shape;86;p16">
            <a:extLst>
              <a:ext uri="{FF2B5EF4-FFF2-40B4-BE49-F238E27FC236}">
                <a16:creationId xmlns:a16="http://schemas.microsoft.com/office/drawing/2014/main" id="{11B1FB2D-BBE0-4910-A6A7-B28CCA7DED71}"/>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p.20</a:t>
            </a:r>
            <a:endParaRPr sz="1600" b="1" dirty="0">
              <a:latin typeface="Calibri"/>
              <a:ea typeface="Calibri"/>
              <a:cs typeface="Calibri"/>
              <a:sym typeface="Calibri"/>
            </a:endParaRPr>
          </a:p>
        </p:txBody>
      </p:sp>
      <p:sp>
        <p:nvSpPr>
          <p:cNvPr id="4" name="TextBox 3">
            <a:extLst>
              <a:ext uri="{FF2B5EF4-FFF2-40B4-BE49-F238E27FC236}">
                <a16:creationId xmlns:a16="http://schemas.microsoft.com/office/drawing/2014/main" id="{841B9D49-018B-4FD4-95D5-9DC3C17F6DD8}"/>
              </a:ext>
            </a:extLst>
          </p:cNvPr>
          <p:cNvSpPr txBox="1"/>
          <p:nvPr/>
        </p:nvSpPr>
        <p:spPr>
          <a:xfrm>
            <a:off x="466702" y="1676873"/>
            <a:ext cx="6626270" cy="8494633"/>
          </a:xfrm>
          <a:prstGeom prst="rect">
            <a:avLst/>
          </a:prstGeom>
          <a:noFill/>
        </p:spPr>
        <p:txBody>
          <a:bodyPr wrap="square" numCol="2" spcCol="360000" rtlCol="0">
            <a:spAutoFit/>
          </a:bodyPr>
          <a:lstStyle/>
          <a:p>
            <a:pPr algn="ctr" fontAlgn="ctr">
              <a:lnSpc>
                <a:spcPct val="150000"/>
              </a:lnSpc>
            </a:pPr>
            <a:r>
              <a:rPr lang="en-GB" sz="1100" b="1" dirty="0">
                <a:latin typeface="Cambria" panose="02040503050406030204" pitchFamily="18" charset="0"/>
                <a:ea typeface="Cambria" panose="02040503050406030204" pitchFamily="18" charset="0"/>
              </a:rPr>
              <a:t>The plotters and their aims</a:t>
            </a:r>
          </a:p>
          <a:p>
            <a:pPr fontAlgn="ctr">
              <a:lnSpc>
                <a:spcPct val="150000"/>
              </a:lnSpc>
            </a:pPr>
            <a:r>
              <a:rPr lang="en-GB" sz="1100" dirty="0">
                <a:latin typeface="Cambria" panose="02040503050406030204" pitchFamily="18" charset="0"/>
                <a:ea typeface="Cambria" panose="02040503050406030204" pitchFamily="18" charset="0"/>
              </a:rPr>
              <a:t>There is a lot of ambiguity surrounding Roberto Ridolfi, other than the fact that he was an Italian banker, originally from Florence. Some historians even think he might have been a double agent, employed by Elizabeth’s government to trap the Duke of Norfolk and bring about his execution. Mary, Queen of Scots used Ridolfi to carry messages to the Duke of Alba in in the Netherlands, the Pope and Philip II of Spain, asking them to organise an invasion of England. The main aim of the plot was to overthrow Elizabeth and put Mary on the throne in order to restore the Catholic religion. A coded document was left with the Duke of Norfolk outlining the invasion plan and listing likely prominent supporters in England. </a:t>
            </a:r>
          </a:p>
          <a:p>
            <a:pPr algn="ctr" fontAlgn="ctr">
              <a:lnSpc>
                <a:spcPct val="150000"/>
              </a:lnSpc>
            </a:pPr>
            <a:endParaRPr lang="en-GB" sz="1100" dirty="0">
              <a:latin typeface="Cambria" panose="02040503050406030204" pitchFamily="18" charset="0"/>
              <a:ea typeface="Cambria" panose="02040503050406030204" pitchFamily="18" charset="0"/>
            </a:endParaRPr>
          </a:p>
          <a:p>
            <a:pPr algn="ctr" fontAlgn="ctr">
              <a:lnSpc>
                <a:spcPct val="150000"/>
              </a:lnSpc>
            </a:pPr>
            <a:r>
              <a:rPr lang="en-GB" sz="1100" b="1" dirty="0">
                <a:latin typeface="Cambria" panose="02040503050406030204" pitchFamily="18" charset="0"/>
                <a:ea typeface="Cambria" panose="02040503050406030204" pitchFamily="18" charset="0"/>
              </a:rPr>
              <a:t>What happened?</a:t>
            </a:r>
          </a:p>
          <a:p>
            <a:pPr fontAlgn="ctr">
              <a:lnSpc>
                <a:spcPct val="150000"/>
              </a:lnSpc>
            </a:pPr>
            <a:r>
              <a:rPr lang="en-GB" sz="1100" dirty="0">
                <a:latin typeface="Cambria" panose="02040503050406030204" pitchFamily="18" charset="0"/>
                <a:ea typeface="Cambria" panose="02040503050406030204" pitchFamily="18" charset="0"/>
              </a:rPr>
              <a:t>In the spring of 1571, Ridolfi travelled to meet the Duke of Alba, the commander of the Spanish armies in the Netherlands. He explained to Alba how a Spanish army could successfully invade England and that this would cause the English Catholics to rebel. However, Alba did not seem to share Ridolfi’s enthusiasm. He reported back to Phillip suggesting that Spain should only invade England after Elizabeth had been overthrown. Ridolfi, unaware of this, travelled to the Vatican and then to Madrid. Meanwhile in London, Elizabeth’s government was carefully unravelling the details of the plot. Under interrogation, Norfolk’s servants betrayed him and he was arrested in September. Ridolfi stayed in Paris, writing to Mary that he was going to ‘retire into privacy’. Thanks to the effectiveness of the government’s informative systems under Francis Walsingham, the Secretary of State, they monitored letters and meetings for six months and the plot was over before  the public ever new about it. </a:t>
            </a:r>
          </a:p>
          <a:p>
            <a:pPr fontAlgn="ctr">
              <a:lnSpc>
                <a:spcPct val="150000"/>
              </a:lnSpc>
            </a:pPr>
            <a:endParaRPr lang="en-GB" sz="1100" dirty="0">
              <a:latin typeface="Cambria" panose="02040503050406030204" pitchFamily="18" charset="0"/>
              <a:ea typeface="Cambria" panose="02040503050406030204" pitchFamily="18" charset="0"/>
            </a:endParaRPr>
          </a:p>
          <a:p>
            <a:pPr algn="ctr" fontAlgn="ctr">
              <a:lnSpc>
                <a:spcPct val="150000"/>
              </a:lnSpc>
            </a:pPr>
            <a:r>
              <a:rPr lang="en-GB" sz="1100" b="1" dirty="0">
                <a:latin typeface="Cambria" panose="02040503050406030204" pitchFamily="18" charset="0"/>
                <a:ea typeface="Cambria" panose="02040503050406030204" pitchFamily="18" charset="0"/>
              </a:rPr>
              <a:t>Consequences</a:t>
            </a:r>
          </a:p>
          <a:p>
            <a:pPr fontAlgn="ctr">
              <a:lnSpc>
                <a:spcPct val="150000"/>
              </a:lnSpc>
            </a:pPr>
            <a:r>
              <a:rPr lang="en-GB" sz="1100" dirty="0">
                <a:latin typeface="Cambria" panose="02040503050406030204" pitchFamily="18" charset="0"/>
                <a:ea typeface="Cambria" panose="02040503050406030204" pitchFamily="18" charset="0"/>
              </a:rPr>
              <a:t>From his trial in January 1572, the Duke of Norfolk was found guilty of treason and as a result he was beheaded on Tower Hill,. London, in June. Ridolfi went to Rome, where he was made a papal senator, before returning to Florence, where he lived in considerable wealth until his death in 1612. The Spanish ambassador in England was expelled by Elizabeth but the relationship with Spain didn’t start to decline at this state. The plot did give Protestant MPs in Parliament the opportunity to put pressure on Elizabeth to be harsher to Catholics. The Queen agreed to execute the Duke of Norfolk, although not Mary, and to pass an Act saying that anyone who claimed she was not the rightful Queen was a traitor. News came to England within weeks about the St Bartholomew’s Day Massacre of 1572 where thousands of Protestants had been murdered in Paris. This increased fears of a Catholic attack in England. </a:t>
            </a:r>
          </a:p>
          <a:p>
            <a:pPr fontAlgn="ctr">
              <a:lnSpc>
                <a:spcPct val="150000"/>
              </a:lnSpc>
            </a:pPr>
            <a:endParaRPr lang="en-GB" sz="1100" dirty="0">
              <a:latin typeface="Cambria" panose="02040503050406030204" pitchFamily="18" charset="0"/>
              <a:ea typeface="Cambria" panose="02040503050406030204" pitchFamily="18" charset="0"/>
            </a:endParaRPr>
          </a:p>
        </p:txBody>
      </p:sp>
      <p:sp>
        <p:nvSpPr>
          <p:cNvPr id="5" name="Rectangle 4">
            <a:extLst>
              <a:ext uri="{FF2B5EF4-FFF2-40B4-BE49-F238E27FC236}">
                <a16:creationId xmlns:a16="http://schemas.microsoft.com/office/drawing/2014/main" id="{6C8CBDBF-D014-43BD-A0F1-52EA1363C24A}"/>
              </a:ext>
            </a:extLst>
          </p:cNvPr>
          <p:cNvSpPr/>
          <p:nvPr/>
        </p:nvSpPr>
        <p:spPr>
          <a:xfrm>
            <a:off x="2854745" y="1191820"/>
            <a:ext cx="1850185" cy="369332"/>
          </a:xfrm>
          <a:prstGeom prst="rect">
            <a:avLst/>
          </a:prstGeom>
        </p:spPr>
        <p:txBody>
          <a:bodyPr wrap="none">
            <a:spAutoFit/>
          </a:bodyPr>
          <a:lstStyle/>
          <a:p>
            <a:pPr algn="ctr" fontAlgn="ctr">
              <a:lnSpc>
                <a:spcPct val="150000"/>
              </a:lnSpc>
            </a:pPr>
            <a:r>
              <a:rPr lang="en-GB" sz="1200" b="1" dirty="0">
                <a:latin typeface="Tahoma" panose="020B0604030504040204" pitchFamily="34" charset="0"/>
                <a:ea typeface="Tahoma" panose="020B0604030504040204" pitchFamily="34" charset="0"/>
                <a:cs typeface="Tahoma" panose="020B0604030504040204" pitchFamily="34" charset="0"/>
              </a:rPr>
              <a:t>The Ridolfi Plot, 1571</a:t>
            </a:r>
          </a:p>
        </p:txBody>
      </p:sp>
      <p:pic>
        <p:nvPicPr>
          <p:cNvPr id="20482" name="Picture 2" descr="Roberto di Ridolfi">
            <a:extLst>
              <a:ext uri="{FF2B5EF4-FFF2-40B4-BE49-F238E27FC236}">
                <a16:creationId xmlns:a16="http://schemas.microsoft.com/office/drawing/2014/main" id="{61F8E18A-5A02-4971-85C3-7650402C11B5}"/>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959225" y="8896350"/>
            <a:ext cx="1241139" cy="1606550"/>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635235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81;p16">
            <a:extLst>
              <a:ext uri="{FF2B5EF4-FFF2-40B4-BE49-F238E27FC236}">
                <a16:creationId xmlns:a16="http://schemas.microsoft.com/office/drawing/2014/main" id="{0EA61F0E-0124-4AAB-87CA-D21A6E1A4BBD}"/>
              </a:ext>
            </a:extLst>
          </p:cNvPr>
          <p:cNvSpPr txBox="1"/>
          <p:nvPr/>
        </p:nvSpPr>
        <p:spPr>
          <a:xfrm>
            <a:off x="704850" y="336550"/>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2.1 Plots and revolts and home</a:t>
            </a:r>
          </a:p>
          <a:p>
            <a:pPr algn="ctr"/>
            <a:r>
              <a:rPr lang="en-GB" sz="1200" dirty="0">
                <a:solidFill>
                  <a:srgbClr val="000000"/>
                </a:solidFill>
                <a:latin typeface="Cambria" panose="02040503050406030204" pitchFamily="18" charset="0"/>
                <a:ea typeface="Cambria" panose="02040503050406030204" pitchFamily="18" charset="0"/>
              </a:rPr>
              <a:t>B. The features and significance of the Ridolfi, Throckmorton and Babington Plots. Walsingham and the use of spies.</a:t>
            </a:r>
            <a:endParaRPr lang="en-GB" sz="1200" dirty="0">
              <a:latin typeface="Cambria" panose="02040503050406030204" pitchFamily="18" charset="0"/>
              <a:ea typeface="Palatino" pitchFamily="2" charset="77"/>
              <a:cs typeface="Cambria"/>
              <a:sym typeface="Cambria"/>
            </a:endParaRPr>
          </a:p>
        </p:txBody>
      </p:sp>
      <p:sp>
        <p:nvSpPr>
          <p:cNvPr id="3" name="Google Shape;86;p16">
            <a:extLst>
              <a:ext uri="{FF2B5EF4-FFF2-40B4-BE49-F238E27FC236}">
                <a16:creationId xmlns:a16="http://schemas.microsoft.com/office/drawing/2014/main" id="{B9CCB2CD-8F3C-4944-AE5E-E951994B3102}"/>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p.21</a:t>
            </a:r>
            <a:endParaRPr sz="1600" b="1" dirty="0">
              <a:latin typeface="Calibri"/>
              <a:ea typeface="Calibri"/>
              <a:cs typeface="Calibri"/>
              <a:sym typeface="Calibri"/>
            </a:endParaRPr>
          </a:p>
        </p:txBody>
      </p:sp>
      <p:graphicFrame>
        <p:nvGraphicFramePr>
          <p:cNvPr id="4" name="Table 6">
            <a:extLst>
              <a:ext uri="{FF2B5EF4-FFF2-40B4-BE49-F238E27FC236}">
                <a16:creationId xmlns:a16="http://schemas.microsoft.com/office/drawing/2014/main" id="{EC4A80A6-835B-4C92-98BF-D6F9655B8B9D}"/>
              </a:ext>
            </a:extLst>
          </p:cNvPr>
          <p:cNvGraphicFramePr>
            <a:graphicFrameLocks noGrp="1"/>
          </p:cNvGraphicFramePr>
          <p:nvPr>
            <p:extLst>
              <p:ext uri="{D42A27DB-BD31-4B8C-83A1-F6EECF244321}">
                <p14:modId xmlns:p14="http://schemas.microsoft.com/office/powerpoint/2010/main" val="3304884346"/>
              </p:ext>
            </p:extLst>
          </p:nvPr>
        </p:nvGraphicFramePr>
        <p:xfrm>
          <a:off x="356327" y="2001594"/>
          <a:ext cx="6847018" cy="7691047"/>
        </p:xfrm>
        <a:graphic>
          <a:graphicData uri="http://schemas.openxmlformats.org/drawingml/2006/table">
            <a:tbl>
              <a:tblPr firstRow="1" bandRow="1">
                <a:tableStyleId>{2D5ABB26-0587-4C30-8999-92F81FD0307C}</a:tableStyleId>
              </a:tblPr>
              <a:tblGrid>
                <a:gridCol w="994008">
                  <a:extLst>
                    <a:ext uri="{9D8B030D-6E8A-4147-A177-3AD203B41FA5}">
                      <a16:colId xmlns:a16="http://schemas.microsoft.com/office/drawing/2014/main" val="3008108531"/>
                    </a:ext>
                  </a:extLst>
                </a:gridCol>
                <a:gridCol w="1170602">
                  <a:extLst>
                    <a:ext uri="{9D8B030D-6E8A-4147-A177-3AD203B41FA5}">
                      <a16:colId xmlns:a16="http://schemas.microsoft.com/office/drawing/2014/main" val="2982128409"/>
                    </a:ext>
                  </a:extLst>
                </a:gridCol>
                <a:gridCol w="1170602">
                  <a:extLst>
                    <a:ext uri="{9D8B030D-6E8A-4147-A177-3AD203B41FA5}">
                      <a16:colId xmlns:a16="http://schemas.microsoft.com/office/drawing/2014/main" val="1927658225"/>
                    </a:ext>
                  </a:extLst>
                </a:gridCol>
                <a:gridCol w="1170602">
                  <a:extLst>
                    <a:ext uri="{9D8B030D-6E8A-4147-A177-3AD203B41FA5}">
                      <a16:colId xmlns:a16="http://schemas.microsoft.com/office/drawing/2014/main" val="3810461432"/>
                    </a:ext>
                  </a:extLst>
                </a:gridCol>
                <a:gridCol w="1170602">
                  <a:extLst>
                    <a:ext uri="{9D8B030D-6E8A-4147-A177-3AD203B41FA5}">
                      <a16:colId xmlns:a16="http://schemas.microsoft.com/office/drawing/2014/main" val="4155272654"/>
                    </a:ext>
                  </a:extLst>
                </a:gridCol>
                <a:gridCol w="1170602">
                  <a:extLst>
                    <a:ext uri="{9D8B030D-6E8A-4147-A177-3AD203B41FA5}">
                      <a16:colId xmlns:a16="http://schemas.microsoft.com/office/drawing/2014/main" val="3122927550"/>
                    </a:ext>
                  </a:extLst>
                </a:gridCol>
              </a:tblGrid>
              <a:tr h="1157557">
                <a:tc>
                  <a:txBody>
                    <a:bodyPr/>
                    <a:lstStyle/>
                    <a:p>
                      <a:endParaRPr lang="en-GB" sz="1100" dirty="0">
                        <a:solidFill>
                          <a:schemeClr val="bg1"/>
                        </a:solidFill>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tc>
                  <a:txBody>
                    <a:bodyPr/>
                    <a:lstStyle/>
                    <a:p>
                      <a:r>
                        <a:rPr lang="en-GB" sz="1100" dirty="0">
                          <a:solidFill>
                            <a:schemeClr val="bg1"/>
                          </a:solidFill>
                          <a:latin typeface="Cambria" panose="02040503050406030204" pitchFamily="18" charset="0"/>
                          <a:ea typeface="Cambria" panose="02040503050406030204" pitchFamily="18" charset="0"/>
                        </a:rPr>
                        <a:t>Were the leaders effective, powerful and dynamic?</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tc>
                  <a:txBody>
                    <a:bodyPr/>
                    <a:lstStyle/>
                    <a:p>
                      <a:r>
                        <a:rPr lang="en-GB" sz="1100" dirty="0">
                          <a:solidFill>
                            <a:schemeClr val="bg1"/>
                          </a:solidFill>
                          <a:latin typeface="Cambria" panose="02040503050406030204" pitchFamily="18" charset="0"/>
                          <a:ea typeface="Cambria" panose="02040503050406030204" pitchFamily="18" charset="0"/>
                        </a:rPr>
                        <a:t>Did they have a clear and realistic plan for overthrowing Elizabeth?</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tc>
                  <a:txBody>
                    <a:bodyPr/>
                    <a:lstStyle/>
                    <a:p>
                      <a:r>
                        <a:rPr lang="en-GB" sz="1100" dirty="0">
                          <a:solidFill>
                            <a:schemeClr val="bg1"/>
                          </a:solidFill>
                          <a:latin typeface="Cambria" panose="02040503050406030204" pitchFamily="18" charset="0"/>
                          <a:ea typeface="Cambria" panose="02040503050406030204" pitchFamily="18" charset="0"/>
                        </a:rPr>
                        <a:t>Was there a lot of support from the English people?</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tc>
                  <a:txBody>
                    <a:bodyPr/>
                    <a:lstStyle/>
                    <a:p>
                      <a:r>
                        <a:rPr lang="en-GB" sz="1100" dirty="0">
                          <a:solidFill>
                            <a:schemeClr val="bg1"/>
                          </a:solidFill>
                          <a:latin typeface="Cambria" panose="02040503050406030204" pitchFamily="18" charset="0"/>
                          <a:ea typeface="Cambria" panose="02040503050406030204" pitchFamily="18" charset="0"/>
                        </a:rPr>
                        <a:t>Was there strong foreign support?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tc>
                  <a:txBody>
                    <a:bodyPr/>
                    <a:lstStyle/>
                    <a:p>
                      <a:r>
                        <a:rPr lang="en-GB" sz="1100" dirty="0">
                          <a:solidFill>
                            <a:schemeClr val="bg1"/>
                          </a:solidFill>
                          <a:latin typeface="Cambria" panose="02040503050406030204" pitchFamily="18" charset="0"/>
                          <a:ea typeface="Cambria" panose="02040503050406030204" pitchFamily="18" charset="0"/>
                        </a:rPr>
                        <a:t>Did the Queen make mistakes in dealing with the threat?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extLst>
                  <a:ext uri="{0D108BD9-81ED-4DB2-BD59-A6C34878D82A}">
                    <a16:rowId xmlns:a16="http://schemas.microsoft.com/office/drawing/2014/main" val="3881495811"/>
                  </a:ext>
                </a:extLst>
              </a:tr>
              <a:tr h="2177830">
                <a:tc>
                  <a:txBody>
                    <a:bodyPr/>
                    <a:lstStyle/>
                    <a:p>
                      <a:r>
                        <a:rPr lang="en-GB" sz="1100" b="1" dirty="0">
                          <a:latin typeface="Cambria" panose="02040503050406030204" pitchFamily="18" charset="0"/>
                          <a:ea typeface="Cambria" panose="02040503050406030204" pitchFamily="18" charset="0"/>
                        </a:rPr>
                        <a:t>Yes- Posed a significant threat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dirty="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dirty="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92209658"/>
                  </a:ext>
                </a:extLst>
              </a:tr>
              <a:tr h="2177830">
                <a:tc>
                  <a:txBody>
                    <a:bodyPr/>
                    <a:lstStyle/>
                    <a:p>
                      <a:r>
                        <a:rPr lang="en-GB" sz="1100" b="1" dirty="0">
                          <a:latin typeface="Cambria" panose="02040503050406030204" pitchFamily="18" charset="0"/>
                          <a:ea typeface="Cambria" panose="02040503050406030204" pitchFamily="18" charset="0"/>
                        </a:rPr>
                        <a:t>Possibly – posed a slight threat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dirty="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93908979"/>
                  </a:ext>
                </a:extLst>
              </a:tr>
              <a:tr h="2177830">
                <a:tc>
                  <a:txBody>
                    <a:bodyPr/>
                    <a:lstStyle/>
                    <a:p>
                      <a:r>
                        <a:rPr lang="en-GB" sz="1100" b="1" dirty="0">
                          <a:latin typeface="Cambria" panose="02040503050406030204" pitchFamily="18" charset="0"/>
                          <a:ea typeface="Cambria" panose="02040503050406030204" pitchFamily="18" charset="0"/>
                        </a:rPr>
                        <a:t>No – not threatening at all</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dirty="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dirty="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52394519"/>
                  </a:ext>
                </a:extLst>
              </a:tr>
            </a:tbl>
          </a:graphicData>
        </a:graphic>
      </p:graphicFrame>
      <p:sp>
        <p:nvSpPr>
          <p:cNvPr id="5" name="TextBox 4">
            <a:extLst>
              <a:ext uri="{FF2B5EF4-FFF2-40B4-BE49-F238E27FC236}">
                <a16:creationId xmlns:a16="http://schemas.microsoft.com/office/drawing/2014/main" id="{EA73A6A0-4A6E-44A8-99C6-42765C46FE64}"/>
              </a:ext>
            </a:extLst>
          </p:cNvPr>
          <p:cNvSpPr txBox="1"/>
          <p:nvPr/>
        </p:nvSpPr>
        <p:spPr>
          <a:xfrm>
            <a:off x="401621" y="1167577"/>
            <a:ext cx="6847019" cy="568810"/>
          </a:xfrm>
          <a:prstGeom prst="rect">
            <a:avLst/>
          </a:prstGeom>
          <a:noFill/>
        </p:spPr>
        <p:txBody>
          <a:bodyPr wrap="square" rtlCol="0">
            <a:spAutoFit/>
          </a:bodyPr>
          <a:lstStyle/>
          <a:p>
            <a:pPr>
              <a:lnSpc>
                <a:spcPct val="150000"/>
              </a:lnSpc>
            </a:pPr>
            <a:r>
              <a:rPr lang="en-GB" sz="1100" b="1" dirty="0">
                <a:latin typeface="Cambria" panose="02040503050406030204" pitchFamily="18" charset="0"/>
                <a:ea typeface="Cambria" panose="02040503050406030204" pitchFamily="18" charset="0"/>
              </a:rPr>
              <a:t>TASK: </a:t>
            </a:r>
            <a:r>
              <a:rPr lang="en-GB" sz="1100" dirty="0">
                <a:latin typeface="Cambria" panose="02040503050406030204" pitchFamily="18" charset="0"/>
                <a:ea typeface="Cambria" panose="02040503050406030204" pitchFamily="18" charset="0"/>
              </a:rPr>
              <a:t>From what you have read about the Ridolfi plot, complete the table below by putting a tick in the boxes that you think are relevant and give a one sentence explanation for why you put it there.  </a:t>
            </a:r>
          </a:p>
        </p:txBody>
      </p:sp>
    </p:spTree>
    <p:extLst>
      <p:ext uri="{BB962C8B-B14F-4D97-AF65-F5344CB8AC3E}">
        <p14:creationId xmlns:p14="http://schemas.microsoft.com/office/powerpoint/2010/main" val="7950383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81;p16">
            <a:extLst>
              <a:ext uri="{FF2B5EF4-FFF2-40B4-BE49-F238E27FC236}">
                <a16:creationId xmlns:a16="http://schemas.microsoft.com/office/drawing/2014/main" id="{76261FC7-0C38-4A09-99F9-9B4B516F6F2E}"/>
              </a:ext>
            </a:extLst>
          </p:cNvPr>
          <p:cNvSpPr txBox="1"/>
          <p:nvPr/>
        </p:nvSpPr>
        <p:spPr>
          <a:xfrm>
            <a:off x="704850" y="336550"/>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2.1 Plots and revolts and home</a:t>
            </a:r>
          </a:p>
          <a:p>
            <a:pPr algn="ctr"/>
            <a:r>
              <a:rPr lang="en-GB" sz="1200" dirty="0">
                <a:solidFill>
                  <a:srgbClr val="000000"/>
                </a:solidFill>
                <a:latin typeface="Cambria" panose="02040503050406030204" pitchFamily="18" charset="0"/>
                <a:ea typeface="Cambria" panose="02040503050406030204" pitchFamily="18" charset="0"/>
              </a:rPr>
              <a:t>B. The features and significance of the Ridolfi, Throckmorton and Babington Plots. Walsingham and the use of spies.</a:t>
            </a:r>
            <a:endParaRPr lang="en-GB" sz="1200" dirty="0">
              <a:latin typeface="Cambria" panose="02040503050406030204" pitchFamily="18" charset="0"/>
              <a:ea typeface="Palatino" pitchFamily="2" charset="77"/>
              <a:cs typeface="Cambria"/>
              <a:sym typeface="Cambria"/>
            </a:endParaRPr>
          </a:p>
        </p:txBody>
      </p:sp>
      <p:sp>
        <p:nvSpPr>
          <p:cNvPr id="3" name="Google Shape;86;p16">
            <a:extLst>
              <a:ext uri="{FF2B5EF4-FFF2-40B4-BE49-F238E27FC236}">
                <a16:creationId xmlns:a16="http://schemas.microsoft.com/office/drawing/2014/main" id="{BEE56151-11DA-4D4C-87FC-8E98736EE4E0}"/>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p.22</a:t>
            </a:r>
            <a:endParaRPr sz="1600" b="1" dirty="0">
              <a:latin typeface="Calibri"/>
              <a:ea typeface="Calibri"/>
              <a:cs typeface="Calibri"/>
              <a:sym typeface="Calibri"/>
            </a:endParaRPr>
          </a:p>
        </p:txBody>
      </p:sp>
      <p:pic>
        <p:nvPicPr>
          <p:cNvPr id="4" name="Picture 3">
            <a:extLst>
              <a:ext uri="{FF2B5EF4-FFF2-40B4-BE49-F238E27FC236}">
                <a16:creationId xmlns:a16="http://schemas.microsoft.com/office/drawing/2014/main" id="{C086B256-4A52-4646-AC6E-C0CA45914BCF}"/>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2115114"/>
            <a:ext cx="7559675" cy="812058"/>
          </a:xfrm>
          <a:prstGeom prst="rect">
            <a:avLst/>
          </a:prstGeom>
        </p:spPr>
      </p:pic>
      <p:sp>
        <p:nvSpPr>
          <p:cNvPr id="5" name="TextBox 4">
            <a:extLst>
              <a:ext uri="{FF2B5EF4-FFF2-40B4-BE49-F238E27FC236}">
                <a16:creationId xmlns:a16="http://schemas.microsoft.com/office/drawing/2014/main" id="{A6A8794E-5186-4179-A39F-5332F9250F82}"/>
              </a:ext>
            </a:extLst>
          </p:cNvPr>
          <p:cNvSpPr txBox="1"/>
          <p:nvPr/>
        </p:nvSpPr>
        <p:spPr>
          <a:xfrm>
            <a:off x="356328" y="1167577"/>
            <a:ext cx="6847019" cy="568810"/>
          </a:xfrm>
          <a:prstGeom prst="rect">
            <a:avLst/>
          </a:prstGeom>
          <a:noFill/>
        </p:spPr>
        <p:txBody>
          <a:bodyPr wrap="square" rtlCol="0">
            <a:spAutoFit/>
          </a:bodyPr>
          <a:lstStyle/>
          <a:p>
            <a:pPr>
              <a:lnSpc>
                <a:spcPct val="150000"/>
              </a:lnSpc>
            </a:pPr>
            <a:r>
              <a:rPr lang="en-GB" sz="1100" b="1" dirty="0">
                <a:latin typeface="Cambria" panose="02040503050406030204" pitchFamily="18" charset="0"/>
                <a:ea typeface="Cambria" panose="02040503050406030204" pitchFamily="18" charset="0"/>
              </a:rPr>
              <a:t>TASK: </a:t>
            </a:r>
            <a:r>
              <a:rPr lang="en-GB" sz="1100" dirty="0">
                <a:latin typeface="Cambria" panose="02040503050406030204" pitchFamily="18" charset="0"/>
                <a:ea typeface="Cambria" panose="02040503050406030204" pitchFamily="18" charset="0"/>
              </a:rPr>
              <a:t>How much of a threat was the Ridolfi Plot to Elizabeth? Circle on the chart below what you think and then explain underneath the reason. </a:t>
            </a:r>
          </a:p>
        </p:txBody>
      </p:sp>
      <p:sp>
        <p:nvSpPr>
          <p:cNvPr id="6" name="TextBox 5">
            <a:extLst>
              <a:ext uri="{FF2B5EF4-FFF2-40B4-BE49-F238E27FC236}">
                <a16:creationId xmlns:a16="http://schemas.microsoft.com/office/drawing/2014/main" id="{1E1D2644-3D74-4FAE-A8E8-B09EB5EA48A3}"/>
              </a:ext>
            </a:extLst>
          </p:cNvPr>
          <p:cNvSpPr txBox="1"/>
          <p:nvPr/>
        </p:nvSpPr>
        <p:spPr>
          <a:xfrm>
            <a:off x="356328" y="3305899"/>
            <a:ext cx="6847019" cy="7170617"/>
          </a:xfrm>
          <a:prstGeom prst="rect">
            <a:avLst/>
          </a:prstGeom>
          <a:noFill/>
        </p:spPr>
        <p:txBody>
          <a:bodyPr wrap="square" rtlCol="0">
            <a:spAutoFit/>
          </a:bodyPr>
          <a:lstStyle/>
          <a:p>
            <a:pPr>
              <a:lnSpc>
                <a:spcPct val="150000"/>
              </a:lnSpc>
            </a:pPr>
            <a:r>
              <a:rPr lang="en-GB" sz="1100" b="1"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endParaRPr lang="en-GB" sz="1100" b="1"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What were the similarities between the Revolt of the Northern Earls and the Ridolfi Plot?</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b="1" dirty="0">
                <a:latin typeface="Cambria" panose="02040503050406030204" pitchFamily="18" charset="0"/>
                <a:ea typeface="Cambria" panose="02040503050406030204" pitchFamily="18" charset="0"/>
              </a:rPr>
              <a:t>HOT: </a:t>
            </a:r>
            <a:r>
              <a:rPr lang="en-GB" sz="1100" dirty="0">
                <a:latin typeface="Cambria" panose="02040503050406030204" pitchFamily="18" charset="0"/>
                <a:ea typeface="Cambria" panose="02040503050406030204" pitchFamily="18" charset="0"/>
              </a:rPr>
              <a:t>Which plot was more of a threat to Elizabeth and why?</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Tree>
    <p:extLst>
      <p:ext uri="{BB962C8B-B14F-4D97-AF65-F5344CB8AC3E}">
        <p14:creationId xmlns:p14="http://schemas.microsoft.com/office/powerpoint/2010/main" val="9614301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81;p16">
            <a:extLst>
              <a:ext uri="{FF2B5EF4-FFF2-40B4-BE49-F238E27FC236}">
                <a16:creationId xmlns:a16="http://schemas.microsoft.com/office/drawing/2014/main" id="{90252E14-42DB-4DDC-B1B1-F805A74A3716}"/>
              </a:ext>
            </a:extLst>
          </p:cNvPr>
          <p:cNvSpPr txBox="1"/>
          <p:nvPr/>
        </p:nvSpPr>
        <p:spPr>
          <a:xfrm>
            <a:off x="704850" y="336550"/>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2.1 Plots and revolts and home</a:t>
            </a:r>
          </a:p>
          <a:p>
            <a:pPr algn="ctr"/>
            <a:r>
              <a:rPr lang="en-GB" sz="1200" dirty="0">
                <a:solidFill>
                  <a:srgbClr val="000000"/>
                </a:solidFill>
                <a:latin typeface="Cambria" panose="02040503050406030204" pitchFamily="18" charset="0"/>
                <a:ea typeface="Cambria" panose="02040503050406030204" pitchFamily="18" charset="0"/>
              </a:rPr>
              <a:t>B. The features and significance of the Ridolfi, Throckmorton and Babington Plots. Walsingham and the use of spies.</a:t>
            </a:r>
            <a:endParaRPr lang="en-GB" sz="1200" dirty="0">
              <a:latin typeface="Cambria" panose="02040503050406030204" pitchFamily="18" charset="0"/>
              <a:ea typeface="Palatino" pitchFamily="2" charset="77"/>
              <a:cs typeface="Cambria"/>
              <a:sym typeface="Cambria"/>
            </a:endParaRPr>
          </a:p>
        </p:txBody>
      </p:sp>
      <p:sp>
        <p:nvSpPr>
          <p:cNvPr id="3" name="Google Shape;86;p16">
            <a:extLst>
              <a:ext uri="{FF2B5EF4-FFF2-40B4-BE49-F238E27FC236}">
                <a16:creationId xmlns:a16="http://schemas.microsoft.com/office/drawing/2014/main" id="{DDA1BD8F-4C3F-4D33-801D-C0BB7608ECE5}"/>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p.23</a:t>
            </a:r>
            <a:endParaRPr sz="1600" b="1" dirty="0">
              <a:latin typeface="Calibri"/>
              <a:ea typeface="Calibri"/>
              <a:cs typeface="Calibri"/>
              <a:sym typeface="Calibri"/>
            </a:endParaRPr>
          </a:p>
        </p:txBody>
      </p:sp>
      <p:sp>
        <p:nvSpPr>
          <p:cNvPr id="4" name="TextBox 3">
            <a:extLst>
              <a:ext uri="{FF2B5EF4-FFF2-40B4-BE49-F238E27FC236}">
                <a16:creationId xmlns:a16="http://schemas.microsoft.com/office/drawing/2014/main" id="{E1CCC1F0-179A-4D0B-83D6-595B9EF20D75}"/>
              </a:ext>
            </a:extLst>
          </p:cNvPr>
          <p:cNvSpPr txBox="1"/>
          <p:nvPr/>
        </p:nvSpPr>
        <p:spPr>
          <a:xfrm>
            <a:off x="466702" y="1676873"/>
            <a:ext cx="6626270" cy="8471550"/>
          </a:xfrm>
          <a:prstGeom prst="rect">
            <a:avLst/>
          </a:prstGeom>
          <a:noFill/>
        </p:spPr>
        <p:txBody>
          <a:bodyPr wrap="square" numCol="2" spcCol="360000" rtlCol="0">
            <a:spAutoFit/>
          </a:bodyPr>
          <a:lstStyle/>
          <a:p>
            <a:pPr algn="ctr" fontAlgn="ctr">
              <a:lnSpc>
                <a:spcPct val="150000"/>
              </a:lnSpc>
            </a:pPr>
            <a:r>
              <a:rPr lang="en-GB" sz="1100" b="1" dirty="0">
                <a:latin typeface="Cambria" panose="02040503050406030204" pitchFamily="18" charset="0"/>
                <a:ea typeface="Cambria" panose="02040503050406030204" pitchFamily="18" charset="0"/>
              </a:rPr>
              <a:t>The plotters and their aims</a:t>
            </a:r>
          </a:p>
          <a:p>
            <a:pPr fontAlgn="ctr">
              <a:lnSpc>
                <a:spcPct val="150000"/>
              </a:lnSpc>
            </a:pPr>
            <a:r>
              <a:rPr lang="en-GB" sz="1100" dirty="0">
                <a:latin typeface="Cambria" panose="02040503050406030204" pitchFamily="18" charset="0"/>
                <a:ea typeface="Cambria" panose="02040503050406030204" pitchFamily="18" charset="0"/>
              </a:rPr>
              <a:t>There is not much known about the man of which the 1583 plot is named after. The full details of the plot are also hard to uncover and determine as the aims were confessed under torture and the plotters had destroyed many of the key letters. Francis Throckmorton was a young English Catholic who came to the attention of Francis Walsingham and Elizabeth’s government as the carrier of letters between Mary, Queen of Scots and French and Spanish ambassadors.  He was also in contact with members of the Catholic nobility. Under torture, Throckmorton confessed that there was a plan for a popular uprising in the north of England coinciding with an invasion led by the French Duke of Guise and financially supported by Philip II of Spain. Like previous plots, the aim was to restore Catholicism in England and to free Mary, Queen of Scots. The government, however, believed the target was the life of Elizabeth. </a:t>
            </a:r>
          </a:p>
          <a:p>
            <a:pPr fontAlgn="ctr">
              <a:lnSpc>
                <a:spcPct val="150000"/>
              </a:lnSpc>
            </a:pPr>
            <a:endParaRPr lang="en-GB" sz="1100" dirty="0">
              <a:latin typeface="Cambria" panose="02040503050406030204" pitchFamily="18" charset="0"/>
              <a:ea typeface="Cambria" panose="02040503050406030204" pitchFamily="18" charset="0"/>
            </a:endParaRPr>
          </a:p>
          <a:p>
            <a:pPr algn="ctr" fontAlgn="ctr">
              <a:lnSpc>
                <a:spcPct val="150000"/>
              </a:lnSpc>
            </a:pPr>
            <a:r>
              <a:rPr lang="en-GB" sz="1100" b="1" dirty="0">
                <a:latin typeface="Cambria" panose="02040503050406030204" pitchFamily="18" charset="0"/>
                <a:ea typeface="Cambria" panose="02040503050406030204" pitchFamily="18" charset="0"/>
              </a:rPr>
              <a:t>What happened?</a:t>
            </a:r>
          </a:p>
          <a:p>
            <a:pPr fontAlgn="ctr">
              <a:lnSpc>
                <a:spcPct val="150000"/>
              </a:lnSpc>
            </a:pPr>
            <a:r>
              <a:rPr lang="en-GB" sz="1100" dirty="0">
                <a:latin typeface="Cambria" panose="02040503050406030204" pitchFamily="18" charset="0"/>
                <a:ea typeface="Cambria" panose="02040503050406030204" pitchFamily="18" charset="0"/>
              </a:rPr>
              <a:t>Throckmorton was put under surveillance at the end of April 1583, and in June, the government ordered his arrest. When his house was searched, they found details of harbours that were suitable for an invasion force and papers that incriminated a number of leading Catholic nobles. Throckmorton claimed that the plan  had got no further because the money promised by Philip II had not arrived. Evidence to suggest that Mary Queen of Scots was involved in the plot is hazy. Even though Throckmorton confessed that she knew about it, he did so under torture and later retracted after the torture. Like the Ridolfi plot, this one was discovered by Elizabeth’s government before any real threat arose and the public did not know about it so there was never really any support for the cause. </a:t>
            </a:r>
          </a:p>
          <a:p>
            <a:pPr fontAlgn="ctr">
              <a:lnSpc>
                <a:spcPct val="150000"/>
              </a:lnSpc>
            </a:pPr>
            <a:endParaRPr lang="en-GB" sz="1100" dirty="0">
              <a:latin typeface="Cambria" panose="02040503050406030204" pitchFamily="18" charset="0"/>
              <a:ea typeface="Cambria" panose="02040503050406030204" pitchFamily="18" charset="0"/>
            </a:endParaRPr>
          </a:p>
          <a:p>
            <a:pPr algn="ctr" fontAlgn="ctr">
              <a:lnSpc>
                <a:spcPct val="150000"/>
              </a:lnSpc>
            </a:pPr>
            <a:r>
              <a:rPr lang="en-GB" sz="1100" b="1" dirty="0">
                <a:latin typeface="Cambria" panose="02040503050406030204" pitchFamily="18" charset="0"/>
                <a:ea typeface="Cambria" panose="02040503050406030204" pitchFamily="18" charset="0"/>
              </a:rPr>
              <a:t>Consequences</a:t>
            </a:r>
          </a:p>
          <a:p>
            <a:pPr fontAlgn="ctr">
              <a:lnSpc>
                <a:spcPct val="150000"/>
              </a:lnSpc>
            </a:pPr>
            <a:r>
              <a:rPr lang="en-GB" sz="1100" dirty="0">
                <a:latin typeface="Cambria" panose="02040503050406030204" pitchFamily="18" charset="0"/>
                <a:ea typeface="Cambria" panose="02040503050406030204" pitchFamily="18" charset="0"/>
              </a:rPr>
              <a:t>Unsurprisingly, Throckmorton was executed at </a:t>
            </a:r>
            <a:r>
              <a:rPr lang="en-GB" sz="1100" dirty="0" err="1">
                <a:latin typeface="Cambria" panose="02040503050406030204" pitchFamily="18" charset="0"/>
                <a:ea typeface="Cambria" panose="02040503050406030204" pitchFamily="18" charset="0"/>
              </a:rPr>
              <a:t>Tyburn</a:t>
            </a:r>
            <a:r>
              <a:rPr lang="en-GB" sz="1100" dirty="0">
                <a:latin typeface="Cambria" panose="02040503050406030204" pitchFamily="18" charset="0"/>
                <a:ea typeface="Cambria" panose="02040503050406030204" pitchFamily="18" charset="0"/>
              </a:rPr>
              <a:t> in July 1584, and two nobles who had been implicated, Lord Henry Howard and Henry Percy was arrested. Howard was released but Henry Percy, brother of the leader of the Revolt of the Northern Earls, took his own life whilst imprisoned in the Tower. Politically, Elizabeth expelled the Spanish ambassador, Mendoza.  </a:t>
            </a:r>
          </a:p>
          <a:p>
            <a:pPr fontAlgn="ctr">
              <a:lnSpc>
                <a:spcPct val="150000"/>
              </a:lnSpc>
            </a:pPr>
            <a:endParaRPr lang="en-GB" sz="1100" dirty="0">
              <a:latin typeface="Cambria" panose="02040503050406030204" pitchFamily="18" charset="0"/>
              <a:ea typeface="Cambria" panose="02040503050406030204" pitchFamily="18" charset="0"/>
            </a:endParaRPr>
          </a:p>
          <a:p>
            <a:pPr fontAlgn="ctr">
              <a:lnSpc>
                <a:spcPct val="150000"/>
              </a:lnSpc>
            </a:pPr>
            <a:r>
              <a:rPr lang="en-GB" sz="1100" dirty="0">
                <a:latin typeface="Cambria" panose="02040503050406030204" pitchFamily="18" charset="0"/>
                <a:ea typeface="Cambria" panose="02040503050406030204" pitchFamily="18" charset="0"/>
              </a:rPr>
              <a:t>The governments fears of the Catholic threat did heighten in the wake of the plot. In July 1584, William of Orange, the Dutch Protestant was assassinated and they were worried that Elizabeth would be next. They worried that the Catholics in England, especially those from the ancient nobility, were just waiting for a signal from the Pope and military support from France or Spain in order to rebel against and depose her in favour of the Catholic, Mary Queen of Scots. As a result, councillors believed that Elizabeth would never be safe as long as Mary was alive, so they focused on finding concrete evidence that would incriminate Mary. </a:t>
            </a:r>
          </a:p>
        </p:txBody>
      </p:sp>
      <p:sp>
        <p:nvSpPr>
          <p:cNvPr id="5" name="Rectangle 4">
            <a:extLst>
              <a:ext uri="{FF2B5EF4-FFF2-40B4-BE49-F238E27FC236}">
                <a16:creationId xmlns:a16="http://schemas.microsoft.com/office/drawing/2014/main" id="{44EE5ED3-F38B-4049-86D1-18F1407B971D}"/>
              </a:ext>
            </a:extLst>
          </p:cNvPr>
          <p:cNvSpPr/>
          <p:nvPr/>
        </p:nvSpPr>
        <p:spPr>
          <a:xfrm>
            <a:off x="2558196" y="1191820"/>
            <a:ext cx="2443298" cy="369332"/>
          </a:xfrm>
          <a:prstGeom prst="rect">
            <a:avLst/>
          </a:prstGeom>
        </p:spPr>
        <p:txBody>
          <a:bodyPr wrap="none">
            <a:spAutoFit/>
          </a:bodyPr>
          <a:lstStyle/>
          <a:p>
            <a:pPr algn="ctr" fontAlgn="ctr">
              <a:lnSpc>
                <a:spcPct val="150000"/>
              </a:lnSpc>
            </a:pPr>
            <a:r>
              <a:rPr lang="en-GB" sz="1200" b="1" dirty="0">
                <a:latin typeface="Tahoma" panose="020B0604030504040204" pitchFamily="34" charset="0"/>
                <a:ea typeface="Tahoma" panose="020B0604030504040204" pitchFamily="34" charset="0"/>
                <a:cs typeface="Tahoma" panose="020B0604030504040204" pitchFamily="34" charset="0"/>
              </a:rPr>
              <a:t>The Throckmorton Plot, 1583</a:t>
            </a:r>
          </a:p>
        </p:txBody>
      </p:sp>
    </p:spTree>
    <p:extLst>
      <p:ext uri="{BB962C8B-B14F-4D97-AF65-F5344CB8AC3E}">
        <p14:creationId xmlns:p14="http://schemas.microsoft.com/office/powerpoint/2010/main" val="3188100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81;p16">
            <a:extLst>
              <a:ext uri="{FF2B5EF4-FFF2-40B4-BE49-F238E27FC236}">
                <a16:creationId xmlns:a16="http://schemas.microsoft.com/office/drawing/2014/main" id="{87A03B20-E7FC-4450-934F-22209289888B}"/>
              </a:ext>
            </a:extLst>
          </p:cNvPr>
          <p:cNvSpPr txBox="1"/>
          <p:nvPr/>
        </p:nvSpPr>
        <p:spPr>
          <a:xfrm>
            <a:off x="704850" y="336550"/>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2.1 Plots and revolts and home</a:t>
            </a:r>
          </a:p>
          <a:p>
            <a:pPr algn="ctr"/>
            <a:r>
              <a:rPr lang="en-GB" sz="1200" dirty="0">
                <a:solidFill>
                  <a:srgbClr val="000000"/>
                </a:solidFill>
                <a:latin typeface="Cambria" panose="02040503050406030204" pitchFamily="18" charset="0"/>
                <a:ea typeface="Cambria" panose="02040503050406030204" pitchFamily="18" charset="0"/>
              </a:rPr>
              <a:t>B. The features and significance of the Ridolfi, Throckmorton and Babington Plots. Walsingham and the use of spies.</a:t>
            </a:r>
            <a:endParaRPr lang="en-GB" sz="1200" dirty="0">
              <a:latin typeface="Cambria" panose="02040503050406030204" pitchFamily="18" charset="0"/>
              <a:ea typeface="Palatino" pitchFamily="2" charset="77"/>
              <a:cs typeface="Cambria"/>
              <a:sym typeface="Cambria"/>
            </a:endParaRPr>
          </a:p>
        </p:txBody>
      </p:sp>
      <p:sp>
        <p:nvSpPr>
          <p:cNvPr id="3" name="Google Shape;86;p16">
            <a:extLst>
              <a:ext uri="{FF2B5EF4-FFF2-40B4-BE49-F238E27FC236}">
                <a16:creationId xmlns:a16="http://schemas.microsoft.com/office/drawing/2014/main" id="{EBC6BC90-1342-4F0B-A0E4-BECE1D7CE3FE}"/>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p.24</a:t>
            </a:r>
            <a:endParaRPr sz="1600" b="1" dirty="0">
              <a:latin typeface="Calibri"/>
              <a:ea typeface="Calibri"/>
              <a:cs typeface="Calibri"/>
              <a:sym typeface="Calibri"/>
            </a:endParaRPr>
          </a:p>
        </p:txBody>
      </p:sp>
      <p:graphicFrame>
        <p:nvGraphicFramePr>
          <p:cNvPr id="4" name="Table 6">
            <a:extLst>
              <a:ext uri="{FF2B5EF4-FFF2-40B4-BE49-F238E27FC236}">
                <a16:creationId xmlns:a16="http://schemas.microsoft.com/office/drawing/2014/main" id="{71BC7788-9B59-496B-8C4C-7045C60BBF62}"/>
              </a:ext>
            </a:extLst>
          </p:cNvPr>
          <p:cNvGraphicFramePr>
            <a:graphicFrameLocks noGrp="1"/>
          </p:cNvGraphicFramePr>
          <p:nvPr>
            <p:extLst>
              <p:ext uri="{D42A27DB-BD31-4B8C-83A1-F6EECF244321}">
                <p14:modId xmlns:p14="http://schemas.microsoft.com/office/powerpoint/2010/main" val="4029109159"/>
              </p:ext>
            </p:extLst>
          </p:nvPr>
        </p:nvGraphicFramePr>
        <p:xfrm>
          <a:off x="356327" y="2001594"/>
          <a:ext cx="6847018" cy="7691047"/>
        </p:xfrm>
        <a:graphic>
          <a:graphicData uri="http://schemas.openxmlformats.org/drawingml/2006/table">
            <a:tbl>
              <a:tblPr firstRow="1" bandRow="1">
                <a:tableStyleId>{2D5ABB26-0587-4C30-8999-92F81FD0307C}</a:tableStyleId>
              </a:tblPr>
              <a:tblGrid>
                <a:gridCol w="994008">
                  <a:extLst>
                    <a:ext uri="{9D8B030D-6E8A-4147-A177-3AD203B41FA5}">
                      <a16:colId xmlns:a16="http://schemas.microsoft.com/office/drawing/2014/main" val="3008108531"/>
                    </a:ext>
                  </a:extLst>
                </a:gridCol>
                <a:gridCol w="1170602">
                  <a:extLst>
                    <a:ext uri="{9D8B030D-6E8A-4147-A177-3AD203B41FA5}">
                      <a16:colId xmlns:a16="http://schemas.microsoft.com/office/drawing/2014/main" val="2982128409"/>
                    </a:ext>
                  </a:extLst>
                </a:gridCol>
                <a:gridCol w="1170602">
                  <a:extLst>
                    <a:ext uri="{9D8B030D-6E8A-4147-A177-3AD203B41FA5}">
                      <a16:colId xmlns:a16="http://schemas.microsoft.com/office/drawing/2014/main" val="1927658225"/>
                    </a:ext>
                  </a:extLst>
                </a:gridCol>
                <a:gridCol w="1170602">
                  <a:extLst>
                    <a:ext uri="{9D8B030D-6E8A-4147-A177-3AD203B41FA5}">
                      <a16:colId xmlns:a16="http://schemas.microsoft.com/office/drawing/2014/main" val="3810461432"/>
                    </a:ext>
                  </a:extLst>
                </a:gridCol>
                <a:gridCol w="1170602">
                  <a:extLst>
                    <a:ext uri="{9D8B030D-6E8A-4147-A177-3AD203B41FA5}">
                      <a16:colId xmlns:a16="http://schemas.microsoft.com/office/drawing/2014/main" val="4155272654"/>
                    </a:ext>
                  </a:extLst>
                </a:gridCol>
                <a:gridCol w="1170602">
                  <a:extLst>
                    <a:ext uri="{9D8B030D-6E8A-4147-A177-3AD203B41FA5}">
                      <a16:colId xmlns:a16="http://schemas.microsoft.com/office/drawing/2014/main" val="3122927550"/>
                    </a:ext>
                  </a:extLst>
                </a:gridCol>
              </a:tblGrid>
              <a:tr h="1157557">
                <a:tc>
                  <a:txBody>
                    <a:bodyPr/>
                    <a:lstStyle/>
                    <a:p>
                      <a:endParaRPr lang="en-GB" sz="1100" dirty="0">
                        <a:solidFill>
                          <a:schemeClr val="bg1"/>
                        </a:solidFill>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tc>
                  <a:txBody>
                    <a:bodyPr/>
                    <a:lstStyle/>
                    <a:p>
                      <a:r>
                        <a:rPr lang="en-GB" sz="1100" dirty="0">
                          <a:solidFill>
                            <a:schemeClr val="bg1"/>
                          </a:solidFill>
                          <a:latin typeface="Cambria" panose="02040503050406030204" pitchFamily="18" charset="0"/>
                          <a:ea typeface="Cambria" panose="02040503050406030204" pitchFamily="18" charset="0"/>
                        </a:rPr>
                        <a:t>Were the leaders effective, powerful and dynamic?</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tc>
                  <a:txBody>
                    <a:bodyPr/>
                    <a:lstStyle/>
                    <a:p>
                      <a:r>
                        <a:rPr lang="en-GB" sz="1100" dirty="0">
                          <a:solidFill>
                            <a:schemeClr val="bg1"/>
                          </a:solidFill>
                          <a:latin typeface="Cambria" panose="02040503050406030204" pitchFamily="18" charset="0"/>
                          <a:ea typeface="Cambria" panose="02040503050406030204" pitchFamily="18" charset="0"/>
                        </a:rPr>
                        <a:t>Did they have a clear and realistic plan for overthrowing Elizabeth?</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tc>
                  <a:txBody>
                    <a:bodyPr/>
                    <a:lstStyle/>
                    <a:p>
                      <a:r>
                        <a:rPr lang="en-GB" sz="1100" dirty="0">
                          <a:solidFill>
                            <a:schemeClr val="bg1"/>
                          </a:solidFill>
                          <a:latin typeface="Cambria" panose="02040503050406030204" pitchFamily="18" charset="0"/>
                          <a:ea typeface="Cambria" panose="02040503050406030204" pitchFamily="18" charset="0"/>
                        </a:rPr>
                        <a:t>Was there a lot of support from the English people?</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tc>
                  <a:txBody>
                    <a:bodyPr/>
                    <a:lstStyle/>
                    <a:p>
                      <a:r>
                        <a:rPr lang="en-GB" sz="1100" dirty="0">
                          <a:solidFill>
                            <a:schemeClr val="bg1"/>
                          </a:solidFill>
                          <a:latin typeface="Cambria" panose="02040503050406030204" pitchFamily="18" charset="0"/>
                          <a:ea typeface="Cambria" panose="02040503050406030204" pitchFamily="18" charset="0"/>
                        </a:rPr>
                        <a:t>Was there strong foreign support?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tc>
                  <a:txBody>
                    <a:bodyPr/>
                    <a:lstStyle/>
                    <a:p>
                      <a:r>
                        <a:rPr lang="en-GB" sz="1100" dirty="0">
                          <a:solidFill>
                            <a:schemeClr val="bg1"/>
                          </a:solidFill>
                          <a:latin typeface="Cambria" panose="02040503050406030204" pitchFamily="18" charset="0"/>
                          <a:ea typeface="Cambria" panose="02040503050406030204" pitchFamily="18" charset="0"/>
                        </a:rPr>
                        <a:t>Did the Queen make mistakes in dealing with the threat?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extLst>
                  <a:ext uri="{0D108BD9-81ED-4DB2-BD59-A6C34878D82A}">
                    <a16:rowId xmlns:a16="http://schemas.microsoft.com/office/drawing/2014/main" val="3881495811"/>
                  </a:ext>
                </a:extLst>
              </a:tr>
              <a:tr h="2177830">
                <a:tc>
                  <a:txBody>
                    <a:bodyPr/>
                    <a:lstStyle/>
                    <a:p>
                      <a:r>
                        <a:rPr lang="en-GB" sz="1100" b="1" dirty="0">
                          <a:latin typeface="Cambria" panose="02040503050406030204" pitchFamily="18" charset="0"/>
                          <a:ea typeface="Cambria" panose="02040503050406030204" pitchFamily="18" charset="0"/>
                        </a:rPr>
                        <a:t>Yes- Posed a significant threat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dirty="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dirty="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dirty="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92209658"/>
                  </a:ext>
                </a:extLst>
              </a:tr>
              <a:tr h="2177830">
                <a:tc>
                  <a:txBody>
                    <a:bodyPr/>
                    <a:lstStyle/>
                    <a:p>
                      <a:r>
                        <a:rPr lang="en-GB" sz="1100" b="1" dirty="0">
                          <a:latin typeface="Cambria" panose="02040503050406030204" pitchFamily="18" charset="0"/>
                          <a:ea typeface="Cambria" panose="02040503050406030204" pitchFamily="18" charset="0"/>
                        </a:rPr>
                        <a:t>Possibly – posed a slight threat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dirty="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93908979"/>
                  </a:ext>
                </a:extLst>
              </a:tr>
              <a:tr h="2177830">
                <a:tc>
                  <a:txBody>
                    <a:bodyPr/>
                    <a:lstStyle/>
                    <a:p>
                      <a:r>
                        <a:rPr lang="en-GB" sz="1100" b="1" dirty="0">
                          <a:latin typeface="Cambria" panose="02040503050406030204" pitchFamily="18" charset="0"/>
                          <a:ea typeface="Cambria" panose="02040503050406030204" pitchFamily="18" charset="0"/>
                        </a:rPr>
                        <a:t>No – not threatening at all</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dirty="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dirty="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52394519"/>
                  </a:ext>
                </a:extLst>
              </a:tr>
            </a:tbl>
          </a:graphicData>
        </a:graphic>
      </p:graphicFrame>
      <p:sp>
        <p:nvSpPr>
          <p:cNvPr id="5" name="TextBox 4">
            <a:extLst>
              <a:ext uri="{FF2B5EF4-FFF2-40B4-BE49-F238E27FC236}">
                <a16:creationId xmlns:a16="http://schemas.microsoft.com/office/drawing/2014/main" id="{9EA51415-6E58-4FE4-A811-4B1243DBE030}"/>
              </a:ext>
            </a:extLst>
          </p:cNvPr>
          <p:cNvSpPr txBox="1"/>
          <p:nvPr/>
        </p:nvSpPr>
        <p:spPr>
          <a:xfrm>
            <a:off x="401621" y="1167577"/>
            <a:ext cx="6847019" cy="568810"/>
          </a:xfrm>
          <a:prstGeom prst="rect">
            <a:avLst/>
          </a:prstGeom>
          <a:noFill/>
        </p:spPr>
        <p:txBody>
          <a:bodyPr wrap="square" rtlCol="0">
            <a:spAutoFit/>
          </a:bodyPr>
          <a:lstStyle/>
          <a:p>
            <a:pPr>
              <a:lnSpc>
                <a:spcPct val="150000"/>
              </a:lnSpc>
            </a:pPr>
            <a:r>
              <a:rPr lang="en-GB" sz="1100" b="1" dirty="0">
                <a:latin typeface="Cambria" panose="02040503050406030204" pitchFamily="18" charset="0"/>
                <a:ea typeface="Cambria" panose="02040503050406030204" pitchFamily="18" charset="0"/>
              </a:rPr>
              <a:t>TASK: </a:t>
            </a:r>
            <a:r>
              <a:rPr lang="en-GB" sz="1100" dirty="0">
                <a:latin typeface="Cambria" panose="02040503050406030204" pitchFamily="18" charset="0"/>
                <a:ea typeface="Cambria" panose="02040503050406030204" pitchFamily="18" charset="0"/>
              </a:rPr>
              <a:t>From what you have read about the Throckmorton plot, complete the table below by putting a tick in the boxes that you think are relevant and give a one sentence explanation for why you put it there.  </a:t>
            </a:r>
          </a:p>
        </p:txBody>
      </p:sp>
    </p:spTree>
    <p:extLst>
      <p:ext uri="{BB962C8B-B14F-4D97-AF65-F5344CB8AC3E}">
        <p14:creationId xmlns:p14="http://schemas.microsoft.com/office/powerpoint/2010/main" val="39694191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81;p16">
            <a:extLst>
              <a:ext uri="{FF2B5EF4-FFF2-40B4-BE49-F238E27FC236}">
                <a16:creationId xmlns:a16="http://schemas.microsoft.com/office/drawing/2014/main" id="{503644FE-FECA-4267-92DE-2F86336B65AB}"/>
              </a:ext>
            </a:extLst>
          </p:cNvPr>
          <p:cNvSpPr txBox="1"/>
          <p:nvPr/>
        </p:nvSpPr>
        <p:spPr>
          <a:xfrm>
            <a:off x="704850" y="336550"/>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2.1 Plots and revolts and home</a:t>
            </a:r>
          </a:p>
          <a:p>
            <a:pPr algn="ctr"/>
            <a:r>
              <a:rPr lang="en-GB" sz="1200" dirty="0">
                <a:solidFill>
                  <a:srgbClr val="000000"/>
                </a:solidFill>
                <a:latin typeface="Cambria" panose="02040503050406030204" pitchFamily="18" charset="0"/>
                <a:ea typeface="Cambria" panose="02040503050406030204" pitchFamily="18" charset="0"/>
              </a:rPr>
              <a:t>B. The features and significance of the Ridolfi, Throckmorton and Babington Plots. Walsingham and the use of spies.</a:t>
            </a:r>
            <a:endParaRPr lang="en-GB" sz="1200" dirty="0">
              <a:latin typeface="Cambria" panose="02040503050406030204" pitchFamily="18" charset="0"/>
              <a:ea typeface="Palatino" pitchFamily="2" charset="77"/>
              <a:cs typeface="Cambria"/>
              <a:sym typeface="Cambria"/>
            </a:endParaRPr>
          </a:p>
        </p:txBody>
      </p:sp>
      <p:sp>
        <p:nvSpPr>
          <p:cNvPr id="3" name="Google Shape;86;p16">
            <a:extLst>
              <a:ext uri="{FF2B5EF4-FFF2-40B4-BE49-F238E27FC236}">
                <a16:creationId xmlns:a16="http://schemas.microsoft.com/office/drawing/2014/main" id="{1C1EA9E2-E2C4-43BC-8D79-0A0257343453}"/>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p.25</a:t>
            </a:r>
            <a:endParaRPr sz="1600" b="1" dirty="0">
              <a:latin typeface="Calibri"/>
              <a:ea typeface="Calibri"/>
              <a:cs typeface="Calibri"/>
              <a:sym typeface="Calibri"/>
            </a:endParaRPr>
          </a:p>
        </p:txBody>
      </p:sp>
      <p:pic>
        <p:nvPicPr>
          <p:cNvPr id="4" name="Picture 3">
            <a:extLst>
              <a:ext uri="{FF2B5EF4-FFF2-40B4-BE49-F238E27FC236}">
                <a16:creationId xmlns:a16="http://schemas.microsoft.com/office/drawing/2014/main" id="{34FDA0B8-6952-44E6-A2AE-7949B6798935}"/>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2115114"/>
            <a:ext cx="7559675" cy="812058"/>
          </a:xfrm>
          <a:prstGeom prst="rect">
            <a:avLst/>
          </a:prstGeom>
        </p:spPr>
      </p:pic>
      <p:sp>
        <p:nvSpPr>
          <p:cNvPr id="5" name="TextBox 4">
            <a:extLst>
              <a:ext uri="{FF2B5EF4-FFF2-40B4-BE49-F238E27FC236}">
                <a16:creationId xmlns:a16="http://schemas.microsoft.com/office/drawing/2014/main" id="{36EC8A66-98D3-46AC-8768-DC2D995EB88E}"/>
              </a:ext>
            </a:extLst>
          </p:cNvPr>
          <p:cNvSpPr txBox="1"/>
          <p:nvPr/>
        </p:nvSpPr>
        <p:spPr>
          <a:xfrm>
            <a:off x="356328" y="1167577"/>
            <a:ext cx="6847019" cy="568810"/>
          </a:xfrm>
          <a:prstGeom prst="rect">
            <a:avLst/>
          </a:prstGeom>
          <a:noFill/>
        </p:spPr>
        <p:txBody>
          <a:bodyPr wrap="square" rtlCol="0">
            <a:spAutoFit/>
          </a:bodyPr>
          <a:lstStyle/>
          <a:p>
            <a:pPr>
              <a:lnSpc>
                <a:spcPct val="150000"/>
              </a:lnSpc>
            </a:pPr>
            <a:r>
              <a:rPr lang="en-GB" sz="1100" b="1" dirty="0">
                <a:latin typeface="Cambria" panose="02040503050406030204" pitchFamily="18" charset="0"/>
                <a:ea typeface="Cambria" panose="02040503050406030204" pitchFamily="18" charset="0"/>
              </a:rPr>
              <a:t>TASK: </a:t>
            </a:r>
            <a:r>
              <a:rPr lang="en-GB" sz="1100" dirty="0">
                <a:latin typeface="Cambria" panose="02040503050406030204" pitchFamily="18" charset="0"/>
                <a:ea typeface="Cambria" panose="02040503050406030204" pitchFamily="18" charset="0"/>
              </a:rPr>
              <a:t>How much of a threat was the Throckmorton Plot to Elizabeth? Circle on the chart below what you think and then explain underneath the reason. </a:t>
            </a:r>
          </a:p>
        </p:txBody>
      </p:sp>
      <p:sp>
        <p:nvSpPr>
          <p:cNvPr id="6" name="TextBox 5">
            <a:extLst>
              <a:ext uri="{FF2B5EF4-FFF2-40B4-BE49-F238E27FC236}">
                <a16:creationId xmlns:a16="http://schemas.microsoft.com/office/drawing/2014/main" id="{55370BE5-4D40-407A-8D40-0A1C5F34C235}"/>
              </a:ext>
            </a:extLst>
          </p:cNvPr>
          <p:cNvSpPr txBox="1"/>
          <p:nvPr/>
        </p:nvSpPr>
        <p:spPr>
          <a:xfrm>
            <a:off x="356328" y="3305899"/>
            <a:ext cx="6847019" cy="7170617"/>
          </a:xfrm>
          <a:prstGeom prst="rect">
            <a:avLst/>
          </a:prstGeom>
          <a:noFill/>
        </p:spPr>
        <p:txBody>
          <a:bodyPr wrap="square" rtlCol="0">
            <a:spAutoFit/>
          </a:bodyPr>
          <a:lstStyle/>
          <a:p>
            <a:pPr>
              <a:lnSpc>
                <a:spcPct val="150000"/>
              </a:lnSpc>
            </a:pPr>
            <a:r>
              <a:rPr lang="en-GB" sz="1100" b="1"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endParaRPr lang="en-GB" sz="1100" b="1"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What were the similarities between the between the three plots that you have studied so far?</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b="1" dirty="0">
                <a:latin typeface="Cambria" panose="02040503050406030204" pitchFamily="18" charset="0"/>
                <a:ea typeface="Cambria" panose="02040503050406030204" pitchFamily="18" charset="0"/>
              </a:rPr>
              <a:t>HOT: </a:t>
            </a:r>
            <a:r>
              <a:rPr lang="en-GB" sz="1100" dirty="0">
                <a:latin typeface="Cambria" panose="02040503050406030204" pitchFamily="18" charset="0"/>
                <a:ea typeface="Cambria" panose="02040503050406030204" pitchFamily="18" charset="0"/>
              </a:rPr>
              <a:t>Which plot was more of a threat to Elizabeth and why?</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Tree>
    <p:extLst>
      <p:ext uri="{BB962C8B-B14F-4D97-AF65-F5344CB8AC3E}">
        <p14:creationId xmlns:p14="http://schemas.microsoft.com/office/powerpoint/2010/main" val="27127968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81;p16">
            <a:extLst>
              <a:ext uri="{FF2B5EF4-FFF2-40B4-BE49-F238E27FC236}">
                <a16:creationId xmlns:a16="http://schemas.microsoft.com/office/drawing/2014/main" id="{BA537859-C3D1-420D-8BCC-0C713A473A3A}"/>
              </a:ext>
            </a:extLst>
          </p:cNvPr>
          <p:cNvSpPr txBox="1"/>
          <p:nvPr/>
        </p:nvSpPr>
        <p:spPr>
          <a:xfrm>
            <a:off x="704850" y="336550"/>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2.1 Plots and revolts and home</a:t>
            </a:r>
          </a:p>
          <a:p>
            <a:pPr algn="ctr"/>
            <a:r>
              <a:rPr lang="en-GB" sz="1200" dirty="0">
                <a:solidFill>
                  <a:srgbClr val="000000"/>
                </a:solidFill>
                <a:latin typeface="Cambria" panose="02040503050406030204" pitchFamily="18" charset="0"/>
                <a:ea typeface="Cambria" panose="02040503050406030204" pitchFamily="18" charset="0"/>
              </a:rPr>
              <a:t>B. The features and significance of the Ridolfi, Throckmorton and Babington Plots. Walsingham and the use of spies.</a:t>
            </a:r>
            <a:endParaRPr lang="en-GB" sz="1200" dirty="0">
              <a:latin typeface="Cambria" panose="02040503050406030204" pitchFamily="18" charset="0"/>
              <a:ea typeface="Palatino" pitchFamily="2" charset="77"/>
              <a:cs typeface="Cambria"/>
              <a:sym typeface="Cambria"/>
            </a:endParaRPr>
          </a:p>
        </p:txBody>
      </p:sp>
      <p:sp>
        <p:nvSpPr>
          <p:cNvPr id="3" name="Google Shape;86;p16">
            <a:extLst>
              <a:ext uri="{FF2B5EF4-FFF2-40B4-BE49-F238E27FC236}">
                <a16:creationId xmlns:a16="http://schemas.microsoft.com/office/drawing/2014/main" id="{7922BAF8-2200-48C7-9C84-391898DD2355}"/>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p.26</a:t>
            </a:r>
            <a:endParaRPr sz="1600" b="1" dirty="0">
              <a:latin typeface="Calibri"/>
              <a:ea typeface="Calibri"/>
              <a:cs typeface="Calibri"/>
              <a:sym typeface="Calibri"/>
            </a:endParaRPr>
          </a:p>
        </p:txBody>
      </p:sp>
      <p:sp>
        <p:nvSpPr>
          <p:cNvPr id="4" name="TextBox 3">
            <a:extLst>
              <a:ext uri="{FF2B5EF4-FFF2-40B4-BE49-F238E27FC236}">
                <a16:creationId xmlns:a16="http://schemas.microsoft.com/office/drawing/2014/main" id="{B8C8E1DE-3178-40B8-B2F0-2164A22CCD97}"/>
              </a:ext>
            </a:extLst>
          </p:cNvPr>
          <p:cNvSpPr txBox="1"/>
          <p:nvPr/>
        </p:nvSpPr>
        <p:spPr>
          <a:xfrm>
            <a:off x="466702" y="1676873"/>
            <a:ext cx="6626270" cy="7709803"/>
          </a:xfrm>
          <a:prstGeom prst="rect">
            <a:avLst/>
          </a:prstGeom>
          <a:noFill/>
        </p:spPr>
        <p:txBody>
          <a:bodyPr wrap="square" numCol="2" spcCol="360000" rtlCol="0">
            <a:spAutoFit/>
          </a:bodyPr>
          <a:lstStyle/>
          <a:p>
            <a:pPr algn="ctr" fontAlgn="ctr">
              <a:lnSpc>
                <a:spcPct val="150000"/>
              </a:lnSpc>
            </a:pPr>
            <a:r>
              <a:rPr lang="en-GB" sz="1100" b="1" dirty="0">
                <a:latin typeface="Cambria" panose="02040503050406030204" pitchFamily="18" charset="0"/>
                <a:ea typeface="Cambria" panose="02040503050406030204" pitchFamily="18" charset="0"/>
              </a:rPr>
              <a:t>The plotters and their aims</a:t>
            </a:r>
          </a:p>
          <a:p>
            <a:pPr fontAlgn="ctr">
              <a:lnSpc>
                <a:spcPct val="150000"/>
              </a:lnSpc>
            </a:pPr>
            <a:r>
              <a:rPr lang="en-GB" sz="1100" dirty="0">
                <a:latin typeface="Cambria" panose="02040503050406030204" pitchFamily="18" charset="0"/>
                <a:ea typeface="Cambria" panose="02040503050406030204" pitchFamily="18" charset="0"/>
              </a:rPr>
              <a:t>Anthony Babington was a 25-year-old  Catholic, who had been a page to the Earl of Shrewsbury when the Ear was responsible for Mary’s custody. He carried letters for her earlier in the 1580s, but in 1586, he seems to have been encouraged by his Catholic friends to join more serious plotting. Babington was unaware that this latest plot originated from a fanatical priest whom Elizabeth’s government had under surveillance. In the letters and in person, the plotters had discussed their intention to kill Elizabeth. </a:t>
            </a:r>
          </a:p>
          <a:p>
            <a:pPr algn="ctr" fontAlgn="ctr">
              <a:lnSpc>
                <a:spcPct val="150000"/>
              </a:lnSpc>
            </a:pPr>
            <a:endParaRPr lang="en-GB" sz="1100" b="1" dirty="0">
              <a:latin typeface="Cambria" panose="02040503050406030204" pitchFamily="18" charset="0"/>
              <a:ea typeface="Cambria" panose="02040503050406030204" pitchFamily="18" charset="0"/>
            </a:endParaRPr>
          </a:p>
          <a:p>
            <a:pPr algn="ctr" fontAlgn="ctr">
              <a:lnSpc>
                <a:spcPct val="150000"/>
              </a:lnSpc>
            </a:pPr>
            <a:r>
              <a:rPr lang="en-GB" sz="1100" b="1" dirty="0">
                <a:latin typeface="Cambria" panose="02040503050406030204" pitchFamily="18" charset="0"/>
                <a:ea typeface="Cambria" panose="02040503050406030204" pitchFamily="18" charset="0"/>
              </a:rPr>
              <a:t>What happened?</a:t>
            </a:r>
          </a:p>
          <a:p>
            <a:pPr fontAlgn="ctr">
              <a:lnSpc>
                <a:spcPct val="150000"/>
              </a:lnSpc>
            </a:pPr>
            <a:r>
              <a:rPr lang="en-GB" sz="1100" dirty="0">
                <a:latin typeface="Cambria" panose="02040503050406030204" pitchFamily="18" charset="0"/>
                <a:ea typeface="Cambria" panose="02040503050406030204" pitchFamily="18" charset="0"/>
              </a:rPr>
              <a:t>In July 1586, Babington wrote to Mary outlining six steps which need to be taken to free the country from Protestantism. The first four steps involved planning a successful land invasion from a foreign army, most likely Spain as they were at war with England by this time. The fifth step was the freeing of Mary and the sixth was to ‘dispatch the usurper’ (Elizabeth). However, since the Throckmorton Plot, Elizabeth’s government had been trying to find evidence that would implicate Mary in a plot. They had placed spies within Mary’s household, who persuaded her it was safe to receive and send letters hidden in her beer barrels. Mary could not resist. Unfortunately for her, all the letters were intercepted and sent to Walsingham. When Mary replied to Babington on 17 July 1586, that the assassins would need ‘four stout men furnished with good and speedy horses’, her fate was sealed. </a:t>
            </a:r>
          </a:p>
          <a:p>
            <a:pPr fontAlgn="ctr">
              <a:lnSpc>
                <a:spcPct val="150000"/>
              </a:lnSpc>
            </a:pPr>
            <a:endParaRPr lang="en-GB" sz="1100" dirty="0">
              <a:latin typeface="Cambria" panose="02040503050406030204" pitchFamily="18" charset="0"/>
              <a:ea typeface="Cambria" panose="02040503050406030204" pitchFamily="18" charset="0"/>
            </a:endParaRPr>
          </a:p>
          <a:p>
            <a:pPr algn="ctr" fontAlgn="ctr">
              <a:lnSpc>
                <a:spcPct val="150000"/>
              </a:lnSpc>
            </a:pPr>
            <a:r>
              <a:rPr lang="en-GB" sz="1100" b="1" dirty="0">
                <a:latin typeface="Cambria" panose="02040503050406030204" pitchFamily="18" charset="0"/>
                <a:ea typeface="Cambria" panose="02040503050406030204" pitchFamily="18" charset="0"/>
              </a:rPr>
              <a:t>Consequences</a:t>
            </a:r>
          </a:p>
          <a:p>
            <a:pPr fontAlgn="ctr">
              <a:lnSpc>
                <a:spcPct val="150000"/>
              </a:lnSpc>
            </a:pPr>
            <a:r>
              <a:rPr lang="en-GB" sz="1100" dirty="0">
                <a:latin typeface="Cambria" panose="02040503050406030204" pitchFamily="18" charset="0"/>
                <a:ea typeface="Cambria" panose="02040503050406030204" pitchFamily="18" charset="0"/>
              </a:rPr>
              <a:t>When Babington and two other conspirators tried to flee, they were arrested. The rest of the conspirators were rounded up, tried and condemned to death for treason. They were executed in September 1586. In the same month, Mary, Queen of Scots was moved to Fotheringhay Castle, 120 kilometres from London, to begin her trial. This lasted weeks, but there was never any doubt about the conclusion. At the end of October the commissioners found Mary guilty of plotting to take Elizabeth’s life and recommended that she should be executed. Mary’s execution ended any hope of replacing Elizabeth with a Catholic heir. </a:t>
            </a:r>
          </a:p>
          <a:p>
            <a:pPr fontAlgn="ctr">
              <a:lnSpc>
                <a:spcPct val="150000"/>
              </a:lnSpc>
            </a:pPr>
            <a:endParaRPr lang="en-GB" sz="1100" dirty="0">
              <a:latin typeface="Cambria" panose="02040503050406030204" pitchFamily="18" charset="0"/>
              <a:ea typeface="Cambria" panose="02040503050406030204" pitchFamily="18" charset="0"/>
            </a:endParaRPr>
          </a:p>
          <a:p>
            <a:pPr fontAlgn="ctr">
              <a:lnSpc>
                <a:spcPct val="150000"/>
              </a:lnSpc>
            </a:pPr>
            <a:r>
              <a:rPr lang="en-GB" sz="1100" dirty="0">
                <a:latin typeface="Cambria" panose="02040503050406030204" pitchFamily="18" charset="0"/>
                <a:ea typeface="Cambria" panose="02040503050406030204" pitchFamily="18" charset="0"/>
              </a:rPr>
              <a:t>The plot was significant because by 1585, relations between England and Spain had broken down and the English were aiding the Dutch Protestants in a rebellion against the Spanish. Thus, Elizabeth’s situation was even more dangers that had been the case with previous plots. Furthermore, the Elizabethan government became determined to crush Catholicism. There were mass arrests of recusants in England, with over 300 in north London alone. </a:t>
            </a:r>
          </a:p>
          <a:p>
            <a:pPr fontAlgn="ctr">
              <a:lnSpc>
                <a:spcPct val="150000"/>
              </a:lnSpc>
            </a:pPr>
            <a:endParaRPr lang="en-GB" sz="1100" dirty="0">
              <a:latin typeface="Cambria" panose="02040503050406030204" pitchFamily="18" charset="0"/>
              <a:ea typeface="Cambria" panose="02040503050406030204" pitchFamily="18" charset="0"/>
            </a:endParaRPr>
          </a:p>
          <a:p>
            <a:pPr fontAlgn="ctr">
              <a:lnSpc>
                <a:spcPct val="150000"/>
              </a:lnSpc>
            </a:pPr>
            <a:endParaRPr lang="en-GB" sz="1100" dirty="0">
              <a:latin typeface="Cambria" panose="02040503050406030204" pitchFamily="18" charset="0"/>
              <a:ea typeface="Cambria" panose="02040503050406030204" pitchFamily="18" charset="0"/>
            </a:endParaRPr>
          </a:p>
        </p:txBody>
      </p:sp>
      <p:sp>
        <p:nvSpPr>
          <p:cNvPr id="5" name="Rectangle 4">
            <a:extLst>
              <a:ext uri="{FF2B5EF4-FFF2-40B4-BE49-F238E27FC236}">
                <a16:creationId xmlns:a16="http://schemas.microsoft.com/office/drawing/2014/main" id="{933F0B54-2ED1-47FA-8C3F-2FC243D38B60}"/>
              </a:ext>
            </a:extLst>
          </p:cNvPr>
          <p:cNvSpPr/>
          <p:nvPr/>
        </p:nvSpPr>
        <p:spPr>
          <a:xfrm>
            <a:off x="2709685" y="1191820"/>
            <a:ext cx="2140330" cy="369332"/>
          </a:xfrm>
          <a:prstGeom prst="rect">
            <a:avLst/>
          </a:prstGeom>
        </p:spPr>
        <p:txBody>
          <a:bodyPr wrap="none">
            <a:spAutoFit/>
          </a:bodyPr>
          <a:lstStyle/>
          <a:p>
            <a:pPr algn="ctr" fontAlgn="ctr">
              <a:lnSpc>
                <a:spcPct val="150000"/>
              </a:lnSpc>
            </a:pPr>
            <a:r>
              <a:rPr lang="en-GB" sz="1200" b="1" dirty="0">
                <a:latin typeface="Tahoma" panose="020B0604030504040204" pitchFamily="34" charset="0"/>
                <a:ea typeface="Tahoma" panose="020B0604030504040204" pitchFamily="34" charset="0"/>
                <a:cs typeface="Tahoma" panose="020B0604030504040204" pitchFamily="34" charset="0"/>
              </a:rPr>
              <a:t>The Babington Plot, 1586</a:t>
            </a:r>
          </a:p>
        </p:txBody>
      </p:sp>
      <p:pic>
        <p:nvPicPr>
          <p:cNvPr id="2050" name="Picture 2">
            <a:extLst>
              <a:ext uri="{FF2B5EF4-FFF2-40B4-BE49-F238E27FC236}">
                <a16:creationId xmlns:a16="http://schemas.microsoft.com/office/drawing/2014/main" id="{EB163BF4-A437-48E6-B8C2-F1B2CAB5237C}"/>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606357" y="8606725"/>
            <a:ext cx="1512685" cy="1943800"/>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F3014D0A-2CB8-4947-9575-601219DAB1A4}"/>
              </a:ext>
            </a:extLst>
          </p:cNvPr>
          <p:cNvSpPr txBox="1"/>
          <p:nvPr/>
        </p:nvSpPr>
        <p:spPr>
          <a:xfrm>
            <a:off x="3962400" y="9442529"/>
            <a:ext cx="1428750" cy="1107996"/>
          </a:xfrm>
          <a:prstGeom prst="rect">
            <a:avLst/>
          </a:prstGeom>
          <a:noFill/>
          <a:ln w="38100">
            <a:solidFill>
              <a:schemeClr val="tx1"/>
            </a:solidFill>
          </a:ln>
        </p:spPr>
        <p:txBody>
          <a:bodyPr wrap="square" rtlCol="0">
            <a:spAutoFit/>
          </a:bodyPr>
          <a:lstStyle/>
          <a:p>
            <a:r>
              <a:rPr lang="en-GB" sz="1100" dirty="0">
                <a:latin typeface="Cambria" panose="02040503050406030204" pitchFamily="18" charset="0"/>
                <a:ea typeface="Cambria" panose="02040503050406030204" pitchFamily="18" charset="0"/>
              </a:rPr>
              <a:t>Walsingham’s “</a:t>
            </a:r>
            <a:r>
              <a:rPr lang="en-GB" sz="1100" dirty="0" err="1">
                <a:latin typeface="Cambria" panose="02040503050406030204" pitchFamily="18" charset="0"/>
                <a:ea typeface="Cambria" panose="02040503050406030204" pitchFamily="18" charset="0"/>
              </a:rPr>
              <a:t>Decypherer</a:t>
            </a:r>
            <a:r>
              <a:rPr lang="en-GB" sz="1100" dirty="0">
                <a:latin typeface="Cambria" panose="02040503050406030204" pitchFamily="18" charset="0"/>
                <a:ea typeface="Cambria" panose="02040503050406030204" pitchFamily="18" charset="0"/>
              </a:rPr>
              <a:t>” forged this cipher postscripts to Mary’s letter to Babington. </a:t>
            </a:r>
          </a:p>
        </p:txBody>
      </p:sp>
    </p:spTree>
    <p:extLst>
      <p:ext uri="{BB962C8B-B14F-4D97-AF65-F5344CB8AC3E}">
        <p14:creationId xmlns:p14="http://schemas.microsoft.com/office/powerpoint/2010/main" val="36228499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81;p16">
            <a:extLst>
              <a:ext uri="{FF2B5EF4-FFF2-40B4-BE49-F238E27FC236}">
                <a16:creationId xmlns:a16="http://schemas.microsoft.com/office/drawing/2014/main" id="{A366512C-E61A-4B39-98E5-4E199E36BD9C}"/>
              </a:ext>
            </a:extLst>
          </p:cNvPr>
          <p:cNvSpPr txBox="1"/>
          <p:nvPr/>
        </p:nvSpPr>
        <p:spPr>
          <a:xfrm>
            <a:off x="704850" y="336550"/>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2.1 Plots and revolts and home</a:t>
            </a:r>
          </a:p>
          <a:p>
            <a:pPr algn="ctr"/>
            <a:r>
              <a:rPr lang="en-GB" sz="1200" dirty="0">
                <a:solidFill>
                  <a:srgbClr val="000000"/>
                </a:solidFill>
                <a:latin typeface="Cambria" panose="02040503050406030204" pitchFamily="18" charset="0"/>
                <a:ea typeface="Cambria" panose="02040503050406030204" pitchFamily="18" charset="0"/>
              </a:rPr>
              <a:t>B. The features and significance of the Ridolfi, Throckmorton and Babington Plots. Walsingham and the use of spies.</a:t>
            </a:r>
            <a:endParaRPr lang="en-GB" sz="1200" dirty="0">
              <a:latin typeface="Cambria" panose="02040503050406030204" pitchFamily="18" charset="0"/>
              <a:ea typeface="Palatino" pitchFamily="2" charset="77"/>
              <a:cs typeface="Cambria"/>
              <a:sym typeface="Cambria"/>
            </a:endParaRPr>
          </a:p>
        </p:txBody>
      </p:sp>
      <p:sp>
        <p:nvSpPr>
          <p:cNvPr id="3" name="Google Shape;86;p16">
            <a:extLst>
              <a:ext uri="{FF2B5EF4-FFF2-40B4-BE49-F238E27FC236}">
                <a16:creationId xmlns:a16="http://schemas.microsoft.com/office/drawing/2014/main" id="{D1931084-F160-447E-982B-C57B70306B77}"/>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p.27</a:t>
            </a:r>
            <a:endParaRPr sz="1600" b="1" dirty="0">
              <a:latin typeface="Calibri"/>
              <a:ea typeface="Calibri"/>
              <a:cs typeface="Calibri"/>
              <a:sym typeface="Calibri"/>
            </a:endParaRPr>
          </a:p>
        </p:txBody>
      </p:sp>
      <p:graphicFrame>
        <p:nvGraphicFramePr>
          <p:cNvPr id="4" name="Table 6">
            <a:extLst>
              <a:ext uri="{FF2B5EF4-FFF2-40B4-BE49-F238E27FC236}">
                <a16:creationId xmlns:a16="http://schemas.microsoft.com/office/drawing/2014/main" id="{54066169-2FED-4A79-9F98-A07DC8A73116}"/>
              </a:ext>
            </a:extLst>
          </p:cNvPr>
          <p:cNvGraphicFramePr>
            <a:graphicFrameLocks noGrp="1"/>
          </p:cNvGraphicFramePr>
          <p:nvPr>
            <p:extLst>
              <p:ext uri="{D42A27DB-BD31-4B8C-83A1-F6EECF244321}">
                <p14:modId xmlns:p14="http://schemas.microsoft.com/office/powerpoint/2010/main" val="1795249981"/>
              </p:ext>
            </p:extLst>
          </p:nvPr>
        </p:nvGraphicFramePr>
        <p:xfrm>
          <a:off x="356327" y="2001594"/>
          <a:ext cx="6847018" cy="7691047"/>
        </p:xfrm>
        <a:graphic>
          <a:graphicData uri="http://schemas.openxmlformats.org/drawingml/2006/table">
            <a:tbl>
              <a:tblPr firstRow="1" bandRow="1">
                <a:tableStyleId>{2D5ABB26-0587-4C30-8999-92F81FD0307C}</a:tableStyleId>
              </a:tblPr>
              <a:tblGrid>
                <a:gridCol w="994008">
                  <a:extLst>
                    <a:ext uri="{9D8B030D-6E8A-4147-A177-3AD203B41FA5}">
                      <a16:colId xmlns:a16="http://schemas.microsoft.com/office/drawing/2014/main" val="3008108531"/>
                    </a:ext>
                  </a:extLst>
                </a:gridCol>
                <a:gridCol w="1170602">
                  <a:extLst>
                    <a:ext uri="{9D8B030D-6E8A-4147-A177-3AD203B41FA5}">
                      <a16:colId xmlns:a16="http://schemas.microsoft.com/office/drawing/2014/main" val="2982128409"/>
                    </a:ext>
                  </a:extLst>
                </a:gridCol>
                <a:gridCol w="1170602">
                  <a:extLst>
                    <a:ext uri="{9D8B030D-6E8A-4147-A177-3AD203B41FA5}">
                      <a16:colId xmlns:a16="http://schemas.microsoft.com/office/drawing/2014/main" val="1927658225"/>
                    </a:ext>
                  </a:extLst>
                </a:gridCol>
                <a:gridCol w="1170602">
                  <a:extLst>
                    <a:ext uri="{9D8B030D-6E8A-4147-A177-3AD203B41FA5}">
                      <a16:colId xmlns:a16="http://schemas.microsoft.com/office/drawing/2014/main" val="3810461432"/>
                    </a:ext>
                  </a:extLst>
                </a:gridCol>
                <a:gridCol w="1170602">
                  <a:extLst>
                    <a:ext uri="{9D8B030D-6E8A-4147-A177-3AD203B41FA5}">
                      <a16:colId xmlns:a16="http://schemas.microsoft.com/office/drawing/2014/main" val="4155272654"/>
                    </a:ext>
                  </a:extLst>
                </a:gridCol>
                <a:gridCol w="1170602">
                  <a:extLst>
                    <a:ext uri="{9D8B030D-6E8A-4147-A177-3AD203B41FA5}">
                      <a16:colId xmlns:a16="http://schemas.microsoft.com/office/drawing/2014/main" val="3122927550"/>
                    </a:ext>
                  </a:extLst>
                </a:gridCol>
              </a:tblGrid>
              <a:tr h="1157557">
                <a:tc>
                  <a:txBody>
                    <a:bodyPr/>
                    <a:lstStyle/>
                    <a:p>
                      <a:endParaRPr lang="en-GB" sz="1100" dirty="0">
                        <a:solidFill>
                          <a:schemeClr val="bg1"/>
                        </a:solidFill>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tc>
                  <a:txBody>
                    <a:bodyPr/>
                    <a:lstStyle/>
                    <a:p>
                      <a:r>
                        <a:rPr lang="en-GB" sz="1100" dirty="0">
                          <a:solidFill>
                            <a:schemeClr val="bg1"/>
                          </a:solidFill>
                          <a:latin typeface="Cambria" panose="02040503050406030204" pitchFamily="18" charset="0"/>
                          <a:ea typeface="Cambria" panose="02040503050406030204" pitchFamily="18" charset="0"/>
                        </a:rPr>
                        <a:t>Were the leaders effective, powerful and dynamic?</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tc>
                  <a:txBody>
                    <a:bodyPr/>
                    <a:lstStyle/>
                    <a:p>
                      <a:r>
                        <a:rPr lang="en-GB" sz="1100" dirty="0">
                          <a:solidFill>
                            <a:schemeClr val="bg1"/>
                          </a:solidFill>
                          <a:latin typeface="Cambria" panose="02040503050406030204" pitchFamily="18" charset="0"/>
                          <a:ea typeface="Cambria" panose="02040503050406030204" pitchFamily="18" charset="0"/>
                        </a:rPr>
                        <a:t>Did they have a clear and realistic plan for overthrowing Elizabeth?</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tc>
                  <a:txBody>
                    <a:bodyPr/>
                    <a:lstStyle/>
                    <a:p>
                      <a:r>
                        <a:rPr lang="en-GB" sz="1100" dirty="0">
                          <a:solidFill>
                            <a:schemeClr val="bg1"/>
                          </a:solidFill>
                          <a:latin typeface="Cambria" panose="02040503050406030204" pitchFamily="18" charset="0"/>
                          <a:ea typeface="Cambria" panose="02040503050406030204" pitchFamily="18" charset="0"/>
                        </a:rPr>
                        <a:t>Was there a lot of support from the English people?</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tc>
                  <a:txBody>
                    <a:bodyPr/>
                    <a:lstStyle/>
                    <a:p>
                      <a:r>
                        <a:rPr lang="en-GB" sz="1100" dirty="0">
                          <a:solidFill>
                            <a:schemeClr val="bg1"/>
                          </a:solidFill>
                          <a:latin typeface="Cambria" panose="02040503050406030204" pitchFamily="18" charset="0"/>
                          <a:ea typeface="Cambria" panose="02040503050406030204" pitchFamily="18" charset="0"/>
                        </a:rPr>
                        <a:t>Was there strong foreign support?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tc>
                  <a:txBody>
                    <a:bodyPr/>
                    <a:lstStyle/>
                    <a:p>
                      <a:r>
                        <a:rPr lang="en-GB" sz="1100" dirty="0">
                          <a:solidFill>
                            <a:schemeClr val="bg1"/>
                          </a:solidFill>
                          <a:latin typeface="Cambria" panose="02040503050406030204" pitchFamily="18" charset="0"/>
                          <a:ea typeface="Cambria" panose="02040503050406030204" pitchFamily="18" charset="0"/>
                        </a:rPr>
                        <a:t>Did the Queen make mistakes in dealing with the threat?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extLst>
                  <a:ext uri="{0D108BD9-81ED-4DB2-BD59-A6C34878D82A}">
                    <a16:rowId xmlns:a16="http://schemas.microsoft.com/office/drawing/2014/main" val="3881495811"/>
                  </a:ext>
                </a:extLst>
              </a:tr>
              <a:tr h="2177830">
                <a:tc>
                  <a:txBody>
                    <a:bodyPr/>
                    <a:lstStyle/>
                    <a:p>
                      <a:r>
                        <a:rPr lang="en-GB" sz="1100" b="1" dirty="0">
                          <a:latin typeface="Cambria" panose="02040503050406030204" pitchFamily="18" charset="0"/>
                          <a:ea typeface="Cambria" panose="02040503050406030204" pitchFamily="18" charset="0"/>
                        </a:rPr>
                        <a:t>Yes- Posed a significant threat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dirty="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dirty="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dirty="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92209658"/>
                  </a:ext>
                </a:extLst>
              </a:tr>
              <a:tr h="2177830">
                <a:tc>
                  <a:txBody>
                    <a:bodyPr/>
                    <a:lstStyle/>
                    <a:p>
                      <a:r>
                        <a:rPr lang="en-GB" sz="1100" b="1" dirty="0">
                          <a:latin typeface="Cambria" panose="02040503050406030204" pitchFamily="18" charset="0"/>
                          <a:ea typeface="Cambria" panose="02040503050406030204" pitchFamily="18" charset="0"/>
                        </a:rPr>
                        <a:t>Possibly – posed a slight threat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dirty="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93908979"/>
                  </a:ext>
                </a:extLst>
              </a:tr>
              <a:tr h="2177830">
                <a:tc>
                  <a:txBody>
                    <a:bodyPr/>
                    <a:lstStyle/>
                    <a:p>
                      <a:r>
                        <a:rPr lang="en-GB" sz="1100" b="1" dirty="0">
                          <a:latin typeface="Cambria" panose="02040503050406030204" pitchFamily="18" charset="0"/>
                          <a:ea typeface="Cambria" panose="02040503050406030204" pitchFamily="18" charset="0"/>
                        </a:rPr>
                        <a:t>No – not threatening at all</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dirty="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dirty="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52394519"/>
                  </a:ext>
                </a:extLst>
              </a:tr>
            </a:tbl>
          </a:graphicData>
        </a:graphic>
      </p:graphicFrame>
      <p:sp>
        <p:nvSpPr>
          <p:cNvPr id="5" name="TextBox 4">
            <a:extLst>
              <a:ext uri="{FF2B5EF4-FFF2-40B4-BE49-F238E27FC236}">
                <a16:creationId xmlns:a16="http://schemas.microsoft.com/office/drawing/2014/main" id="{9A122A9E-A7A3-483C-80D1-F658819102A7}"/>
              </a:ext>
            </a:extLst>
          </p:cNvPr>
          <p:cNvSpPr txBox="1"/>
          <p:nvPr/>
        </p:nvSpPr>
        <p:spPr>
          <a:xfrm>
            <a:off x="401621" y="1167577"/>
            <a:ext cx="6847019" cy="568810"/>
          </a:xfrm>
          <a:prstGeom prst="rect">
            <a:avLst/>
          </a:prstGeom>
          <a:noFill/>
        </p:spPr>
        <p:txBody>
          <a:bodyPr wrap="square" rtlCol="0">
            <a:spAutoFit/>
          </a:bodyPr>
          <a:lstStyle/>
          <a:p>
            <a:pPr>
              <a:lnSpc>
                <a:spcPct val="150000"/>
              </a:lnSpc>
            </a:pPr>
            <a:r>
              <a:rPr lang="en-GB" sz="1100" b="1" dirty="0">
                <a:latin typeface="Cambria" panose="02040503050406030204" pitchFamily="18" charset="0"/>
                <a:ea typeface="Cambria" panose="02040503050406030204" pitchFamily="18" charset="0"/>
              </a:rPr>
              <a:t>TASK: </a:t>
            </a:r>
            <a:r>
              <a:rPr lang="en-GB" sz="1100" dirty="0">
                <a:latin typeface="Cambria" panose="02040503050406030204" pitchFamily="18" charset="0"/>
                <a:ea typeface="Cambria" panose="02040503050406030204" pitchFamily="18" charset="0"/>
              </a:rPr>
              <a:t>From what you have read about the Babington plot, complete the table below by putting a tick in the boxes that you think are relevant and give a one sentence explanation for why you put it there.  </a:t>
            </a:r>
          </a:p>
        </p:txBody>
      </p:sp>
    </p:spTree>
    <p:extLst>
      <p:ext uri="{BB962C8B-B14F-4D97-AF65-F5344CB8AC3E}">
        <p14:creationId xmlns:p14="http://schemas.microsoft.com/office/powerpoint/2010/main" val="12392100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81;p16">
            <a:extLst>
              <a:ext uri="{FF2B5EF4-FFF2-40B4-BE49-F238E27FC236}">
                <a16:creationId xmlns:a16="http://schemas.microsoft.com/office/drawing/2014/main" id="{FC0147EA-392C-46A3-BFAD-F853DA23D135}"/>
              </a:ext>
            </a:extLst>
          </p:cNvPr>
          <p:cNvSpPr txBox="1"/>
          <p:nvPr/>
        </p:nvSpPr>
        <p:spPr>
          <a:xfrm>
            <a:off x="704850" y="336550"/>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2.1 Plots and revolts and home</a:t>
            </a:r>
          </a:p>
          <a:p>
            <a:pPr algn="ctr"/>
            <a:r>
              <a:rPr lang="en-GB" sz="1200" dirty="0">
                <a:solidFill>
                  <a:srgbClr val="000000"/>
                </a:solidFill>
                <a:latin typeface="Cambria" panose="02040503050406030204" pitchFamily="18" charset="0"/>
                <a:ea typeface="Cambria" panose="02040503050406030204" pitchFamily="18" charset="0"/>
              </a:rPr>
              <a:t>B. The features and significance of the Ridolfi, Throckmorton and Babington Plots. Walsingham and the use of spies.</a:t>
            </a:r>
            <a:endParaRPr lang="en-GB" sz="1200" dirty="0">
              <a:latin typeface="Cambria" panose="02040503050406030204" pitchFamily="18" charset="0"/>
              <a:ea typeface="Palatino" pitchFamily="2" charset="77"/>
              <a:cs typeface="Cambria"/>
              <a:sym typeface="Cambria"/>
            </a:endParaRPr>
          </a:p>
        </p:txBody>
      </p:sp>
      <p:sp>
        <p:nvSpPr>
          <p:cNvPr id="3" name="Google Shape;86;p16">
            <a:extLst>
              <a:ext uri="{FF2B5EF4-FFF2-40B4-BE49-F238E27FC236}">
                <a16:creationId xmlns:a16="http://schemas.microsoft.com/office/drawing/2014/main" id="{F6B347CA-1942-4115-BB6E-2DD48ACB3BF8}"/>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p.28</a:t>
            </a:r>
            <a:endParaRPr sz="1600" b="1" dirty="0">
              <a:latin typeface="Calibri"/>
              <a:ea typeface="Calibri"/>
              <a:cs typeface="Calibri"/>
              <a:sym typeface="Calibri"/>
            </a:endParaRPr>
          </a:p>
        </p:txBody>
      </p:sp>
      <p:pic>
        <p:nvPicPr>
          <p:cNvPr id="4" name="Picture 3">
            <a:extLst>
              <a:ext uri="{FF2B5EF4-FFF2-40B4-BE49-F238E27FC236}">
                <a16:creationId xmlns:a16="http://schemas.microsoft.com/office/drawing/2014/main" id="{508CF894-DC81-4C56-9B0B-0182A92DE926}"/>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2115114"/>
            <a:ext cx="7559675" cy="812058"/>
          </a:xfrm>
          <a:prstGeom prst="rect">
            <a:avLst/>
          </a:prstGeom>
        </p:spPr>
      </p:pic>
      <p:sp>
        <p:nvSpPr>
          <p:cNvPr id="5" name="TextBox 4">
            <a:extLst>
              <a:ext uri="{FF2B5EF4-FFF2-40B4-BE49-F238E27FC236}">
                <a16:creationId xmlns:a16="http://schemas.microsoft.com/office/drawing/2014/main" id="{5F797789-16F7-4F06-BD64-C53C8502879F}"/>
              </a:ext>
            </a:extLst>
          </p:cNvPr>
          <p:cNvSpPr txBox="1"/>
          <p:nvPr/>
        </p:nvSpPr>
        <p:spPr>
          <a:xfrm>
            <a:off x="356328" y="1167577"/>
            <a:ext cx="6847019" cy="568810"/>
          </a:xfrm>
          <a:prstGeom prst="rect">
            <a:avLst/>
          </a:prstGeom>
          <a:noFill/>
        </p:spPr>
        <p:txBody>
          <a:bodyPr wrap="square" rtlCol="0">
            <a:spAutoFit/>
          </a:bodyPr>
          <a:lstStyle/>
          <a:p>
            <a:pPr>
              <a:lnSpc>
                <a:spcPct val="150000"/>
              </a:lnSpc>
            </a:pPr>
            <a:r>
              <a:rPr lang="en-GB" sz="1100" b="1" dirty="0">
                <a:latin typeface="Cambria" panose="02040503050406030204" pitchFamily="18" charset="0"/>
                <a:ea typeface="Cambria" panose="02040503050406030204" pitchFamily="18" charset="0"/>
              </a:rPr>
              <a:t>TASK: </a:t>
            </a:r>
            <a:r>
              <a:rPr lang="en-GB" sz="1100" dirty="0">
                <a:latin typeface="Cambria" panose="02040503050406030204" pitchFamily="18" charset="0"/>
                <a:ea typeface="Cambria" panose="02040503050406030204" pitchFamily="18" charset="0"/>
              </a:rPr>
              <a:t>How much of a threat was the Babington Plot to Elizabeth? Circle on the chart below what you think and then explain underneath the reason. </a:t>
            </a:r>
          </a:p>
        </p:txBody>
      </p:sp>
      <p:sp>
        <p:nvSpPr>
          <p:cNvPr id="6" name="TextBox 5">
            <a:extLst>
              <a:ext uri="{FF2B5EF4-FFF2-40B4-BE49-F238E27FC236}">
                <a16:creationId xmlns:a16="http://schemas.microsoft.com/office/drawing/2014/main" id="{61C72542-80C1-4638-8BD9-5B8D7F7D0D60}"/>
              </a:ext>
            </a:extLst>
          </p:cNvPr>
          <p:cNvSpPr txBox="1"/>
          <p:nvPr/>
        </p:nvSpPr>
        <p:spPr>
          <a:xfrm>
            <a:off x="356328" y="3305899"/>
            <a:ext cx="6847019" cy="7170617"/>
          </a:xfrm>
          <a:prstGeom prst="rect">
            <a:avLst/>
          </a:prstGeom>
          <a:noFill/>
        </p:spPr>
        <p:txBody>
          <a:bodyPr wrap="square" rtlCol="0">
            <a:spAutoFit/>
          </a:bodyPr>
          <a:lstStyle/>
          <a:p>
            <a:pPr>
              <a:lnSpc>
                <a:spcPct val="150000"/>
              </a:lnSpc>
            </a:pPr>
            <a:r>
              <a:rPr lang="en-GB" sz="1100" b="1"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endParaRPr lang="en-GB" sz="1100" b="1"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What were the similarities between the between the four plots that you have studied so far?</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b="1" dirty="0">
                <a:latin typeface="Cambria" panose="02040503050406030204" pitchFamily="18" charset="0"/>
                <a:ea typeface="Cambria" panose="02040503050406030204" pitchFamily="18" charset="0"/>
              </a:rPr>
              <a:t>HOT: </a:t>
            </a:r>
            <a:r>
              <a:rPr lang="en-GB" sz="1100" dirty="0">
                <a:latin typeface="Cambria" panose="02040503050406030204" pitchFamily="18" charset="0"/>
                <a:ea typeface="Cambria" panose="02040503050406030204" pitchFamily="18" charset="0"/>
              </a:rPr>
              <a:t>Which plot was more of a threat to Elizabeth and why?</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Tree>
    <p:extLst>
      <p:ext uri="{BB962C8B-B14F-4D97-AF65-F5344CB8AC3E}">
        <p14:creationId xmlns:p14="http://schemas.microsoft.com/office/powerpoint/2010/main" val="38150561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86;p16">
            <a:extLst>
              <a:ext uri="{FF2B5EF4-FFF2-40B4-BE49-F238E27FC236}">
                <a16:creationId xmlns:a16="http://schemas.microsoft.com/office/drawing/2014/main" id="{0780347D-4BAF-4C22-9278-3E0F93503BCA}"/>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p.29</a:t>
            </a:r>
            <a:endParaRPr sz="1600" b="1" dirty="0">
              <a:latin typeface="Calibri"/>
              <a:ea typeface="Calibri"/>
              <a:cs typeface="Calibri"/>
              <a:sym typeface="Calibri"/>
            </a:endParaRPr>
          </a:p>
        </p:txBody>
      </p:sp>
      <p:sp>
        <p:nvSpPr>
          <p:cNvPr id="4" name="TextBox 3">
            <a:extLst>
              <a:ext uri="{FF2B5EF4-FFF2-40B4-BE49-F238E27FC236}">
                <a16:creationId xmlns:a16="http://schemas.microsoft.com/office/drawing/2014/main" id="{F0852C14-4BBE-4A59-BD44-D24EB6423D1E}"/>
              </a:ext>
            </a:extLst>
          </p:cNvPr>
          <p:cNvSpPr txBox="1"/>
          <p:nvPr/>
        </p:nvSpPr>
        <p:spPr>
          <a:xfrm>
            <a:off x="356328" y="1167577"/>
            <a:ext cx="6847019" cy="4146713"/>
          </a:xfrm>
          <a:prstGeom prst="rect">
            <a:avLst/>
          </a:prstGeom>
          <a:noFill/>
        </p:spPr>
        <p:txBody>
          <a:bodyPr wrap="square" rtlCol="0">
            <a:spAutoFit/>
          </a:bodyPr>
          <a:lstStyle/>
          <a:p>
            <a:pPr>
              <a:lnSpc>
                <a:spcPct val="150000"/>
              </a:lnSpc>
            </a:pPr>
            <a:r>
              <a:rPr lang="en-GB" sz="1100" b="1" dirty="0">
                <a:latin typeface="Cambria" panose="02040503050406030204" pitchFamily="18" charset="0"/>
                <a:ea typeface="Cambria" panose="02040503050406030204" pitchFamily="18" charset="0"/>
              </a:rPr>
              <a:t>EXAM QUESTION</a:t>
            </a:r>
          </a:p>
          <a:p>
            <a:pPr>
              <a:lnSpc>
                <a:spcPct val="150000"/>
              </a:lnSpc>
            </a:pPr>
            <a:r>
              <a:rPr lang="en-GB" sz="1100" dirty="0">
                <a:latin typeface="Cambria" panose="02040503050406030204" pitchFamily="18" charset="0"/>
                <a:ea typeface="Cambria" panose="02040503050406030204" pitchFamily="18" charset="0"/>
              </a:rPr>
              <a:t>Describe </a:t>
            </a:r>
            <a:r>
              <a:rPr lang="en-GB" sz="1100" b="1" dirty="0">
                <a:latin typeface="Cambria" panose="02040503050406030204" pitchFamily="18" charset="0"/>
                <a:ea typeface="Cambria" panose="02040503050406030204" pitchFamily="18" charset="0"/>
              </a:rPr>
              <a:t>two </a:t>
            </a:r>
            <a:r>
              <a:rPr lang="en-GB" sz="1100" dirty="0">
                <a:latin typeface="Cambria" panose="02040503050406030204" pitchFamily="18" charset="0"/>
                <a:ea typeface="Cambria" panose="02040503050406030204" pitchFamily="18" charset="0"/>
              </a:rPr>
              <a:t>features of the plots against Elizabeth I in the years 1571-86				</a:t>
            </a:r>
            <a:r>
              <a:rPr lang="en-GB" sz="1100" b="1" dirty="0">
                <a:latin typeface="Cambria" panose="02040503050406030204" pitchFamily="18" charset="0"/>
                <a:ea typeface="Cambria" panose="02040503050406030204" pitchFamily="18" charset="0"/>
              </a:rPr>
              <a:t>4 marks</a:t>
            </a:r>
          </a:p>
          <a:p>
            <a:pPr>
              <a:lnSpc>
                <a:spcPct val="150000"/>
              </a:lnSpc>
            </a:pPr>
            <a:endParaRPr lang="en-GB" sz="1100" b="1" dirty="0">
              <a:latin typeface="Cambria" panose="02040503050406030204" pitchFamily="18" charset="0"/>
              <a:ea typeface="Cambria" panose="02040503050406030204" pitchFamily="18" charset="0"/>
            </a:endParaRPr>
          </a:p>
          <a:p>
            <a:pPr>
              <a:lnSpc>
                <a:spcPct val="150000"/>
              </a:lnSpc>
            </a:pPr>
            <a:r>
              <a:rPr lang="en-GB" sz="1200" b="1" dirty="0">
                <a:latin typeface="Tahoma" panose="020B0604030504040204" pitchFamily="34" charset="0"/>
                <a:ea typeface="Tahoma" panose="020B0604030504040204" pitchFamily="34" charset="0"/>
                <a:cs typeface="Tahoma" panose="020B0604030504040204" pitchFamily="34" charset="0"/>
              </a:rPr>
              <a:t>Walsingham's use of spies</a:t>
            </a:r>
          </a:p>
          <a:p>
            <a:pPr>
              <a:lnSpc>
                <a:spcPct val="150000"/>
              </a:lnSpc>
            </a:pPr>
            <a:r>
              <a:rPr lang="en-GB" sz="1100" dirty="0">
                <a:latin typeface="Cambria" panose="02040503050406030204" pitchFamily="18" charset="0"/>
                <a:ea typeface="Cambria" panose="02040503050406030204" pitchFamily="18" charset="0"/>
                <a:cs typeface="Tahoma" panose="020B0604030504040204" pitchFamily="34" charset="0"/>
              </a:rPr>
              <a:t>Sir Francis Walsingham was Elizabeth’s Secretary of State from 1573, but he is more often known as Elizabeth’s ‘spymaster’.  He gathered together men who were skilled in intelligence and based them at his London home and they used a variety of methods to gain information. His network of spies and informers spread across Europe and he played a crucial role in uncovering plots against Elizabeth. </a:t>
            </a:r>
          </a:p>
          <a:p>
            <a:pPr>
              <a:lnSpc>
                <a:spcPct val="150000"/>
              </a:lnSpc>
            </a:pPr>
            <a:endParaRPr lang="en-GB" sz="1100" dirty="0">
              <a:latin typeface="Cambria" panose="02040503050406030204" pitchFamily="18" charset="0"/>
              <a:ea typeface="Cambria" panose="02040503050406030204" pitchFamily="18" charset="0"/>
              <a:cs typeface="Tahoma" panose="020B0604030504040204" pitchFamily="34" charset="0"/>
            </a:endParaRPr>
          </a:p>
          <a:p>
            <a:pPr>
              <a:lnSpc>
                <a:spcPct val="150000"/>
              </a:lnSpc>
            </a:pPr>
            <a:r>
              <a:rPr lang="en-GB" sz="1100" dirty="0">
                <a:latin typeface="Cambria" panose="02040503050406030204" pitchFamily="18" charset="0"/>
                <a:ea typeface="Cambria" panose="02040503050406030204" pitchFamily="18" charset="0"/>
                <a:cs typeface="Tahoma" panose="020B0604030504040204" pitchFamily="34" charset="0"/>
              </a:rPr>
              <a:t>Even though the methods used were completely ruthless, for Walsingham, however, he was simply carrying out the policy approved by Elizabeth’s government. Ever since the Revolt of the northern Earls, the House of Commons had been putting pressure on Elizabeth to execute Mary, Queen of Scots, and increase the penalties against Catholics. Parliament succeeded in sin securing the execution of the Duke of Norfolk and in passing acts in 1571, 1581 and 1585, which gradually increased the penalties against Catholics. It became a common thought within both Parliament and Council that the realm, Protestantism and the Queen would never be sae while Mary was alive, and for twenty years they made sure that Elizabeth was aware of their views. </a:t>
            </a:r>
          </a:p>
        </p:txBody>
      </p:sp>
      <p:sp>
        <p:nvSpPr>
          <p:cNvPr id="7" name="Google Shape;81;p16">
            <a:extLst>
              <a:ext uri="{FF2B5EF4-FFF2-40B4-BE49-F238E27FC236}">
                <a16:creationId xmlns:a16="http://schemas.microsoft.com/office/drawing/2014/main" id="{6802A2E5-2A20-49D2-AE28-B311D71E013E}"/>
              </a:ext>
            </a:extLst>
          </p:cNvPr>
          <p:cNvSpPr txBox="1"/>
          <p:nvPr/>
        </p:nvSpPr>
        <p:spPr>
          <a:xfrm>
            <a:off x="704850" y="336550"/>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2.1 Plots and revolts and home</a:t>
            </a:r>
          </a:p>
          <a:p>
            <a:pPr algn="ctr"/>
            <a:r>
              <a:rPr lang="en-GB" sz="1200" dirty="0">
                <a:solidFill>
                  <a:srgbClr val="000000"/>
                </a:solidFill>
                <a:latin typeface="Cambria" panose="02040503050406030204" pitchFamily="18" charset="0"/>
                <a:ea typeface="Cambria" panose="02040503050406030204" pitchFamily="18" charset="0"/>
              </a:rPr>
              <a:t>B. The features and significance of the Ridolfi, Throckmorton and Babington Plots. Walsingham and the use of spies.</a:t>
            </a:r>
            <a:endParaRPr lang="en-GB" sz="1200" dirty="0">
              <a:latin typeface="Cambria" panose="02040503050406030204" pitchFamily="18" charset="0"/>
              <a:ea typeface="Palatino" pitchFamily="2" charset="77"/>
              <a:cs typeface="Cambria"/>
              <a:sym typeface="Cambria"/>
            </a:endParaRPr>
          </a:p>
        </p:txBody>
      </p:sp>
      <p:pic>
        <p:nvPicPr>
          <p:cNvPr id="24578" name="Picture 2" descr="Francis Walsingham - Wikipedia">
            <a:extLst>
              <a:ext uri="{FF2B5EF4-FFF2-40B4-BE49-F238E27FC236}">
                <a16:creationId xmlns:a16="http://schemas.microsoft.com/office/drawing/2014/main" id="{E8880A51-3EA8-4A3D-9AD6-F0482371814A}"/>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612672" y="5521325"/>
            <a:ext cx="1590675" cy="1952625"/>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DDEB75F2-263B-4A2E-9448-136F11C8F3D0}"/>
              </a:ext>
            </a:extLst>
          </p:cNvPr>
          <p:cNvSpPr txBox="1"/>
          <p:nvPr/>
        </p:nvSpPr>
        <p:spPr>
          <a:xfrm>
            <a:off x="5612672" y="7562850"/>
            <a:ext cx="1590675" cy="430887"/>
          </a:xfrm>
          <a:prstGeom prst="rect">
            <a:avLst/>
          </a:prstGeom>
          <a:ln w="38100"/>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GB" sz="1100" b="1" dirty="0">
                <a:latin typeface="Cambria" panose="02040503050406030204" pitchFamily="18" charset="0"/>
                <a:ea typeface="Cambria" panose="02040503050406030204" pitchFamily="18" charset="0"/>
              </a:rPr>
              <a:t>Sir Francis Walsingham</a:t>
            </a:r>
          </a:p>
        </p:txBody>
      </p:sp>
      <p:sp>
        <p:nvSpPr>
          <p:cNvPr id="11" name="TextBox 10">
            <a:extLst>
              <a:ext uri="{FF2B5EF4-FFF2-40B4-BE49-F238E27FC236}">
                <a16:creationId xmlns:a16="http://schemas.microsoft.com/office/drawing/2014/main" id="{7CB4A4D0-15ED-4259-8F34-9EE93F38851F}"/>
              </a:ext>
            </a:extLst>
          </p:cNvPr>
          <p:cNvSpPr txBox="1"/>
          <p:nvPr/>
        </p:nvSpPr>
        <p:spPr>
          <a:xfrm>
            <a:off x="356328" y="5377523"/>
            <a:ext cx="4810125" cy="2854051"/>
          </a:xfrm>
          <a:prstGeom prst="rect">
            <a:avLst/>
          </a:prstGeom>
          <a:noFill/>
        </p:spPr>
        <p:txBody>
          <a:bodyPr wrap="square" rtlCol="0" anchor="ctr">
            <a:spAutoFit/>
          </a:bodyPr>
          <a:lstStyle/>
          <a:p>
            <a:pPr>
              <a:lnSpc>
                <a:spcPct val="150000"/>
              </a:lnSpc>
            </a:pPr>
            <a:r>
              <a:rPr lang="en-GB" sz="1100" dirty="0">
                <a:latin typeface="Cambria" panose="02040503050406030204" pitchFamily="18" charset="0"/>
                <a:ea typeface="Cambria" panose="02040503050406030204" pitchFamily="18" charset="0"/>
              </a:rPr>
              <a:t>However, Elizabeth herself was not as ruthless as Walsingham, and she could overturn his plans. She changed the wording of Acts of Parliament so that ordinary Catholics did not suffer the same penalties as priests. Furthermore, she often delayed taking action against plotters (even when there was evidence of their guilt) because she thought Walsingham was too extreme because of his Puritan beliefs. Above all, Elizabeth consistently refused to execute Mary, Queen of Scots. </a:t>
            </a:r>
            <a:r>
              <a:rPr lang="en-GB" sz="1100" dirty="0">
                <a:latin typeface="Cambria" panose="02040503050406030204" pitchFamily="18" charset="0"/>
                <a:ea typeface="Cambria" panose="02040503050406030204" pitchFamily="18" charset="0"/>
                <a:cs typeface="Tahoma" panose="020B0604030504040204" pitchFamily="34" charset="0"/>
              </a:rPr>
              <a:t>Interestingly, Walsingham did not approve of torture being used against Catholic priests caught in England. He believed it would make people sympathetic towards them. Evidence suggests he only used torture in the most serious cases, but Sour A also gives an interesting insight into Walsingham. </a:t>
            </a:r>
            <a:endParaRPr lang="en-GB" sz="1100" dirty="0">
              <a:latin typeface="Cambria" panose="02040503050406030204" pitchFamily="18" charset="0"/>
              <a:ea typeface="Cambria" panose="02040503050406030204" pitchFamily="18" charset="0"/>
            </a:endParaRPr>
          </a:p>
        </p:txBody>
      </p:sp>
      <p:sp>
        <p:nvSpPr>
          <p:cNvPr id="13" name="TextBox 12">
            <a:extLst>
              <a:ext uri="{FF2B5EF4-FFF2-40B4-BE49-F238E27FC236}">
                <a16:creationId xmlns:a16="http://schemas.microsoft.com/office/drawing/2014/main" id="{C44FF940-E4B8-4D64-A6A1-344604259FF3}"/>
              </a:ext>
            </a:extLst>
          </p:cNvPr>
          <p:cNvSpPr txBox="1"/>
          <p:nvPr/>
        </p:nvSpPr>
        <p:spPr>
          <a:xfrm>
            <a:off x="430530" y="8294807"/>
            <a:ext cx="6847020" cy="1076641"/>
          </a:xfrm>
          <a:prstGeom prst="rect">
            <a:avLst/>
          </a:prstGeom>
          <a:noFill/>
          <a:ln w="38100">
            <a:solidFill>
              <a:schemeClr val="tx1"/>
            </a:solidFill>
          </a:ln>
        </p:spPr>
        <p:txBody>
          <a:bodyPr wrap="square" rtlCol="0" anchor="ctr">
            <a:spAutoFit/>
          </a:bodyPr>
          <a:lstStyle/>
          <a:p>
            <a:pPr>
              <a:lnSpc>
                <a:spcPct val="150000"/>
              </a:lnSpc>
            </a:pPr>
            <a:r>
              <a:rPr lang="en-GB" sz="1100" b="1" dirty="0">
                <a:latin typeface="Cambria" panose="02040503050406030204" pitchFamily="18" charset="0"/>
                <a:ea typeface="Cambria" panose="02040503050406030204" pitchFamily="18" charset="0"/>
              </a:rPr>
              <a:t>Source A </a:t>
            </a:r>
          </a:p>
          <a:p>
            <a:pPr>
              <a:lnSpc>
                <a:spcPct val="150000"/>
              </a:lnSpc>
            </a:pPr>
            <a:r>
              <a:rPr lang="en-GB" sz="1100" dirty="0">
                <a:latin typeface="Cambria" panose="02040503050406030204" pitchFamily="18" charset="0"/>
                <a:ea typeface="Cambria" panose="02040503050406030204" pitchFamily="18" charset="0"/>
              </a:rPr>
              <a:t>Sir Francis Walsingham in a letter to Lord Burghley (William Cecil) in 1574. Was writing about trying to stop the plots surrounding Mary, Queen of Scots. </a:t>
            </a:r>
          </a:p>
          <a:p>
            <a:pPr>
              <a:lnSpc>
                <a:spcPct val="150000"/>
              </a:lnSpc>
            </a:pPr>
            <a:r>
              <a:rPr lang="en-GB" sz="1100" i="1" dirty="0">
                <a:latin typeface="Cambria" panose="02040503050406030204" pitchFamily="18" charset="0"/>
                <a:ea typeface="Cambria" panose="02040503050406030204" pitchFamily="18" charset="0"/>
              </a:rPr>
              <a:t>Without torture I know we shall not prevail. </a:t>
            </a:r>
          </a:p>
        </p:txBody>
      </p:sp>
    </p:spTree>
    <p:extLst>
      <p:ext uri="{BB962C8B-B14F-4D97-AF65-F5344CB8AC3E}">
        <p14:creationId xmlns:p14="http://schemas.microsoft.com/office/powerpoint/2010/main" val="30972366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p15"/>
          <p:cNvSpPr txBox="1">
            <a:spLocks noGrp="1"/>
          </p:cNvSpPr>
          <p:nvPr>
            <p:ph type="title" idx="4294967295"/>
          </p:nvPr>
        </p:nvSpPr>
        <p:spPr>
          <a:xfrm>
            <a:off x="889950" y="210100"/>
            <a:ext cx="5831400" cy="44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latin typeface="Tahoma" panose="020B0604030504040204" pitchFamily="34" charset="0"/>
                <a:ea typeface="Tahoma" panose="020B0604030504040204" pitchFamily="34" charset="0"/>
                <a:cs typeface="Tahoma" panose="020B0604030504040204" pitchFamily="34" charset="0"/>
              </a:rPr>
              <a:t>Keywords</a:t>
            </a:r>
            <a:endParaRPr dirty="0">
              <a:latin typeface="Tahoma" panose="020B0604030504040204" pitchFamily="34" charset="0"/>
              <a:ea typeface="Tahoma" panose="020B0604030504040204" pitchFamily="34" charset="0"/>
              <a:cs typeface="Tahoma" panose="020B0604030504040204" pitchFamily="34" charset="0"/>
            </a:endParaRPr>
          </a:p>
        </p:txBody>
      </p:sp>
      <p:sp>
        <p:nvSpPr>
          <p:cNvPr id="74" name="Google Shape;74;p15"/>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p.3</a:t>
            </a:r>
            <a:endParaRPr sz="1600" b="1" dirty="0">
              <a:latin typeface="Calibri"/>
              <a:ea typeface="Calibri"/>
              <a:cs typeface="Calibri"/>
              <a:sym typeface="Calibri"/>
            </a:endParaRPr>
          </a:p>
        </p:txBody>
      </p:sp>
      <p:graphicFrame>
        <p:nvGraphicFramePr>
          <p:cNvPr id="75" name="Google Shape;75;p15"/>
          <p:cNvGraphicFramePr/>
          <p:nvPr>
            <p:extLst>
              <p:ext uri="{D42A27DB-BD31-4B8C-83A1-F6EECF244321}">
                <p14:modId xmlns:p14="http://schemas.microsoft.com/office/powerpoint/2010/main" val="545021202"/>
              </p:ext>
            </p:extLst>
          </p:nvPr>
        </p:nvGraphicFramePr>
        <p:xfrm>
          <a:off x="401782" y="922400"/>
          <a:ext cx="6875768" cy="5518498"/>
        </p:xfrm>
        <a:graphic>
          <a:graphicData uri="http://schemas.openxmlformats.org/drawingml/2006/table">
            <a:tbl>
              <a:tblPr>
                <a:noFill/>
              </a:tblPr>
              <a:tblGrid>
                <a:gridCol w="1165761">
                  <a:extLst>
                    <a:ext uri="{9D8B030D-6E8A-4147-A177-3AD203B41FA5}">
                      <a16:colId xmlns:a16="http://schemas.microsoft.com/office/drawing/2014/main" val="20000"/>
                    </a:ext>
                  </a:extLst>
                </a:gridCol>
                <a:gridCol w="5710007">
                  <a:extLst>
                    <a:ext uri="{9D8B030D-6E8A-4147-A177-3AD203B41FA5}">
                      <a16:colId xmlns:a16="http://schemas.microsoft.com/office/drawing/2014/main" val="20001"/>
                    </a:ext>
                  </a:extLst>
                </a:gridCol>
              </a:tblGrid>
              <a:tr h="0">
                <a:tc>
                  <a:txBody>
                    <a:bodyPr/>
                    <a:lstStyle/>
                    <a:p>
                      <a:pPr algn="l" rtl="0" fontAlgn="ctr"/>
                      <a:r>
                        <a:rPr lang="en-GB" sz="1100" b="1" i="0" u="none" strike="noStrike">
                          <a:solidFill>
                            <a:srgbClr val="000000"/>
                          </a:solidFill>
                          <a:effectLst/>
                          <a:latin typeface="Cambria" panose="02040503050406030204" pitchFamily="18" charset="0"/>
                        </a:rPr>
                        <a:t>20.   Revolt of the Northern Earls, 1569</a:t>
                      </a:r>
                    </a:p>
                  </a:txBody>
                  <a:tcPr marL="6350" marR="6350" marT="6350" marB="0" anchor="ctr">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tc>
                  <a:txBody>
                    <a:bodyPr/>
                    <a:lstStyle/>
                    <a:p>
                      <a:pPr rtl="0" fontAlgn="ctr">
                        <a:spcBef>
                          <a:spcPts val="0"/>
                        </a:spcBef>
                        <a:spcAft>
                          <a:spcPts val="0"/>
                        </a:spcAft>
                      </a:pPr>
                      <a:r>
                        <a:rPr lang="en-GB" sz="1100" b="0" i="0" u="none" strike="noStrike">
                          <a:solidFill>
                            <a:srgbClr val="000000"/>
                          </a:solidFill>
                          <a:effectLst/>
                          <a:latin typeface="Cambria" panose="02040503050406030204" pitchFamily="18" charset="0"/>
                          <a:ea typeface="Cambria" panose="02040503050406030204" pitchFamily="18" charset="0"/>
                        </a:rPr>
                        <a:t>First major revolt against Elizabeth. Reasons behind the revolt include: the earls wanting to restore Catholicism, they lost influence in court, Elizabeth not naming an heir and Mary Queen of Scots captivity. The aim was to marry Mary Queen of Scots to the Duke of Norfolk and restore Catholicism to the country. The revolt failed because Spanish troops never arrived and Elizabeth managed to raised an army of 14,000 men. The significance of this were: The first, and most serious, rebellion by  English Catholics, prompted harsher treatments of Catholics, Elizabeth was excommunicated from the Catholic church meaning English Catholics loyalty was always in doubt. </a:t>
                      </a:r>
                      <a:endParaRPr lang="en-GB" sz="1100">
                        <a:effectLst/>
                        <a:latin typeface="Cambria" panose="02040503050406030204" pitchFamily="18" charset="0"/>
                        <a:ea typeface="Cambria" panose="02040503050406030204" pitchFamily="18" charset="0"/>
                      </a:endParaRPr>
                    </a:p>
                  </a:txBody>
                  <a:tcPr marL="68580" marR="68580" anchor="ctr">
                    <a:lnL w="28575" cap="flat" cmpd="sng" algn="ctr">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265623">
                <a:tc>
                  <a:txBody>
                    <a:bodyPr/>
                    <a:lstStyle/>
                    <a:p>
                      <a:pPr algn="l" rtl="0" fontAlgn="ctr"/>
                      <a:r>
                        <a:rPr lang="en-GB" sz="1100" b="1" i="0" u="none" strike="noStrike">
                          <a:solidFill>
                            <a:srgbClr val="000000"/>
                          </a:solidFill>
                          <a:effectLst/>
                          <a:latin typeface="Cambria" panose="02040503050406030204" pitchFamily="18" charset="0"/>
                        </a:rPr>
                        <a:t>21.   Ridolfi Plot, 1571</a:t>
                      </a:r>
                    </a:p>
                  </a:txBody>
                  <a:tcPr marL="6350" marR="6350" marT="6350" marB="0" anchor="ctr">
                    <a:lnL w="28575" cap="flat" cmpd="sng">
                      <a:solidFill>
                        <a:srgbClr val="000000"/>
                      </a:solidFill>
                      <a:prstDash val="solid"/>
                      <a:round/>
                      <a:headEnd type="none" w="sm" len="sm"/>
                      <a:tailEnd type="none" w="sm" len="sm"/>
                    </a:lnL>
                    <a:lnR w="28575" cap="flat" cmpd="sng" algn="ctr">
                      <a:solidFill>
                        <a:srgbClr val="000000"/>
                      </a:solidFill>
                      <a:prstDash val="solid"/>
                      <a:round/>
                      <a:headEnd type="none" w="sm" len="sm"/>
                      <a:tailEnd type="none" w="sm" len="sm"/>
                    </a:lnR>
                    <a:lnT w="28575" cap="flat" cmpd="sng" algn="ctr">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tc>
                  <a:txBody>
                    <a:bodyPr/>
                    <a:lstStyle/>
                    <a:p>
                      <a:pPr rtl="0" fontAlgn="ctr">
                        <a:spcBef>
                          <a:spcPts val="0"/>
                        </a:spcBef>
                        <a:spcAft>
                          <a:spcPts val="0"/>
                        </a:spcAft>
                      </a:pPr>
                      <a:r>
                        <a:rPr lang="en-GB" sz="1100" b="0" i="0" u="none" strike="noStrike" dirty="0">
                          <a:solidFill>
                            <a:srgbClr val="000000"/>
                          </a:solidFill>
                          <a:effectLst/>
                          <a:latin typeface="Cambria" panose="02040503050406030204" pitchFamily="18" charset="0"/>
                          <a:ea typeface="Cambria" panose="02040503050406030204" pitchFamily="18" charset="0"/>
                        </a:rPr>
                        <a:t>Ridolfi was an Italian banker from Florence and one of the pope’s spies. The plan was for Mary Queen of Scots to marry the Duke of Norfolk. The plot was uncovered by Sir William Cecil by obtaining coded letters that proved Norfolk's guilt. The plot was significant because it came soon after the papal bull excommunicating Elizabeth. It reinforced the threat from Spain and as a result, it forced Elizabeth to focus on improving relations with France. </a:t>
                      </a:r>
                      <a:endParaRPr lang="en-GB" sz="1100" dirty="0">
                        <a:effectLst/>
                        <a:latin typeface="Cambria" panose="02040503050406030204" pitchFamily="18" charset="0"/>
                        <a:ea typeface="Cambria" panose="02040503050406030204" pitchFamily="18" charset="0"/>
                      </a:endParaRPr>
                    </a:p>
                  </a:txBody>
                  <a:tcPr marL="68580" marR="68580" anchor="ctr">
                    <a:lnL w="28575" cap="flat" cmpd="sng" algn="ctr">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lgn="ctr">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531208">
                <a:tc>
                  <a:txBody>
                    <a:bodyPr/>
                    <a:lstStyle/>
                    <a:p>
                      <a:pPr algn="l" rtl="0" fontAlgn="ctr"/>
                      <a:r>
                        <a:rPr lang="en-GB" sz="1100" b="1" i="0" u="none" strike="noStrike">
                          <a:solidFill>
                            <a:srgbClr val="000000"/>
                          </a:solidFill>
                          <a:effectLst/>
                          <a:latin typeface="Cambria" panose="02040503050406030204" pitchFamily="18" charset="0"/>
                        </a:rPr>
                        <a:t>22.   Singeing of the King of Spain’s beard</a:t>
                      </a:r>
                    </a:p>
                  </a:txBody>
                  <a:tcPr marL="6350" marR="6350" marT="6350" marB="0" anchor="ctr">
                    <a:lnL w="28575" cap="flat" cmpd="sng">
                      <a:solidFill>
                        <a:srgbClr val="000000"/>
                      </a:solidFill>
                      <a:prstDash val="solid"/>
                      <a:round/>
                      <a:headEnd type="none" w="sm" len="sm"/>
                      <a:tailEnd type="none" w="sm" len="sm"/>
                    </a:lnL>
                    <a:lnR w="28575" cap="flat" cmpd="sng" algn="ctr">
                      <a:solidFill>
                        <a:srgbClr val="000000"/>
                      </a:solidFill>
                      <a:prstDash val="solid"/>
                      <a:round/>
                      <a:headEnd type="none" w="sm" len="sm"/>
                      <a:tailEnd type="none" w="sm" len="sm"/>
                    </a:lnR>
                    <a:lnT w="28575" cap="flat" cmpd="sng" algn="ctr">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tc>
                  <a:txBody>
                    <a:bodyPr/>
                    <a:lstStyle/>
                    <a:p>
                      <a:pPr rtl="0" fontAlgn="ctr">
                        <a:spcBef>
                          <a:spcPts val="0"/>
                        </a:spcBef>
                        <a:spcAft>
                          <a:spcPts val="0"/>
                        </a:spcAft>
                      </a:pPr>
                      <a:r>
                        <a:rPr lang="en-GB" sz="1100" b="0" i="0" u="none" strike="noStrike" dirty="0">
                          <a:solidFill>
                            <a:srgbClr val="000000"/>
                          </a:solidFill>
                          <a:effectLst/>
                          <a:latin typeface="Cambria" panose="02040503050406030204" pitchFamily="18" charset="0"/>
                          <a:ea typeface="Cambria" panose="02040503050406030204" pitchFamily="18" charset="0"/>
                        </a:rPr>
                        <a:t>Another term given to Drake's attack on Cadiz in 1587. </a:t>
                      </a:r>
                      <a:endParaRPr lang="en-GB" sz="1100" dirty="0">
                        <a:effectLst/>
                        <a:latin typeface="Cambria" panose="02040503050406030204" pitchFamily="18" charset="0"/>
                        <a:ea typeface="Cambria" panose="02040503050406030204" pitchFamily="18" charset="0"/>
                      </a:endParaRPr>
                    </a:p>
                  </a:txBody>
                  <a:tcPr marL="68580" marR="68580" anchor="ctr">
                    <a:lnL w="28575" cap="flat" cmpd="sng" algn="ctr">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lgn="ctr">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2"/>
                  </a:ext>
                </a:extLst>
              </a:tr>
              <a:tr h="0">
                <a:tc>
                  <a:txBody>
                    <a:bodyPr/>
                    <a:lstStyle/>
                    <a:p>
                      <a:pPr algn="l" rtl="0" fontAlgn="ctr"/>
                      <a:r>
                        <a:rPr lang="en-GB" sz="1100" b="1" i="0" u="none" strike="noStrike">
                          <a:solidFill>
                            <a:srgbClr val="000000"/>
                          </a:solidFill>
                          <a:effectLst/>
                          <a:latin typeface="Cambria" panose="02040503050406030204" pitchFamily="18" charset="0"/>
                        </a:rPr>
                        <a:t>23.   Spanish Armada, 1588</a:t>
                      </a:r>
                    </a:p>
                  </a:txBody>
                  <a:tcPr marL="6350" marR="6350" marT="6350" marB="0" anchor="ctr">
                    <a:lnL w="28575" cap="flat" cmpd="sng">
                      <a:solidFill>
                        <a:srgbClr val="000000"/>
                      </a:solidFill>
                      <a:prstDash val="solid"/>
                      <a:round/>
                      <a:headEnd type="none" w="sm" len="sm"/>
                      <a:tailEnd type="none" w="sm" len="sm"/>
                    </a:lnL>
                    <a:lnR w="28575" cap="flat" cmpd="sng" algn="ctr">
                      <a:solidFill>
                        <a:srgbClr val="000000"/>
                      </a:solidFill>
                      <a:prstDash val="solid"/>
                      <a:round/>
                      <a:headEnd type="none" w="sm" len="sm"/>
                      <a:tailEnd type="none" w="sm" len="sm"/>
                    </a:lnR>
                    <a:lnT w="28575" cap="flat" cmpd="sng" algn="ctr">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tc>
                  <a:txBody>
                    <a:bodyPr/>
                    <a:lstStyle/>
                    <a:p>
                      <a:pPr rtl="0" fontAlgn="ctr">
                        <a:spcBef>
                          <a:spcPts val="0"/>
                        </a:spcBef>
                        <a:spcAft>
                          <a:spcPts val="0"/>
                        </a:spcAft>
                      </a:pPr>
                      <a:r>
                        <a:rPr lang="en-GB" sz="1100" b="0" i="0" u="none" strike="noStrike" dirty="0">
                          <a:solidFill>
                            <a:srgbClr val="000000"/>
                          </a:solidFill>
                          <a:effectLst/>
                          <a:latin typeface="Cambria" panose="02040503050406030204" pitchFamily="18" charset="0"/>
                          <a:ea typeface="Cambria" panose="02040503050406030204" pitchFamily="18" charset="0"/>
                        </a:rPr>
                        <a:t>Failed invasion by the Spanish.</a:t>
                      </a:r>
                      <a:endParaRPr lang="en-GB" sz="1100" dirty="0">
                        <a:effectLst/>
                        <a:latin typeface="Cambria" panose="02040503050406030204" pitchFamily="18" charset="0"/>
                        <a:ea typeface="Cambria" panose="02040503050406030204" pitchFamily="18" charset="0"/>
                      </a:endParaRPr>
                    </a:p>
                  </a:txBody>
                  <a:tcPr marL="68580" marR="68580" anchor="ctr">
                    <a:lnL w="28575" cap="flat" cmpd="sng" algn="ctr">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lgn="ctr">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3"/>
                  </a:ext>
                </a:extLst>
              </a:tr>
              <a:tr h="0">
                <a:tc>
                  <a:txBody>
                    <a:bodyPr/>
                    <a:lstStyle/>
                    <a:p>
                      <a:pPr algn="l" rtl="0" fontAlgn="ctr"/>
                      <a:r>
                        <a:rPr lang="en-GB" sz="1100" b="1" i="0" u="none" strike="noStrike" dirty="0">
                          <a:solidFill>
                            <a:srgbClr val="000000"/>
                          </a:solidFill>
                          <a:effectLst/>
                          <a:latin typeface="Cambria" panose="02040503050406030204" pitchFamily="18" charset="0"/>
                        </a:rPr>
                        <a:t>24. Throckmorton Plot, 1583</a:t>
                      </a:r>
                    </a:p>
                  </a:txBody>
                  <a:tcPr marL="6350" marR="6350" marT="6350" marB="0" anchor="ctr">
                    <a:lnL w="28575" cap="flat" cmpd="sng">
                      <a:solidFill>
                        <a:srgbClr val="000000"/>
                      </a:solidFill>
                      <a:prstDash val="solid"/>
                      <a:round/>
                      <a:headEnd type="none" w="sm" len="sm"/>
                      <a:tailEnd type="none" w="sm" len="sm"/>
                    </a:lnL>
                    <a:lnR w="28575" cap="flat" cmpd="sng" algn="ctr">
                      <a:solidFill>
                        <a:srgbClr val="000000"/>
                      </a:solidFill>
                      <a:prstDash val="solid"/>
                      <a:round/>
                      <a:headEnd type="none" w="sm" len="sm"/>
                      <a:tailEnd type="none" w="sm" len="sm"/>
                    </a:lnR>
                    <a:lnT w="28575" cap="flat" cmpd="sng" algn="ctr">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tc>
                  <a:txBody>
                    <a:bodyPr/>
                    <a:lstStyle/>
                    <a:p>
                      <a:pPr rtl="0" fontAlgn="ctr">
                        <a:spcBef>
                          <a:spcPts val="0"/>
                        </a:spcBef>
                        <a:spcAft>
                          <a:spcPts val="0"/>
                        </a:spcAft>
                      </a:pPr>
                      <a:r>
                        <a:rPr lang="en-GB" sz="1100" b="0" i="0" u="none" strike="noStrike" dirty="0">
                          <a:solidFill>
                            <a:srgbClr val="000000"/>
                          </a:solidFill>
                          <a:effectLst/>
                          <a:latin typeface="Cambria" panose="02040503050406030204" pitchFamily="18" charset="0"/>
                          <a:ea typeface="Cambria" panose="02040503050406030204" pitchFamily="18" charset="0"/>
                        </a:rPr>
                        <a:t>The plot planned for the French Duke of Guise, the cousin of Mary, Queen of Scots, to invade England, free Mary Queen of Scots, overthrow Elizabeth and restore Catholicism in England. Sir Francis Walsingham, Elizabeth’s Secretary of State, uncovered the plot through papers found in Throckmorton’s house. He was arrested, tortured and killed after he confessed to the plot.  The significance of this was that the Throckmorton papers included a list of Catholic sympathisers in England, suggesting that the governments fear of English Catholics as the enemy with was real. Catholics were treated with great suspicion by the government. Many important Catholics fled England after the plot and up to 11,000 were imprisoned.  </a:t>
                      </a:r>
                      <a:endParaRPr lang="en-GB" sz="1100" dirty="0">
                        <a:effectLst/>
                        <a:latin typeface="Cambria" panose="02040503050406030204" pitchFamily="18" charset="0"/>
                        <a:ea typeface="Cambria" panose="02040503050406030204" pitchFamily="18" charset="0"/>
                      </a:endParaRPr>
                    </a:p>
                  </a:txBody>
                  <a:tcPr marL="68580" marR="68580" anchor="ctr">
                    <a:lnL w="28575" cap="flat" cmpd="sng" algn="ctr">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lgn="ctr">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4"/>
                  </a:ext>
                </a:extLst>
              </a:tr>
              <a:tr h="0">
                <a:tc>
                  <a:txBody>
                    <a:bodyPr/>
                    <a:lstStyle/>
                    <a:p>
                      <a:pPr algn="l" rtl="0" fontAlgn="ctr"/>
                      <a:r>
                        <a:rPr lang="en-GB" sz="1100" b="1" i="0" u="none" strike="noStrike">
                          <a:solidFill>
                            <a:srgbClr val="000000"/>
                          </a:solidFill>
                          <a:effectLst/>
                          <a:latin typeface="Cambria" panose="02040503050406030204" pitchFamily="18" charset="0"/>
                        </a:rPr>
                        <a:t>25.   Tilbury Speech, </a:t>
                      </a:r>
                    </a:p>
                  </a:txBody>
                  <a:tcPr marL="6350" marR="6350" marT="6350" marB="0" anchor="ctr">
                    <a:lnL w="28575" cap="flat" cmpd="sng">
                      <a:solidFill>
                        <a:srgbClr val="000000"/>
                      </a:solidFill>
                      <a:prstDash val="solid"/>
                      <a:round/>
                      <a:headEnd type="none" w="sm" len="sm"/>
                      <a:tailEnd type="none" w="sm" len="sm"/>
                    </a:lnL>
                    <a:lnR w="28575" cap="flat" cmpd="sng" algn="ctr">
                      <a:solidFill>
                        <a:srgbClr val="000000"/>
                      </a:solidFill>
                      <a:prstDash val="solid"/>
                      <a:round/>
                      <a:headEnd type="none" w="sm" len="sm"/>
                      <a:tailEnd type="none" w="sm" len="sm"/>
                    </a:lnR>
                    <a:lnT w="28575" cap="flat" cmpd="sng" algn="ctr">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tc>
                  <a:txBody>
                    <a:bodyPr/>
                    <a:lstStyle/>
                    <a:p>
                      <a:pPr rtl="0" fontAlgn="ctr">
                        <a:spcBef>
                          <a:spcPts val="0"/>
                        </a:spcBef>
                        <a:spcAft>
                          <a:spcPts val="0"/>
                        </a:spcAft>
                      </a:pPr>
                      <a:r>
                        <a:rPr lang="en-GB" sz="1100" b="0" i="0" u="none" strike="noStrike" dirty="0">
                          <a:solidFill>
                            <a:srgbClr val="000000"/>
                          </a:solidFill>
                          <a:effectLst/>
                          <a:latin typeface="Cambria" panose="02040503050406030204" pitchFamily="18" charset="0"/>
                          <a:ea typeface="Cambria" panose="02040503050406030204" pitchFamily="18" charset="0"/>
                        </a:rPr>
                        <a:t>Inspiring speech given by the Elizabeth to the troops before the Spanish Armada. </a:t>
                      </a:r>
                      <a:endParaRPr lang="en-GB" sz="1100" dirty="0">
                        <a:effectLst/>
                        <a:latin typeface="Cambria" panose="02040503050406030204" pitchFamily="18" charset="0"/>
                        <a:ea typeface="Cambria" panose="02040503050406030204" pitchFamily="18" charset="0"/>
                      </a:endParaRPr>
                    </a:p>
                  </a:txBody>
                  <a:tcPr marL="68580" marR="68580" anchor="ctr">
                    <a:lnL w="28575" cap="flat" cmpd="sng" algn="ctr">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lgn="ctr">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5"/>
                  </a:ext>
                </a:extLst>
              </a:tr>
              <a:tr h="0">
                <a:tc>
                  <a:txBody>
                    <a:bodyPr/>
                    <a:lstStyle/>
                    <a:p>
                      <a:pPr algn="l" rtl="0" fontAlgn="ctr"/>
                      <a:r>
                        <a:rPr lang="en-GB" sz="1100" b="1" i="0" u="none" strike="noStrike" dirty="0">
                          <a:solidFill>
                            <a:srgbClr val="000000"/>
                          </a:solidFill>
                          <a:effectLst/>
                          <a:latin typeface="Cambria" panose="02040503050406030204" pitchFamily="18" charset="0"/>
                        </a:rPr>
                        <a:t>26.   Treaty of Joinville 9 Aug, 1588</a:t>
                      </a:r>
                    </a:p>
                  </a:txBody>
                  <a:tcPr marL="6350" marR="6350" marT="6350" marB="0" anchor="ctr">
                    <a:lnL w="28575" cap="flat" cmpd="sng">
                      <a:solidFill>
                        <a:srgbClr val="000000"/>
                      </a:solidFill>
                      <a:prstDash val="solid"/>
                      <a:round/>
                      <a:headEnd type="none" w="sm" len="sm"/>
                      <a:tailEnd type="none" w="sm" len="sm"/>
                    </a:lnL>
                    <a:lnR w="28575" cap="flat" cmpd="sng" algn="ctr">
                      <a:solidFill>
                        <a:srgbClr val="000000"/>
                      </a:solidFill>
                      <a:prstDash val="solid"/>
                      <a:round/>
                      <a:headEnd type="none" w="sm" len="sm"/>
                      <a:tailEnd type="none" w="sm" len="sm"/>
                    </a:lnR>
                    <a:lnT w="28575" cap="flat" cmpd="sng" algn="ctr">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tc>
                  <a:txBody>
                    <a:bodyPr/>
                    <a:lstStyle/>
                    <a:p>
                      <a:pPr rtl="0" fontAlgn="ctr">
                        <a:spcBef>
                          <a:spcPts val="0"/>
                        </a:spcBef>
                        <a:spcAft>
                          <a:spcPts val="0"/>
                        </a:spcAft>
                      </a:pPr>
                      <a:r>
                        <a:rPr lang="en-GB" sz="1100" b="0" i="0" u="none" strike="noStrike" dirty="0">
                          <a:solidFill>
                            <a:srgbClr val="000000"/>
                          </a:solidFill>
                          <a:effectLst/>
                          <a:latin typeface="Cambria" panose="02040503050406030204" pitchFamily="18" charset="0"/>
                          <a:ea typeface="Cambria" panose="02040503050406030204" pitchFamily="18" charset="0"/>
                        </a:rPr>
                        <a:t>Treaty between France and Spain which was a turning point in Anglo-Spanish relations. Effectively, this meant that Catholic France and Spain were now allies against Protestantism. </a:t>
                      </a:r>
                      <a:endParaRPr lang="en-GB" sz="1100" dirty="0">
                        <a:effectLst/>
                        <a:latin typeface="Cambria" panose="02040503050406030204" pitchFamily="18" charset="0"/>
                        <a:ea typeface="Cambria" panose="02040503050406030204" pitchFamily="18" charset="0"/>
                      </a:endParaRPr>
                    </a:p>
                  </a:txBody>
                  <a:tcPr marL="68580" marR="68580" anchor="ctr">
                    <a:lnL w="28575" cap="flat" cmpd="sng" algn="ctr">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lgn="ctr">
                      <a:solidFill>
                        <a:srgbClr val="000000"/>
                      </a:solidFill>
                      <a:prstDash val="solid"/>
                      <a:round/>
                      <a:headEnd type="none" w="sm" len="sm"/>
                      <a:tailEnd type="none" w="sm" len="sm"/>
                    </a:lnT>
                    <a:lnB w="28575"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41374955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86;p16">
            <a:extLst>
              <a:ext uri="{FF2B5EF4-FFF2-40B4-BE49-F238E27FC236}">
                <a16:creationId xmlns:a16="http://schemas.microsoft.com/office/drawing/2014/main" id="{B9D782B5-66C3-4ABA-8A36-FBADA7B61C0A}"/>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p.30</a:t>
            </a:r>
            <a:endParaRPr sz="1600" b="1" dirty="0">
              <a:latin typeface="Calibri"/>
              <a:ea typeface="Calibri"/>
              <a:cs typeface="Calibri"/>
              <a:sym typeface="Calibri"/>
            </a:endParaRPr>
          </a:p>
        </p:txBody>
      </p:sp>
      <p:sp>
        <p:nvSpPr>
          <p:cNvPr id="3" name="Google Shape;81;p16">
            <a:extLst>
              <a:ext uri="{FF2B5EF4-FFF2-40B4-BE49-F238E27FC236}">
                <a16:creationId xmlns:a16="http://schemas.microsoft.com/office/drawing/2014/main" id="{7B945F9D-292E-459B-A52C-B21E5875F765}"/>
              </a:ext>
            </a:extLst>
          </p:cNvPr>
          <p:cNvSpPr txBox="1"/>
          <p:nvPr/>
        </p:nvSpPr>
        <p:spPr>
          <a:xfrm>
            <a:off x="704850" y="336550"/>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2.1 Plots and revolts and home</a:t>
            </a:r>
          </a:p>
          <a:p>
            <a:pPr algn="ctr"/>
            <a:r>
              <a:rPr lang="en-GB" sz="1200" dirty="0">
                <a:solidFill>
                  <a:srgbClr val="000000"/>
                </a:solidFill>
                <a:latin typeface="Cambria" panose="02040503050406030204" pitchFamily="18" charset="0"/>
                <a:ea typeface="Cambria" panose="02040503050406030204" pitchFamily="18" charset="0"/>
              </a:rPr>
              <a:t>B. The features and significance of the Ridolfi, Throckmorton and Babington Plots. Walsingham and the use of spies.</a:t>
            </a:r>
            <a:endParaRPr lang="en-GB" sz="1200" dirty="0">
              <a:latin typeface="Cambria" panose="02040503050406030204" pitchFamily="18" charset="0"/>
              <a:ea typeface="Palatino" pitchFamily="2" charset="77"/>
              <a:cs typeface="Cambria"/>
              <a:sym typeface="Cambria"/>
            </a:endParaRPr>
          </a:p>
        </p:txBody>
      </p:sp>
      <p:graphicFrame>
        <p:nvGraphicFramePr>
          <p:cNvPr id="4" name="Table 8">
            <a:extLst>
              <a:ext uri="{FF2B5EF4-FFF2-40B4-BE49-F238E27FC236}">
                <a16:creationId xmlns:a16="http://schemas.microsoft.com/office/drawing/2014/main" id="{DD856BAB-B671-487D-8F5F-E51E4A93CBA1}"/>
              </a:ext>
            </a:extLst>
          </p:cNvPr>
          <p:cNvGraphicFramePr>
            <a:graphicFrameLocks noGrp="1"/>
          </p:cNvGraphicFramePr>
          <p:nvPr>
            <p:extLst>
              <p:ext uri="{D42A27DB-BD31-4B8C-83A1-F6EECF244321}">
                <p14:modId xmlns:p14="http://schemas.microsoft.com/office/powerpoint/2010/main" val="854207376"/>
              </p:ext>
            </p:extLst>
          </p:nvPr>
        </p:nvGraphicFramePr>
        <p:xfrm>
          <a:off x="451577" y="1903296"/>
          <a:ext cx="6921222" cy="6448482"/>
        </p:xfrm>
        <a:graphic>
          <a:graphicData uri="http://schemas.openxmlformats.org/drawingml/2006/table">
            <a:tbl>
              <a:tblPr firstRow="1" bandRow="1">
                <a:tableStyleId>{2D5ABB26-0587-4C30-8999-92F81FD0307C}</a:tableStyleId>
              </a:tblPr>
              <a:tblGrid>
                <a:gridCol w="1682022">
                  <a:extLst>
                    <a:ext uri="{9D8B030D-6E8A-4147-A177-3AD203B41FA5}">
                      <a16:colId xmlns:a16="http://schemas.microsoft.com/office/drawing/2014/main" val="253872874"/>
                    </a:ext>
                  </a:extLst>
                </a:gridCol>
                <a:gridCol w="1247775">
                  <a:extLst>
                    <a:ext uri="{9D8B030D-6E8A-4147-A177-3AD203B41FA5}">
                      <a16:colId xmlns:a16="http://schemas.microsoft.com/office/drawing/2014/main" val="2290230241"/>
                    </a:ext>
                  </a:extLst>
                </a:gridCol>
                <a:gridCol w="3991425">
                  <a:extLst>
                    <a:ext uri="{9D8B030D-6E8A-4147-A177-3AD203B41FA5}">
                      <a16:colId xmlns:a16="http://schemas.microsoft.com/office/drawing/2014/main" val="411881716"/>
                    </a:ext>
                  </a:extLst>
                </a:gridCol>
              </a:tblGrid>
              <a:tr h="708987">
                <a:tc>
                  <a:txBody>
                    <a:bodyPr/>
                    <a:lstStyle/>
                    <a:p>
                      <a:pPr algn="ctr"/>
                      <a:r>
                        <a:rPr lang="en-GB" sz="1100" b="1" dirty="0">
                          <a:latin typeface="Cambria" panose="02040503050406030204" pitchFamily="18" charset="0"/>
                          <a:ea typeface="Cambria" panose="02040503050406030204" pitchFamily="18" charset="0"/>
                        </a:rPr>
                        <a:t>Method</a:t>
                      </a:r>
                    </a:p>
                  </a:txBody>
                  <a:tcPr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100" dirty="0">
                        <a:latin typeface="Cambria" panose="02040503050406030204" pitchFamily="18" charset="0"/>
                        <a:ea typeface="Cambria" panose="02040503050406030204" pitchFamily="18" charset="0"/>
                      </a:endParaRPr>
                    </a:p>
                  </a:txBody>
                  <a:tcPr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1100" b="1" dirty="0">
                          <a:latin typeface="Cambria" panose="02040503050406030204" pitchFamily="18" charset="0"/>
                          <a:ea typeface="Cambria" panose="02040503050406030204" pitchFamily="18" charset="0"/>
                        </a:rPr>
                        <a:t>Description</a:t>
                      </a:r>
                    </a:p>
                  </a:txBody>
                  <a:tcPr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4530898"/>
                  </a:ext>
                </a:extLst>
              </a:tr>
              <a:tr h="708987">
                <a:tc>
                  <a:txBody>
                    <a:bodyPr/>
                    <a:lstStyle/>
                    <a:p>
                      <a:r>
                        <a:rPr lang="en-GB" sz="1100" b="1" dirty="0">
                          <a:latin typeface="Cambria" panose="02040503050406030204" pitchFamily="18" charset="0"/>
                          <a:ea typeface="Cambria" panose="02040503050406030204" pitchFamily="18" charset="0"/>
                        </a:rPr>
                        <a:t>Intercepting coded letters and messages</a:t>
                      </a:r>
                    </a:p>
                  </a:txBody>
                  <a:tcPr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100" dirty="0">
                        <a:latin typeface="Cambria" panose="02040503050406030204" pitchFamily="18" charset="0"/>
                        <a:ea typeface="Cambria" panose="02040503050406030204" pitchFamily="18" charset="0"/>
                      </a:endParaRPr>
                    </a:p>
                  </a:txBody>
                  <a:tcPr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100" dirty="0">
                          <a:latin typeface="Cambria" panose="02040503050406030204" pitchFamily="18" charset="0"/>
                          <a:ea typeface="Cambria" panose="02040503050406030204" pitchFamily="18" charset="0"/>
                        </a:rPr>
                        <a:t>Town councils were authorised to search foreigners’ houses. The owners of taverns and inns had to report any foreigners staying with them. </a:t>
                      </a:r>
                    </a:p>
                  </a:txBody>
                  <a:tcPr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724977229"/>
                  </a:ext>
                </a:extLst>
              </a:tr>
              <a:tr h="708987">
                <a:tc>
                  <a:txBody>
                    <a:bodyPr/>
                    <a:lstStyle/>
                    <a:p>
                      <a:r>
                        <a:rPr lang="en-GB" sz="1100" b="1" dirty="0">
                          <a:latin typeface="Cambria" panose="02040503050406030204" pitchFamily="18" charset="0"/>
                          <a:ea typeface="Cambria" panose="02040503050406030204" pitchFamily="18" charset="0"/>
                        </a:rPr>
                        <a:t>Employing a network of spies and agents</a:t>
                      </a:r>
                    </a:p>
                  </a:txBody>
                  <a:tcPr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100" dirty="0">
                        <a:latin typeface="Cambria" panose="02040503050406030204" pitchFamily="18" charset="0"/>
                        <a:ea typeface="Cambria" panose="02040503050406030204" pitchFamily="18" charset="0"/>
                      </a:endParaRPr>
                    </a:p>
                  </a:txBody>
                  <a:tcPr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100" dirty="0">
                          <a:latin typeface="Cambria" panose="02040503050406030204" pitchFamily="18" charset="0"/>
                          <a:ea typeface="Cambria" panose="02040503050406030204" pitchFamily="18" charset="0"/>
                        </a:rPr>
                        <a:t>After the Pope excommunicated Elizabeth, the government believed Elizabeth’s life was in danger from Catholic fanatics. The Pope started to send missionary priests to England after 1574 though, Walsingham's spies were effective at seizing priests on the streets of London. </a:t>
                      </a:r>
                    </a:p>
                  </a:txBody>
                  <a:tcPr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80808307"/>
                  </a:ext>
                </a:extLst>
              </a:tr>
              <a:tr h="708987">
                <a:tc>
                  <a:txBody>
                    <a:bodyPr/>
                    <a:lstStyle/>
                    <a:p>
                      <a:r>
                        <a:rPr lang="en-GB" sz="1100" b="1" dirty="0">
                          <a:latin typeface="Cambria" panose="02040503050406030204" pitchFamily="18" charset="0"/>
                          <a:ea typeface="Cambria" panose="02040503050406030204" pitchFamily="18" charset="0"/>
                        </a:rPr>
                        <a:t>Acts of Parliament</a:t>
                      </a:r>
                    </a:p>
                  </a:txBody>
                  <a:tcPr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100" dirty="0">
                        <a:latin typeface="Cambria" panose="02040503050406030204" pitchFamily="18" charset="0"/>
                        <a:ea typeface="Cambria" panose="02040503050406030204" pitchFamily="18" charset="0"/>
                      </a:endParaRPr>
                    </a:p>
                  </a:txBody>
                  <a:tcPr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100" dirty="0">
                          <a:latin typeface="Cambria" panose="02040503050406030204" pitchFamily="18" charset="0"/>
                          <a:ea typeface="Cambria" panose="02040503050406030204" pitchFamily="18" charset="0"/>
                        </a:rPr>
                        <a:t>The Lord Lieutenants of each country and the bishops officially reported any threats to Walsingham and everyone was encouraged to report suspicions of dangers to the Queen. </a:t>
                      </a:r>
                    </a:p>
                  </a:txBody>
                  <a:tcPr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730115807"/>
                  </a:ext>
                </a:extLst>
              </a:tr>
              <a:tr h="708987">
                <a:tc>
                  <a:txBody>
                    <a:bodyPr/>
                    <a:lstStyle/>
                    <a:p>
                      <a:r>
                        <a:rPr lang="en-GB" sz="1100" b="1" dirty="0">
                          <a:latin typeface="Cambria" panose="02040503050406030204" pitchFamily="18" charset="0"/>
                          <a:ea typeface="Cambria" panose="02040503050406030204" pitchFamily="18" charset="0"/>
                        </a:rPr>
                        <a:t>Searches and registers</a:t>
                      </a:r>
                    </a:p>
                  </a:txBody>
                  <a:tcPr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100">
                        <a:latin typeface="Cambria" panose="02040503050406030204" pitchFamily="18" charset="0"/>
                        <a:ea typeface="Cambria" panose="02040503050406030204" pitchFamily="18" charset="0"/>
                      </a:endParaRPr>
                    </a:p>
                  </a:txBody>
                  <a:tcPr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100" dirty="0">
                          <a:latin typeface="Cambria" panose="02040503050406030204" pitchFamily="18" charset="0"/>
                          <a:ea typeface="Cambria" panose="02040503050406030204" pitchFamily="18" charset="0"/>
                        </a:rPr>
                        <a:t>Captured priests and plotters were tortured on the rack to extract information about their intentions and other threats to Elizabeth. Then they were executed as a warning. </a:t>
                      </a:r>
                    </a:p>
                  </a:txBody>
                  <a:tcPr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24947264"/>
                  </a:ext>
                </a:extLst>
              </a:tr>
              <a:tr h="708987">
                <a:tc>
                  <a:txBody>
                    <a:bodyPr/>
                    <a:lstStyle/>
                    <a:p>
                      <a:r>
                        <a:rPr lang="en-GB" sz="1100" b="1" dirty="0">
                          <a:latin typeface="Cambria" panose="02040503050406030204" pitchFamily="18" charset="0"/>
                          <a:ea typeface="Cambria" panose="02040503050406030204" pitchFamily="18" charset="0"/>
                        </a:rPr>
                        <a:t>Using informers in England</a:t>
                      </a:r>
                    </a:p>
                  </a:txBody>
                  <a:tcPr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100">
                        <a:latin typeface="Cambria" panose="02040503050406030204" pitchFamily="18" charset="0"/>
                        <a:ea typeface="Cambria" panose="02040503050406030204" pitchFamily="18" charset="0"/>
                      </a:endParaRPr>
                    </a:p>
                  </a:txBody>
                  <a:tcPr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100" dirty="0">
                          <a:latin typeface="Cambria" panose="02040503050406030204" pitchFamily="18" charset="0"/>
                          <a:ea typeface="Cambria" panose="02040503050406030204" pitchFamily="18" charset="0"/>
                        </a:rPr>
                        <a:t>Agents with codenames were based overseas in major towns and cities, including France, Italy and Spain. Spies were deployed to root out information event arose. </a:t>
                      </a:r>
                    </a:p>
                  </a:txBody>
                  <a:tcPr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70421523"/>
                  </a:ext>
                </a:extLst>
              </a:tr>
              <a:tr h="708987">
                <a:tc>
                  <a:txBody>
                    <a:bodyPr/>
                    <a:lstStyle/>
                    <a:p>
                      <a:r>
                        <a:rPr lang="en-GB" sz="1100" b="1" dirty="0">
                          <a:latin typeface="Cambria" panose="02040503050406030204" pitchFamily="18" charset="0"/>
                          <a:ea typeface="Cambria" panose="02040503050406030204" pitchFamily="18" charset="0"/>
                        </a:rPr>
                        <a:t>Interrogation and torture</a:t>
                      </a:r>
                    </a:p>
                  </a:txBody>
                  <a:tcPr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100">
                        <a:latin typeface="Cambria" panose="02040503050406030204" pitchFamily="18" charset="0"/>
                        <a:ea typeface="Cambria" panose="02040503050406030204" pitchFamily="18" charset="0"/>
                      </a:endParaRPr>
                    </a:p>
                  </a:txBody>
                  <a:tcPr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100" dirty="0">
                          <a:latin typeface="Cambria" panose="02040503050406030204" pitchFamily="18" charset="0"/>
                          <a:ea typeface="Cambria" panose="02040503050406030204" pitchFamily="18" charset="0"/>
                        </a:rPr>
                        <a:t>Walsingham was influential in Parliament, which passed Acts through the 1570s and 1580s, increasing penalties against Catholics. </a:t>
                      </a:r>
                    </a:p>
                  </a:txBody>
                  <a:tcPr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17485607"/>
                  </a:ext>
                </a:extLst>
              </a:tr>
              <a:tr h="708987">
                <a:tc>
                  <a:txBody>
                    <a:bodyPr/>
                    <a:lstStyle/>
                    <a:p>
                      <a:r>
                        <a:rPr lang="en-GB" sz="1100" b="1" dirty="0">
                          <a:latin typeface="Cambria" panose="02040503050406030204" pitchFamily="18" charset="0"/>
                          <a:ea typeface="Cambria" panose="02040503050406030204" pitchFamily="18" charset="0"/>
                        </a:rPr>
                        <a:t>Capturing Catholic priests and recusants</a:t>
                      </a:r>
                    </a:p>
                  </a:txBody>
                  <a:tcPr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100">
                        <a:latin typeface="Cambria" panose="02040503050406030204" pitchFamily="18" charset="0"/>
                        <a:ea typeface="Cambria" panose="02040503050406030204" pitchFamily="18" charset="0"/>
                      </a:endParaRPr>
                    </a:p>
                  </a:txBody>
                  <a:tcPr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100" dirty="0">
                          <a:latin typeface="Cambria" panose="02040503050406030204" pitchFamily="18" charset="0"/>
                          <a:ea typeface="Cambria" panose="02040503050406030204" pitchFamily="18" charset="0"/>
                        </a:rPr>
                        <a:t>The plotters developed increasingly sophisticated ways of communicating, for example. some of Mary’s letters were smuggled out in the heels of her ladies shoes. To counter this, Walsingham inserted informers into the households and hired a man who was skilled at re-sealing letters so the plotters did not know they had been intercepted,. On top of this, they also had a leading code breaker who deciphered Mary’s letters. </a:t>
                      </a:r>
                    </a:p>
                  </a:txBody>
                  <a:tcPr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33531464"/>
                  </a:ext>
                </a:extLst>
              </a:tr>
            </a:tbl>
          </a:graphicData>
        </a:graphic>
      </p:graphicFrame>
      <p:sp>
        <p:nvSpPr>
          <p:cNvPr id="5" name="TextBox 4">
            <a:extLst>
              <a:ext uri="{FF2B5EF4-FFF2-40B4-BE49-F238E27FC236}">
                <a16:creationId xmlns:a16="http://schemas.microsoft.com/office/drawing/2014/main" id="{E8A0958F-4869-4533-8855-35F7D617F416}"/>
              </a:ext>
            </a:extLst>
          </p:cNvPr>
          <p:cNvSpPr txBox="1"/>
          <p:nvPr/>
        </p:nvSpPr>
        <p:spPr>
          <a:xfrm>
            <a:off x="488679" y="1334486"/>
            <a:ext cx="6847019" cy="568810"/>
          </a:xfrm>
          <a:prstGeom prst="rect">
            <a:avLst/>
          </a:prstGeom>
          <a:noFill/>
        </p:spPr>
        <p:txBody>
          <a:bodyPr wrap="square" rtlCol="0">
            <a:spAutoFit/>
          </a:bodyPr>
          <a:lstStyle/>
          <a:p>
            <a:pPr>
              <a:lnSpc>
                <a:spcPct val="150000"/>
              </a:lnSpc>
            </a:pPr>
            <a:r>
              <a:rPr lang="en-GB" sz="1100" b="1" dirty="0">
                <a:latin typeface="Cambria" panose="02040503050406030204" pitchFamily="18" charset="0"/>
                <a:ea typeface="Cambria" panose="02040503050406030204" pitchFamily="18" charset="0"/>
                <a:cs typeface="Tahoma" panose="020B0604030504040204" pitchFamily="34" charset="0"/>
              </a:rPr>
              <a:t>TASK: </a:t>
            </a:r>
            <a:r>
              <a:rPr lang="en-GB" sz="1100" dirty="0">
                <a:latin typeface="Cambria" panose="02040503050406030204" pitchFamily="18" charset="0"/>
                <a:ea typeface="Cambria" panose="02040503050406030204" pitchFamily="18" charset="0"/>
                <a:cs typeface="Tahoma" panose="020B0604030504040204" pitchFamily="34" charset="0"/>
              </a:rPr>
              <a:t>Read the different methods used by Walsingham below and match them with the description by drawing a neat line. </a:t>
            </a:r>
            <a:endParaRPr lang="en-GB" sz="1100" b="1" dirty="0">
              <a:latin typeface="Cambria" panose="02040503050406030204" pitchFamily="18" charset="0"/>
              <a:ea typeface="Cambria" panose="02040503050406030204" pitchFamily="18" charset="0"/>
              <a:cs typeface="Tahoma" panose="020B0604030504040204" pitchFamily="34" charset="0"/>
            </a:endParaRPr>
          </a:p>
        </p:txBody>
      </p:sp>
      <p:sp>
        <p:nvSpPr>
          <p:cNvPr id="6" name="TextBox 5">
            <a:extLst>
              <a:ext uri="{FF2B5EF4-FFF2-40B4-BE49-F238E27FC236}">
                <a16:creationId xmlns:a16="http://schemas.microsoft.com/office/drawing/2014/main" id="{4213E9E9-E96D-45FF-8B1C-907612066DF2}"/>
              </a:ext>
            </a:extLst>
          </p:cNvPr>
          <p:cNvSpPr txBox="1"/>
          <p:nvPr/>
        </p:nvSpPr>
        <p:spPr>
          <a:xfrm>
            <a:off x="289590" y="8565090"/>
            <a:ext cx="6847019" cy="1584473"/>
          </a:xfrm>
          <a:prstGeom prst="rect">
            <a:avLst/>
          </a:prstGeom>
          <a:noFill/>
        </p:spPr>
        <p:txBody>
          <a:bodyPr wrap="square" rtlCol="0">
            <a:spAutoFit/>
          </a:bodyPr>
          <a:lstStyle/>
          <a:p>
            <a:pPr>
              <a:lnSpc>
                <a:spcPct val="150000"/>
              </a:lnSpc>
            </a:pPr>
            <a:r>
              <a:rPr lang="en-GB" sz="1100" b="1" dirty="0">
                <a:latin typeface="Cambria" panose="02040503050406030204" pitchFamily="18" charset="0"/>
                <a:ea typeface="Cambria" panose="02040503050406030204" pitchFamily="18" charset="0"/>
                <a:cs typeface="Tahoma" panose="020B0604030504040204" pitchFamily="34" charset="0"/>
              </a:rPr>
              <a:t>TASK: </a:t>
            </a:r>
            <a:r>
              <a:rPr lang="en-GB" sz="1100" dirty="0">
                <a:latin typeface="Cambria" panose="02040503050406030204" pitchFamily="18" charset="0"/>
                <a:ea typeface="Cambria" panose="02040503050406030204" pitchFamily="18" charset="0"/>
                <a:cs typeface="Tahoma" panose="020B0604030504040204" pitchFamily="34" charset="0"/>
              </a:rPr>
              <a:t>What do these methods of tell you about how fearful Elizabeth's government was about plots against her?</a:t>
            </a:r>
          </a:p>
          <a:p>
            <a:pPr>
              <a:lnSpc>
                <a:spcPct val="150000"/>
              </a:lnSpc>
            </a:pPr>
            <a:endParaRPr lang="en-GB" sz="1100" b="1" dirty="0">
              <a:latin typeface="Cambria" panose="02040503050406030204" pitchFamily="18" charset="0"/>
              <a:ea typeface="Cambria" panose="02040503050406030204" pitchFamily="18" charset="0"/>
              <a:cs typeface="Tahoma" panose="020B0604030504040204" pitchFamily="34" charset="0"/>
            </a:endParaRPr>
          </a:p>
          <a:p>
            <a:pPr>
              <a:lnSpc>
                <a:spcPct val="150000"/>
              </a:lnSpc>
            </a:pPr>
            <a:r>
              <a:rPr lang="en-GB" sz="1100" b="1" dirty="0">
                <a:latin typeface="Cambria" panose="02040503050406030204" pitchFamily="18" charset="0"/>
                <a:ea typeface="Cambria" panose="02040503050406030204" pitchFamily="18" charset="0"/>
                <a:cs typeface="Tahoma" panose="020B0604030504040204" pitchFamily="34"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Tree>
    <p:extLst>
      <p:ext uri="{BB962C8B-B14F-4D97-AF65-F5344CB8AC3E}">
        <p14:creationId xmlns:p14="http://schemas.microsoft.com/office/powerpoint/2010/main" val="70013151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86;p16">
            <a:extLst>
              <a:ext uri="{FF2B5EF4-FFF2-40B4-BE49-F238E27FC236}">
                <a16:creationId xmlns:a16="http://schemas.microsoft.com/office/drawing/2014/main" id="{389C1456-187F-40A9-97F3-8DC042AFD08C}"/>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p.31</a:t>
            </a:r>
            <a:endParaRPr sz="1600" b="1" dirty="0">
              <a:latin typeface="Calibri"/>
              <a:ea typeface="Calibri"/>
              <a:cs typeface="Calibri"/>
              <a:sym typeface="Calibri"/>
            </a:endParaRPr>
          </a:p>
        </p:txBody>
      </p:sp>
      <p:sp>
        <p:nvSpPr>
          <p:cNvPr id="3" name="Google Shape;81;p16">
            <a:extLst>
              <a:ext uri="{FF2B5EF4-FFF2-40B4-BE49-F238E27FC236}">
                <a16:creationId xmlns:a16="http://schemas.microsoft.com/office/drawing/2014/main" id="{DCC47F09-698A-4BA6-BC50-F19B56D2F6F7}"/>
              </a:ext>
            </a:extLst>
          </p:cNvPr>
          <p:cNvSpPr txBox="1"/>
          <p:nvPr/>
        </p:nvSpPr>
        <p:spPr>
          <a:xfrm>
            <a:off x="704850" y="336550"/>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2.1 Plots and revolts and home</a:t>
            </a:r>
          </a:p>
          <a:p>
            <a:pPr algn="ctr"/>
            <a:r>
              <a:rPr lang="en-GB" sz="1200" dirty="0">
                <a:solidFill>
                  <a:srgbClr val="000000"/>
                </a:solidFill>
                <a:latin typeface="Cambria" panose="02040503050406030204" pitchFamily="18" charset="0"/>
                <a:ea typeface="Cambria" panose="02040503050406030204" pitchFamily="18" charset="0"/>
              </a:rPr>
              <a:t>B. The features and significance of the Ridolfi, Throckmorton and Babington Plots. Walsingham and the use of spies.</a:t>
            </a:r>
            <a:endParaRPr lang="en-GB" sz="1200" dirty="0">
              <a:latin typeface="Cambria" panose="02040503050406030204" pitchFamily="18" charset="0"/>
              <a:ea typeface="Palatino" pitchFamily="2" charset="77"/>
              <a:cs typeface="Cambria"/>
              <a:sym typeface="Cambria"/>
            </a:endParaRPr>
          </a:p>
        </p:txBody>
      </p:sp>
      <p:sp>
        <p:nvSpPr>
          <p:cNvPr id="4" name="TextBox 3">
            <a:extLst>
              <a:ext uri="{FF2B5EF4-FFF2-40B4-BE49-F238E27FC236}">
                <a16:creationId xmlns:a16="http://schemas.microsoft.com/office/drawing/2014/main" id="{58CFDD0B-2FCE-4491-8976-EF8F435B23EB}"/>
              </a:ext>
            </a:extLst>
          </p:cNvPr>
          <p:cNvSpPr txBox="1"/>
          <p:nvPr/>
        </p:nvSpPr>
        <p:spPr>
          <a:xfrm>
            <a:off x="356328" y="1364190"/>
            <a:ext cx="6847019" cy="8440196"/>
          </a:xfrm>
          <a:prstGeom prst="rect">
            <a:avLst/>
          </a:prstGeom>
          <a:noFill/>
        </p:spPr>
        <p:txBody>
          <a:bodyPr wrap="square" rtlCol="0">
            <a:spAutoFit/>
          </a:bodyPr>
          <a:lstStyle/>
          <a:p>
            <a:pPr>
              <a:lnSpc>
                <a:spcPct val="150000"/>
              </a:lnSpc>
            </a:pPr>
            <a:r>
              <a:rPr lang="en-GB" sz="1100" b="1" dirty="0">
                <a:latin typeface="Cambria" panose="02040503050406030204" pitchFamily="18" charset="0"/>
                <a:ea typeface="Cambria" panose="02040503050406030204" pitchFamily="18" charset="0"/>
                <a:cs typeface="Tahoma" panose="020B0604030504040204" pitchFamily="34"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endParaRPr lang="en-GB" sz="1100" b="1" dirty="0">
              <a:latin typeface="Cambria" panose="02040503050406030204" pitchFamily="18" charset="0"/>
              <a:ea typeface="Cambria" panose="02040503050406030204" pitchFamily="18" charset="0"/>
              <a:cs typeface="Tahoma" panose="020B0604030504040204" pitchFamily="34" charset="0"/>
            </a:endParaRPr>
          </a:p>
          <a:p>
            <a:pPr>
              <a:lnSpc>
                <a:spcPct val="150000"/>
              </a:lnSpc>
            </a:pPr>
            <a:r>
              <a:rPr lang="en-GB" sz="1100" b="1" dirty="0">
                <a:latin typeface="Cambria" panose="02040503050406030204" pitchFamily="18" charset="0"/>
                <a:ea typeface="Cambria" panose="02040503050406030204" pitchFamily="18" charset="0"/>
                <a:cs typeface="Tahoma" panose="020B0604030504040204" pitchFamily="34" charset="0"/>
              </a:rPr>
              <a:t>TASK: </a:t>
            </a:r>
            <a:r>
              <a:rPr lang="en-GB" sz="1100" dirty="0">
                <a:latin typeface="Cambria" panose="02040503050406030204" pitchFamily="18" charset="0"/>
                <a:ea typeface="Cambria" panose="02040503050406030204" pitchFamily="18" charset="0"/>
                <a:cs typeface="Tahoma" panose="020B0604030504040204" pitchFamily="34" charset="0"/>
              </a:rPr>
              <a:t>Describe two features of Walsingham’s methods of catching Catholic plotters:</a:t>
            </a:r>
          </a:p>
          <a:p>
            <a:pPr>
              <a:lnSpc>
                <a:spcPct val="150000"/>
              </a:lnSpc>
            </a:pPr>
            <a:endParaRPr lang="en-GB" sz="1100" b="1" dirty="0">
              <a:latin typeface="Cambria" panose="02040503050406030204" pitchFamily="18" charset="0"/>
              <a:ea typeface="Cambria" panose="02040503050406030204" pitchFamily="18" charset="0"/>
              <a:cs typeface="Tahoma" panose="020B0604030504040204" pitchFamily="34" charset="0"/>
            </a:endParaRPr>
          </a:p>
          <a:p>
            <a:pPr>
              <a:lnSpc>
                <a:spcPct val="150000"/>
              </a:lnSpc>
            </a:pPr>
            <a:r>
              <a:rPr lang="en-GB" sz="1100" b="1" dirty="0">
                <a:latin typeface="Cambria" panose="02040503050406030204" pitchFamily="18" charset="0"/>
                <a:ea typeface="Cambria" panose="02040503050406030204" pitchFamily="18" charset="0"/>
                <a:cs typeface="Tahoma" panose="020B0604030504040204" pitchFamily="34" charset="0"/>
              </a:rPr>
              <a:t>Feature 1:</a:t>
            </a:r>
          </a:p>
          <a:p>
            <a:pPr>
              <a:lnSpc>
                <a:spcPct val="150000"/>
              </a:lnSpc>
            </a:pPr>
            <a:endParaRPr lang="en-GB" sz="1100" b="1" dirty="0">
              <a:latin typeface="Cambria" panose="02040503050406030204" pitchFamily="18" charset="0"/>
              <a:ea typeface="Cambria" panose="02040503050406030204" pitchFamily="18" charset="0"/>
              <a:cs typeface="Tahoma" panose="020B0604030504040204" pitchFamily="34" charset="0"/>
            </a:endParaRPr>
          </a:p>
          <a:p>
            <a:pPr>
              <a:lnSpc>
                <a:spcPct val="150000"/>
              </a:lnSpc>
            </a:pPr>
            <a:r>
              <a:rPr lang="en-GB" sz="1100" b="1" dirty="0">
                <a:latin typeface="Cambria" panose="02040503050406030204" pitchFamily="18" charset="0"/>
                <a:ea typeface="Cambria" panose="02040503050406030204" pitchFamily="18" charset="0"/>
                <a:cs typeface="Tahoma" panose="020B0604030504040204" pitchFamily="34"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endParaRPr lang="en-GB" sz="1100" b="1" dirty="0">
              <a:latin typeface="Cambria" panose="02040503050406030204" pitchFamily="18" charset="0"/>
              <a:ea typeface="Cambria" panose="02040503050406030204" pitchFamily="18" charset="0"/>
              <a:cs typeface="Tahoma" panose="020B0604030504040204" pitchFamily="34" charset="0"/>
            </a:endParaRPr>
          </a:p>
          <a:p>
            <a:pPr>
              <a:lnSpc>
                <a:spcPct val="150000"/>
              </a:lnSpc>
            </a:pPr>
            <a:r>
              <a:rPr lang="en-GB" sz="1100" b="1" dirty="0">
                <a:latin typeface="Cambria" panose="02040503050406030204" pitchFamily="18" charset="0"/>
                <a:ea typeface="Cambria" panose="02040503050406030204" pitchFamily="18" charset="0"/>
                <a:cs typeface="Tahoma" panose="020B0604030504040204" pitchFamily="34" charset="0"/>
              </a:rPr>
              <a:t>Feature 2:</a:t>
            </a:r>
          </a:p>
          <a:p>
            <a:pPr>
              <a:lnSpc>
                <a:spcPct val="150000"/>
              </a:lnSpc>
            </a:pPr>
            <a:endParaRPr lang="en-GB" sz="1100" b="1" dirty="0">
              <a:latin typeface="Cambria" panose="02040503050406030204" pitchFamily="18" charset="0"/>
              <a:ea typeface="Cambria" panose="02040503050406030204" pitchFamily="18" charset="0"/>
              <a:cs typeface="Tahoma" panose="020B0604030504040204" pitchFamily="34" charset="0"/>
            </a:endParaRPr>
          </a:p>
          <a:p>
            <a:pPr>
              <a:lnSpc>
                <a:spcPct val="150000"/>
              </a:lnSpc>
            </a:pPr>
            <a:r>
              <a:rPr lang="en-GB" sz="1100" b="1" dirty="0">
                <a:latin typeface="Cambria" panose="02040503050406030204" pitchFamily="18" charset="0"/>
                <a:ea typeface="Cambria" panose="02040503050406030204" pitchFamily="18" charset="0"/>
                <a:cs typeface="Tahoma" panose="020B0604030504040204" pitchFamily="34"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endParaRPr lang="en-GB" sz="1100" b="1" dirty="0">
              <a:latin typeface="Cambria" panose="02040503050406030204" pitchFamily="18" charset="0"/>
              <a:ea typeface="Cambria" panose="02040503050406030204" pitchFamily="18" charset="0"/>
              <a:cs typeface="Tahoma" panose="020B0604030504040204" pitchFamily="34" charset="0"/>
            </a:endParaRPr>
          </a:p>
          <a:p>
            <a:pPr>
              <a:lnSpc>
                <a:spcPct val="150000"/>
              </a:lnSpc>
            </a:pPr>
            <a:r>
              <a:rPr lang="en-GB" sz="1100" b="1" dirty="0">
                <a:latin typeface="Cambria" panose="02040503050406030204" pitchFamily="18" charset="0"/>
                <a:ea typeface="Cambria" panose="02040503050406030204" pitchFamily="18" charset="0"/>
                <a:cs typeface="Tahoma" panose="020B0604030504040204" pitchFamily="34" charset="0"/>
              </a:rPr>
              <a:t>HOT: </a:t>
            </a:r>
            <a:r>
              <a:rPr lang="en-GB" sz="1100" dirty="0">
                <a:latin typeface="Cambria" panose="02040503050406030204" pitchFamily="18" charset="0"/>
                <a:ea typeface="Cambria" panose="02040503050406030204" pitchFamily="18" charset="0"/>
                <a:cs typeface="Tahoma" panose="020B0604030504040204" pitchFamily="34" charset="0"/>
              </a:rPr>
              <a:t>Why did the Council and Parliament put pressure on Elizabeth, and how far did they achieve their aims?</a:t>
            </a:r>
          </a:p>
          <a:p>
            <a:pPr>
              <a:lnSpc>
                <a:spcPct val="150000"/>
              </a:lnSpc>
            </a:pPr>
            <a:endParaRPr lang="en-GB" sz="1100" b="1" dirty="0">
              <a:latin typeface="Cambria" panose="02040503050406030204" pitchFamily="18" charset="0"/>
              <a:ea typeface="Cambria" panose="02040503050406030204" pitchFamily="18" charset="0"/>
              <a:cs typeface="Tahoma" panose="020B0604030504040204" pitchFamily="34" charset="0"/>
            </a:endParaRPr>
          </a:p>
          <a:p>
            <a:pPr>
              <a:lnSpc>
                <a:spcPct val="150000"/>
              </a:lnSpc>
            </a:pPr>
            <a:r>
              <a:rPr lang="en-GB" sz="1100" b="1" dirty="0">
                <a:latin typeface="Cambria" panose="02040503050406030204" pitchFamily="18" charset="0"/>
                <a:ea typeface="Cambria" panose="02040503050406030204" pitchFamily="18" charset="0"/>
                <a:cs typeface="Tahoma" panose="020B0604030504040204" pitchFamily="34"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Tree>
    <p:extLst>
      <p:ext uri="{BB962C8B-B14F-4D97-AF65-F5344CB8AC3E}">
        <p14:creationId xmlns:p14="http://schemas.microsoft.com/office/powerpoint/2010/main" val="23804143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81;p16">
            <a:extLst>
              <a:ext uri="{FF2B5EF4-FFF2-40B4-BE49-F238E27FC236}">
                <a16:creationId xmlns:a16="http://schemas.microsoft.com/office/drawing/2014/main" id="{B6C14B2B-8BD9-409F-B0E4-C9552A69219E}"/>
              </a:ext>
            </a:extLst>
          </p:cNvPr>
          <p:cNvSpPr txBox="1"/>
          <p:nvPr/>
        </p:nvSpPr>
        <p:spPr>
          <a:xfrm>
            <a:off x="704850" y="231775"/>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2.1 Plots and revolts and home</a:t>
            </a:r>
          </a:p>
          <a:p>
            <a:pPr algn="ctr" fontAlgn="ctr"/>
            <a:r>
              <a:rPr lang="en-GB" sz="1200" dirty="0">
                <a:solidFill>
                  <a:srgbClr val="000000"/>
                </a:solidFill>
                <a:latin typeface="Cambria" panose="02040503050406030204" pitchFamily="18" charset="0"/>
                <a:ea typeface="Cambria" panose="02040503050406030204" pitchFamily="18" charset="0"/>
              </a:rPr>
              <a:t>C. The reasons for, and significance of, Mary Queen of Scots’ execution in 1587.</a:t>
            </a:r>
            <a:endParaRPr lang="en-GB" sz="1200" dirty="0">
              <a:latin typeface="Cambria" panose="02040503050406030204" pitchFamily="18" charset="0"/>
              <a:ea typeface="Cambria" panose="02040503050406030204" pitchFamily="18" charset="0"/>
            </a:endParaRPr>
          </a:p>
        </p:txBody>
      </p:sp>
      <p:sp>
        <p:nvSpPr>
          <p:cNvPr id="3" name="Google Shape;86;p16">
            <a:extLst>
              <a:ext uri="{FF2B5EF4-FFF2-40B4-BE49-F238E27FC236}">
                <a16:creationId xmlns:a16="http://schemas.microsoft.com/office/drawing/2014/main" id="{CF5C9913-8935-4F7B-A4A0-A631C8C22A1A}"/>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p.32</a:t>
            </a:r>
            <a:endParaRPr sz="1600" b="1" dirty="0">
              <a:latin typeface="Calibri"/>
              <a:ea typeface="Calibri"/>
              <a:cs typeface="Calibri"/>
              <a:sym typeface="Calibri"/>
            </a:endParaRPr>
          </a:p>
        </p:txBody>
      </p:sp>
      <p:graphicFrame>
        <p:nvGraphicFramePr>
          <p:cNvPr id="4" name="Table 4">
            <a:extLst>
              <a:ext uri="{FF2B5EF4-FFF2-40B4-BE49-F238E27FC236}">
                <a16:creationId xmlns:a16="http://schemas.microsoft.com/office/drawing/2014/main" id="{E4737C76-83B5-462E-A0F0-A779A9D0F010}"/>
              </a:ext>
            </a:extLst>
          </p:cNvPr>
          <p:cNvGraphicFramePr>
            <a:graphicFrameLocks noGrp="1"/>
          </p:cNvGraphicFramePr>
          <p:nvPr>
            <p:extLst>
              <p:ext uri="{D42A27DB-BD31-4B8C-83A1-F6EECF244321}">
                <p14:modId xmlns:p14="http://schemas.microsoft.com/office/powerpoint/2010/main" val="2180033910"/>
              </p:ext>
            </p:extLst>
          </p:nvPr>
        </p:nvGraphicFramePr>
        <p:xfrm>
          <a:off x="326799" y="1110103"/>
          <a:ext cx="6906075" cy="9173338"/>
        </p:xfrm>
        <a:graphic>
          <a:graphicData uri="http://schemas.openxmlformats.org/drawingml/2006/table">
            <a:tbl>
              <a:tblPr firstRow="1" bandRow="1">
                <a:tableStyleId>{2D5ABB26-0587-4C30-8999-92F81FD0307C}</a:tableStyleId>
              </a:tblPr>
              <a:tblGrid>
                <a:gridCol w="1286101">
                  <a:extLst>
                    <a:ext uri="{9D8B030D-6E8A-4147-A177-3AD203B41FA5}">
                      <a16:colId xmlns:a16="http://schemas.microsoft.com/office/drawing/2014/main" val="2444874599"/>
                    </a:ext>
                  </a:extLst>
                </a:gridCol>
                <a:gridCol w="4356100">
                  <a:extLst>
                    <a:ext uri="{9D8B030D-6E8A-4147-A177-3AD203B41FA5}">
                      <a16:colId xmlns:a16="http://schemas.microsoft.com/office/drawing/2014/main" val="1624068352"/>
                    </a:ext>
                  </a:extLst>
                </a:gridCol>
                <a:gridCol w="1263874">
                  <a:extLst>
                    <a:ext uri="{9D8B030D-6E8A-4147-A177-3AD203B41FA5}">
                      <a16:colId xmlns:a16="http://schemas.microsoft.com/office/drawing/2014/main" val="1825951457"/>
                    </a:ext>
                  </a:extLst>
                </a:gridCol>
              </a:tblGrid>
              <a:tr h="370840">
                <a:tc>
                  <a:txBody>
                    <a:bodyPr/>
                    <a:lstStyle/>
                    <a:p>
                      <a:pPr algn="ctr">
                        <a:lnSpc>
                          <a:spcPct val="150000"/>
                        </a:lnSpc>
                      </a:pPr>
                      <a:r>
                        <a:rPr lang="en-GB" sz="1100" b="1" dirty="0">
                          <a:latin typeface="Cambria" panose="02040503050406030204" pitchFamily="18" charset="0"/>
                          <a:ea typeface="Cambria" panose="02040503050406030204" pitchFamily="18" charset="0"/>
                        </a:rPr>
                        <a:t>Give a title to each paragraph </a:t>
                      </a:r>
                    </a:p>
                  </a:txBody>
                  <a:tcPr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50000"/>
                        </a:lnSpc>
                      </a:pPr>
                      <a:r>
                        <a:rPr lang="en-GB" sz="1100" b="1" dirty="0">
                          <a:latin typeface="Cambria" panose="02040503050406030204" pitchFamily="18" charset="0"/>
                          <a:ea typeface="Cambria" panose="02040503050406030204" pitchFamily="18" charset="0"/>
                        </a:rPr>
                        <a:t>Highlight the key information</a:t>
                      </a:r>
                    </a:p>
                  </a:txBody>
                  <a:tcPr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50000"/>
                        </a:lnSpc>
                      </a:pPr>
                      <a:r>
                        <a:rPr lang="en-GB" sz="1100" b="1" dirty="0">
                          <a:latin typeface="Cambria" panose="02040503050406030204" pitchFamily="18" charset="0"/>
                          <a:ea typeface="Cambria" panose="02040503050406030204" pitchFamily="18" charset="0"/>
                        </a:rPr>
                        <a:t>Reduce to 1-2 bullet points.</a:t>
                      </a:r>
                    </a:p>
                  </a:txBody>
                  <a:tcPr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25216233"/>
                  </a:ext>
                </a:extLst>
              </a:tr>
              <a:tr h="211204">
                <a:tc>
                  <a:txBody>
                    <a:bodyPr/>
                    <a:lstStyle/>
                    <a:p>
                      <a:pPr algn="ctr">
                        <a:lnSpc>
                          <a:spcPct val="150000"/>
                        </a:lnSpc>
                      </a:pPr>
                      <a:endParaRPr lang="en-GB" sz="1100" b="1" dirty="0">
                        <a:latin typeface="Cambria" panose="02040503050406030204" pitchFamily="18" charset="0"/>
                        <a:ea typeface="Cambria" panose="02040503050406030204" pitchFamily="18" charset="0"/>
                      </a:endParaRPr>
                    </a:p>
                  </a:txBody>
                  <a:tcPr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50000"/>
                        </a:lnSpc>
                      </a:pPr>
                      <a:r>
                        <a:rPr lang="en-GB" sz="1100" b="1" dirty="0">
                          <a:latin typeface="Cambria" panose="02040503050406030204" pitchFamily="18" charset="0"/>
                          <a:ea typeface="Cambria" panose="02040503050406030204" pitchFamily="18" charset="0"/>
                        </a:rPr>
                        <a:t>Mary, Queen of Scots’ execution</a:t>
                      </a:r>
                    </a:p>
                    <a:p>
                      <a:pPr algn="l">
                        <a:lnSpc>
                          <a:spcPct val="150000"/>
                        </a:lnSpc>
                      </a:pPr>
                      <a:r>
                        <a:rPr lang="en-GB" sz="1100" b="1" dirty="0">
                          <a:latin typeface="Cambria" panose="02040503050406030204" pitchFamily="18" charset="0"/>
                          <a:ea typeface="Cambria" panose="02040503050406030204" pitchFamily="18" charset="0"/>
                        </a:rPr>
                        <a:t>Why was Mary, Queen of Scots, executed?</a:t>
                      </a:r>
                    </a:p>
                    <a:p>
                      <a:pPr algn="l">
                        <a:lnSpc>
                          <a:spcPct val="150000"/>
                        </a:lnSpc>
                      </a:pPr>
                      <a:r>
                        <a:rPr lang="en-GB" sz="1100" b="0" dirty="0">
                          <a:latin typeface="Cambria" panose="02040503050406030204" pitchFamily="18" charset="0"/>
                          <a:ea typeface="Cambria" panose="02040503050406030204" pitchFamily="18" charset="0"/>
                        </a:rPr>
                        <a:t>Mary, Queen of Scots, had been a thorn in the side of Elizabeth as soon as she arrived in England seeking help. Her ministers and advisors constantly tried to get Elizabeth arrest and kill Mary but she refused to do so. So what changed? The answer in part comes form the Act of Parliament that had been passed in 1585: the Act of Preservation of the queen’s Safety. </a:t>
                      </a:r>
                    </a:p>
                    <a:p>
                      <a:pPr algn="l">
                        <a:lnSpc>
                          <a:spcPct val="150000"/>
                        </a:lnSpc>
                      </a:pPr>
                      <a:endParaRPr lang="en-GB" sz="1100" b="0" dirty="0">
                        <a:latin typeface="Cambria" panose="02040503050406030204" pitchFamily="18" charset="0"/>
                        <a:ea typeface="Cambria" panose="02040503050406030204" pitchFamily="18" charset="0"/>
                      </a:endParaRPr>
                    </a:p>
                    <a:p>
                      <a:pPr algn="l">
                        <a:lnSpc>
                          <a:spcPct val="150000"/>
                        </a:lnSpc>
                      </a:pPr>
                      <a:r>
                        <a:rPr lang="en-GB" sz="1100" b="0" dirty="0">
                          <a:latin typeface="Cambria" panose="02040503050406030204" pitchFamily="18" charset="0"/>
                          <a:ea typeface="Cambria" panose="02040503050406030204" pitchFamily="18" charset="0"/>
                        </a:rPr>
                        <a:t>The acted stated that, in the event of Elizabeth’s assassination, Mary, Queen of Scots, was to be barred from the succession. On top of this, any action against Mary should only be taken once a commission has investigated her role in the plot, held a trial and found her guilty. </a:t>
                      </a:r>
                    </a:p>
                    <a:p>
                      <a:pPr algn="l">
                        <a:lnSpc>
                          <a:spcPct val="150000"/>
                        </a:lnSpc>
                      </a:pPr>
                      <a:endParaRPr lang="en-GB" sz="1100" b="0" dirty="0">
                        <a:latin typeface="Cambria" panose="02040503050406030204" pitchFamily="18" charset="0"/>
                        <a:ea typeface="Cambria" panose="02040503050406030204" pitchFamily="18" charset="0"/>
                      </a:endParaRPr>
                    </a:p>
                    <a:p>
                      <a:pPr algn="l">
                        <a:lnSpc>
                          <a:spcPct val="150000"/>
                        </a:lnSpc>
                      </a:pPr>
                      <a:r>
                        <a:rPr lang="en-GB" sz="1100" b="0" dirty="0">
                          <a:latin typeface="Cambria" panose="02040503050406030204" pitchFamily="18" charset="0"/>
                          <a:ea typeface="Cambria" panose="02040503050406030204" pitchFamily="18" charset="0"/>
                        </a:rPr>
                        <a:t>Walsingham collected evidence against Mary and this was enough to ensure her trial and conviction in October 1586 under the Act for the Preservation of the Queen’s Safety. Reluctantly, Elizabeth signed the death warrant in February 1587. </a:t>
                      </a:r>
                    </a:p>
                    <a:p>
                      <a:pPr algn="l">
                        <a:lnSpc>
                          <a:spcPct val="150000"/>
                        </a:lnSpc>
                      </a:pPr>
                      <a:endParaRPr lang="en-GB" sz="1100" b="0" dirty="0">
                        <a:latin typeface="Cambria" panose="02040503050406030204" pitchFamily="18" charset="0"/>
                        <a:ea typeface="Cambria" panose="02040503050406030204" pitchFamily="18" charset="0"/>
                      </a:endParaRPr>
                    </a:p>
                    <a:p>
                      <a:pPr algn="l">
                        <a:lnSpc>
                          <a:spcPct val="150000"/>
                        </a:lnSpc>
                      </a:pPr>
                      <a:r>
                        <a:rPr lang="en-GB" sz="1100" b="0" dirty="0">
                          <a:latin typeface="Cambria" panose="02040503050406030204" pitchFamily="18" charset="0"/>
                          <a:ea typeface="Cambria" panose="02040503050406030204" pitchFamily="18" charset="0"/>
                        </a:rPr>
                        <a:t>Another reason why Mary, Queen of Scots was executed was that by the start of 1587, it was clear to Elizabeth and her Privy Council that Philip II was planning a major attack against England. There were rumours in January 1587 that Spanish troops had landed in Wales and that Mary had escaped. These rumours reinforced the threat that Mary posed to England.</a:t>
                      </a:r>
                    </a:p>
                    <a:p>
                      <a:pPr algn="l">
                        <a:lnSpc>
                          <a:spcPct val="150000"/>
                        </a:lnSpc>
                      </a:pPr>
                      <a:br>
                        <a:rPr lang="en-GB" sz="1100" b="0" dirty="0">
                          <a:latin typeface="Cambria" panose="02040503050406030204" pitchFamily="18" charset="0"/>
                          <a:ea typeface="Cambria" panose="02040503050406030204" pitchFamily="18" charset="0"/>
                        </a:rPr>
                      </a:br>
                      <a:r>
                        <a:rPr lang="en-GB" sz="1100" b="1" dirty="0">
                          <a:latin typeface="Cambria" panose="02040503050406030204" pitchFamily="18" charset="0"/>
                          <a:ea typeface="Cambria" panose="02040503050406030204" pitchFamily="18" charset="0"/>
                        </a:rPr>
                        <a:t>What was the significance of Mary, Queen of Scot’s execution?</a:t>
                      </a:r>
                    </a:p>
                    <a:p>
                      <a:pPr algn="l">
                        <a:lnSpc>
                          <a:spcPct val="150000"/>
                        </a:lnSpc>
                      </a:pPr>
                      <a:r>
                        <a:rPr lang="en-GB" sz="1100" b="0" dirty="0">
                          <a:latin typeface="Cambria" panose="02040503050406030204" pitchFamily="18" charset="0"/>
                          <a:ea typeface="Cambria" panose="02040503050406030204" pitchFamily="18" charset="0"/>
                        </a:rPr>
                        <a:t>The execution of Mar removed an important threat to Elizabeth. She had been the focal point to numerous plots.  Philip II had been planning to invade England since 1585. The execution of Mary gave him one more reason to remove Elizabeth from the English throne. Mary also left her claim to the English throne to Philip II upon her death. </a:t>
                      </a:r>
                    </a:p>
                    <a:p>
                      <a:pPr algn="l">
                        <a:lnSpc>
                          <a:spcPct val="150000"/>
                        </a:lnSpc>
                      </a:pPr>
                      <a:endParaRPr lang="en-GB" sz="1100" b="0" dirty="0">
                        <a:latin typeface="Cambria" panose="02040503050406030204" pitchFamily="18" charset="0"/>
                        <a:ea typeface="Cambria" panose="02040503050406030204" pitchFamily="18" charset="0"/>
                      </a:endParaRPr>
                    </a:p>
                  </a:txBody>
                  <a:tcPr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50000"/>
                        </a:lnSpc>
                      </a:pPr>
                      <a:endParaRPr lang="en-GB" sz="1100" b="1" dirty="0">
                        <a:latin typeface="Cambria" panose="02040503050406030204" pitchFamily="18" charset="0"/>
                        <a:ea typeface="Cambria" panose="02040503050406030204" pitchFamily="18" charset="0"/>
                      </a:endParaRPr>
                    </a:p>
                  </a:txBody>
                  <a:tcPr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51680216"/>
                  </a:ext>
                </a:extLst>
              </a:tr>
            </a:tbl>
          </a:graphicData>
        </a:graphic>
      </p:graphicFrame>
    </p:spTree>
    <p:extLst>
      <p:ext uri="{BB962C8B-B14F-4D97-AF65-F5344CB8AC3E}">
        <p14:creationId xmlns:p14="http://schemas.microsoft.com/office/powerpoint/2010/main" val="9091354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81;p16">
            <a:extLst>
              <a:ext uri="{FF2B5EF4-FFF2-40B4-BE49-F238E27FC236}">
                <a16:creationId xmlns:a16="http://schemas.microsoft.com/office/drawing/2014/main" id="{32F803D2-4BCB-41C1-AA7B-BFC4FE1C119B}"/>
              </a:ext>
            </a:extLst>
          </p:cNvPr>
          <p:cNvSpPr txBox="1"/>
          <p:nvPr/>
        </p:nvSpPr>
        <p:spPr>
          <a:xfrm>
            <a:off x="704850" y="231775"/>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2.1 Plots and revolts and home</a:t>
            </a:r>
          </a:p>
          <a:p>
            <a:pPr algn="ctr" fontAlgn="ctr"/>
            <a:r>
              <a:rPr lang="en-GB" sz="1200" dirty="0">
                <a:solidFill>
                  <a:srgbClr val="000000"/>
                </a:solidFill>
                <a:latin typeface="Cambria" panose="02040503050406030204" pitchFamily="18" charset="0"/>
                <a:ea typeface="Cambria" panose="02040503050406030204" pitchFamily="18" charset="0"/>
              </a:rPr>
              <a:t>C. The reasons for, and significance of, Mary Queen of Scots’ execution in 1587.</a:t>
            </a:r>
            <a:endParaRPr lang="en-GB" sz="1200" dirty="0">
              <a:latin typeface="Cambria" panose="02040503050406030204" pitchFamily="18" charset="0"/>
              <a:ea typeface="Cambria" panose="02040503050406030204" pitchFamily="18" charset="0"/>
            </a:endParaRPr>
          </a:p>
        </p:txBody>
      </p:sp>
      <p:sp>
        <p:nvSpPr>
          <p:cNvPr id="5" name="Google Shape;86;p16">
            <a:extLst>
              <a:ext uri="{FF2B5EF4-FFF2-40B4-BE49-F238E27FC236}">
                <a16:creationId xmlns:a16="http://schemas.microsoft.com/office/drawing/2014/main" id="{389FDAF9-6A23-477D-A359-135AD5298903}"/>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p.33</a:t>
            </a:r>
            <a:endParaRPr sz="1600" b="1" dirty="0">
              <a:latin typeface="Calibri"/>
              <a:ea typeface="Calibri"/>
              <a:cs typeface="Calibri"/>
              <a:sym typeface="Calibri"/>
            </a:endParaRPr>
          </a:p>
        </p:txBody>
      </p:sp>
      <p:sp>
        <p:nvSpPr>
          <p:cNvPr id="6" name="TextBox 5">
            <a:extLst>
              <a:ext uri="{FF2B5EF4-FFF2-40B4-BE49-F238E27FC236}">
                <a16:creationId xmlns:a16="http://schemas.microsoft.com/office/drawing/2014/main" id="{5F19A542-C5A2-4BA6-A1EE-A50E8B52AFEE}"/>
              </a:ext>
            </a:extLst>
          </p:cNvPr>
          <p:cNvSpPr txBox="1"/>
          <p:nvPr/>
        </p:nvSpPr>
        <p:spPr>
          <a:xfrm>
            <a:off x="419100" y="949325"/>
            <a:ext cx="6858450" cy="2346220"/>
          </a:xfrm>
          <a:prstGeom prst="rect">
            <a:avLst/>
          </a:prstGeom>
          <a:noFill/>
        </p:spPr>
        <p:txBody>
          <a:bodyPr wrap="square" rtlCol="0">
            <a:spAutoFit/>
          </a:bodyPr>
          <a:lstStyle/>
          <a:p>
            <a:pPr>
              <a:lnSpc>
                <a:spcPct val="150000"/>
              </a:lnSpc>
            </a:pPr>
            <a:r>
              <a:rPr lang="en-GB" sz="1100" b="1" dirty="0">
                <a:latin typeface="Cambria" panose="02040503050406030204" pitchFamily="18" charset="0"/>
                <a:ea typeface="Cambria" panose="02040503050406030204" pitchFamily="18" charset="0"/>
              </a:rPr>
              <a:t>EXAM QUESTION</a:t>
            </a:r>
          </a:p>
          <a:p>
            <a:pPr>
              <a:lnSpc>
                <a:spcPct val="150000"/>
              </a:lnSpc>
            </a:pPr>
            <a:r>
              <a:rPr lang="en-GB" sz="1100" dirty="0">
                <a:latin typeface="Cambria" panose="02040503050406030204" pitchFamily="18" charset="0"/>
                <a:ea typeface="Cambria" panose="02040503050406030204" pitchFamily="18" charset="0"/>
              </a:rPr>
              <a:t>‘Explain why Mary, Queen of Scots was Executed in 1587’ 						</a:t>
            </a:r>
            <a:r>
              <a:rPr lang="en-GB" sz="1100" b="1" dirty="0">
                <a:latin typeface="Cambria" panose="02040503050406030204" pitchFamily="18" charset="0"/>
                <a:ea typeface="Cambria" panose="02040503050406030204" pitchFamily="18" charset="0"/>
              </a:rPr>
              <a:t>12 Marks</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By now, you have a strong understanding of the story of the plots against Elizabeth and how Mary, Queen of Scots was involved in them. The following tasks will help to improve your explanation of Mary’s execution. </a:t>
            </a:r>
          </a:p>
          <a:p>
            <a:pPr>
              <a:lnSpc>
                <a:spcPct val="150000"/>
              </a:lnSpc>
            </a:pPr>
            <a:endParaRPr lang="en-GB" sz="1100" b="1" dirty="0">
              <a:latin typeface="Cambria" panose="02040503050406030204" pitchFamily="18" charset="0"/>
              <a:ea typeface="Cambria" panose="02040503050406030204" pitchFamily="18" charset="0"/>
            </a:endParaRPr>
          </a:p>
          <a:p>
            <a:pPr>
              <a:lnSpc>
                <a:spcPct val="150000"/>
              </a:lnSpc>
            </a:pPr>
            <a:r>
              <a:rPr lang="en-GB" sz="1100" b="1" dirty="0">
                <a:latin typeface="Cambria" panose="02040503050406030204" pitchFamily="18" charset="0"/>
                <a:ea typeface="Cambria" panose="02040503050406030204" pitchFamily="18" charset="0"/>
              </a:rPr>
              <a:t>TASK: </a:t>
            </a:r>
            <a:r>
              <a:rPr lang="en-GB" sz="1100" dirty="0">
                <a:latin typeface="Cambria" panose="02040503050406030204" pitchFamily="18" charset="0"/>
                <a:ea typeface="Cambria" panose="02040503050406030204" pitchFamily="18" charset="0"/>
              </a:rPr>
              <a:t>Look at the table below. On the left hand side there are six reasons for why Mary was executed. On the right, there are pieces of evidence that match with the reasons. You need to match the statements with the evidence. </a:t>
            </a:r>
          </a:p>
        </p:txBody>
      </p:sp>
      <p:graphicFrame>
        <p:nvGraphicFramePr>
          <p:cNvPr id="14" name="Table 14">
            <a:extLst>
              <a:ext uri="{FF2B5EF4-FFF2-40B4-BE49-F238E27FC236}">
                <a16:creationId xmlns:a16="http://schemas.microsoft.com/office/drawing/2014/main" id="{36663D7E-6830-4F2B-8F70-CE3F85BA22E0}"/>
              </a:ext>
            </a:extLst>
          </p:cNvPr>
          <p:cNvGraphicFramePr>
            <a:graphicFrameLocks noGrp="1"/>
          </p:cNvGraphicFramePr>
          <p:nvPr>
            <p:extLst>
              <p:ext uri="{D42A27DB-BD31-4B8C-83A1-F6EECF244321}">
                <p14:modId xmlns:p14="http://schemas.microsoft.com/office/powerpoint/2010/main" val="1811509264"/>
              </p:ext>
            </p:extLst>
          </p:nvPr>
        </p:nvGraphicFramePr>
        <p:xfrm>
          <a:off x="419099" y="3456020"/>
          <a:ext cx="6858449" cy="7132360"/>
        </p:xfrm>
        <a:graphic>
          <a:graphicData uri="http://schemas.openxmlformats.org/drawingml/2006/table">
            <a:tbl>
              <a:tblPr firstRow="1" bandRow="1">
                <a:tableStyleId>{2D5ABB26-0587-4C30-8999-92F81FD0307C}</a:tableStyleId>
              </a:tblPr>
              <a:tblGrid>
                <a:gridCol w="1781176">
                  <a:extLst>
                    <a:ext uri="{9D8B030D-6E8A-4147-A177-3AD203B41FA5}">
                      <a16:colId xmlns:a16="http://schemas.microsoft.com/office/drawing/2014/main" val="4197329204"/>
                    </a:ext>
                  </a:extLst>
                </a:gridCol>
                <a:gridCol w="425062">
                  <a:extLst>
                    <a:ext uri="{9D8B030D-6E8A-4147-A177-3AD203B41FA5}">
                      <a16:colId xmlns:a16="http://schemas.microsoft.com/office/drawing/2014/main" val="3599583844"/>
                    </a:ext>
                  </a:extLst>
                </a:gridCol>
                <a:gridCol w="4652211">
                  <a:extLst>
                    <a:ext uri="{9D8B030D-6E8A-4147-A177-3AD203B41FA5}">
                      <a16:colId xmlns:a16="http://schemas.microsoft.com/office/drawing/2014/main" val="2520975742"/>
                    </a:ext>
                  </a:extLst>
                </a:gridCol>
              </a:tblGrid>
              <a:tr h="1318267">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lang="en-GB" sz="1100" b="1" dirty="0">
                          <a:latin typeface="Cambria" panose="02040503050406030204" pitchFamily="18" charset="0"/>
                          <a:ea typeface="Cambria" panose="02040503050406030204" pitchFamily="18" charset="0"/>
                        </a:rPr>
                        <a:t>A. She was Catholic and attracted the support of some Catholics who were opposed to Elizabeth’s Religious Settlement. </a:t>
                      </a:r>
                    </a:p>
                  </a:txBody>
                  <a:tcPr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100" dirty="0">
                        <a:latin typeface="Cambria" panose="02040503050406030204" pitchFamily="18" charset="0"/>
                        <a:ea typeface="Cambria" panose="02040503050406030204" pitchFamily="18" charset="0"/>
                      </a:endParaRPr>
                    </a:p>
                  </a:txBody>
                  <a:tcPr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100" dirty="0">
                          <a:latin typeface="Cambria" panose="02040503050406030204" pitchFamily="18" charset="0"/>
                          <a:ea typeface="Cambria" panose="02040503050406030204" pitchFamily="18" charset="0"/>
                        </a:rPr>
                        <a:t>Elizabeth had not married and refused to name her successor making people worried about who would be their next monarch and strengthening the position of Mary and her son. </a:t>
                      </a:r>
                    </a:p>
                  </a:txBody>
                  <a:tcPr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6511097"/>
                  </a:ext>
                </a:extLst>
              </a:tr>
              <a:tr h="1080279">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lang="en-GB" sz="1100" b="1" dirty="0">
                          <a:latin typeface="Cambria" panose="02040503050406030204" pitchFamily="18" charset="0"/>
                          <a:ea typeface="Cambria" panose="02040503050406030204" pitchFamily="18" charset="0"/>
                        </a:rPr>
                        <a:t>B. She was Elizabeth's cousin and so had a strong claim to the throne. </a:t>
                      </a:r>
                    </a:p>
                  </a:txBody>
                  <a:tcPr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100">
                        <a:latin typeface="Cambria" panose="02040503050406030204" pitchFamily="18" charset="0"/>
                        <a:ea typeface="Cambria" panose="02040503050406030204" pitchFamily="18" charset="0"/>
                      </a:endParaRPr>
                    </a:p>
                  </a:txBody>
                  <a:tcPr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100" dirty="0">
                          <a:latin typeface="Cambria" panose="02040503050406030204" pitchFamily="18" charset="0"/>
                          <a:ea typeface="Cambria" panose="02040503050406030204" pitchFamily="18" charset="0"/>
                        </a:rPr>
                        <a:t>The Ridolfi Plot (1571) aimed to overthrow Elizabeth, the Throckmorton Plot (1583) aimed to restore a Catholic monarchy and the Babington Plot (1586) aimed to murder Elizabeth. All plots were uncovered by Sir Francis Walsingham’s intelligence system. </a:t>
                      </a:r>
                    </a:p>
                  </a:txBody>
                  <a:tcPr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33928829"/>
                  </a:ext>
                </a:extLst>
              </a:tr>
              <a:tr h="1080279">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lang="en-GB" sz="1100" b="1" dirty="0">
                          <a:latin typeface="Cambria" panose="02040503050406030204" pitchFamily="18" charset="0"/>
                          <a:ea typeface="Cambria" panose="02040503050406030204" pitchFamily="18" charset="0"/>
                        </a:rPr>
                        <a:t>C. The plots increased the sense of danger to Elizabeth. </a:t>
                      </a:r>
                    </a:p>
                  </a:txBody>
                  <a:tcPr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100" dirty="0">
                        <a:latin typeface="Cambria" panose="02040503050406030204" pitchFamily="18" charset="0"/>
                        <a:ea typeface="Cambria" panose="02040503050406030204" pitchFamily="18" charset="0"/>
                      </a:endParaRPr>
                    </a:p>
                  </a:txBody>
                  <a:tcPr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100" dirty="0">
                          <a:latin typeface="Cambria" panose="02040503050406030204" pitchFamily="18" charset="0"/>
                          <a:ea typeface="Cambria" panose="02040503050406030204" pitchFamily="18" charset="0"/>
                        </a:rPr>
                        <a:t>Mary denied involvement in the first two plots but knew the plotters who had smuggled letters out on her behalf. She did, however, write incriminating herself in reply to Babington’s proposal to have Elizabeth killed.</a:t>
                      </a:r>
                    </a:p>
                  </a:txBody>
                  <a:tcPr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617047375"/>
                  </a:ext>
                </a:extLst>
              </a:tr>
              <a:tr h="1080279">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lang="en-GB" sz="1100" b="1" dirty="0">
                          <a:latin typeface="Cambria" panose="02040503050406030204" pitchFamily="18" charset="0"/>
                          <a:ea typeface="Cambria" panose="02040503050406030204" pitchFamily="18" charset="0"/>
                        </a:rPr>
                        <a:t>D. There was evidence that Mary knew about, and was involved in, plots against Elizabeth. </a:t>
                      </a:r>
                    </a:p>
                  </a:txBody>
                  <a:tcPr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100">
                        <a:latin typeface="Cambria" panose="02040503050406030204" pitchFamily="18" charset="0"/>
                        <a:ea typeface="Cambria" panose="02040503050406030204" pitchFamily="18" charset="0"/>
                      </a:endParaRPr>
                    </a:p>
                  </a:txBody>
                  <a:tcPr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100" dirty="0">
                          <a:latin typeface="Cambria" panose="02040503050406030204" pitchFamily="18" charset="0"/>
                          <a:ea typeface="Cambria" panose="02040503050406030204" pitchFamily="18" charset="0"/>
                        </a:rPr>
                        <a:t>Many of Elizabeth's councillors and MPs were Puritans and completely opposed to the Catholic Mary. They continually put pressure on Elizabeth, saying she would never be safe as long as Mary lived. </a:t>
                      </a:r>
                    </a:p>
                  </a:txBody>
                  <a:tcPr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05765256"/>
                  </a:ext>
                </a:extLst>
              </a:tr>
              <a:tr h="1492977">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lang="en-GB" sz="1100" b="1" dirty="0">
                          <a:latin typeface="Cambria" panose="02040503050406030204" pitchFamily="18" charset="0"/>
                          <a:ea typeface="Cambria" panose="02040503050406030204" pitchFamily="18" charset="0"/>
                        </a:rPr>
                        <a:t>E. The war with Spain and foreign involvement in plots increased the sense of danger. </a:t>
                      </a:r>
                    </a:p>
                  </a:txBody>
                  <a:tcPr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100">
                        <a:latin typeface="Cambria" panose="02040503050406030204" pitchFamily="18" charset="0"/>
                        <a:ea typeface="Cambria" panose="02040503050406030204" pitchFamily="18" charset="0"/>
                      </a:endParaRPr>
                    </a:p>
                  </a:txBody>
                  <a:tcPr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100" dirty="0">
                          <a:latin typeface="Cambria" panose="02040503050406030204" pitchFamily="18" charset="0"/>
                          <a:ea typeface="Cambria" panose="02040503050406030204" pitchFamily="18" charset="0"/>
                        </a:rPr>
                        <a:t>Discontented nobles like the Earls of Westmorland and Northumberland in 1569 were always capable of rebelling against Elizabeth to restore the Catholic religion. After 1570 the Pope’s excommunication of Elizabeth encouraged Catholics to overthrow her. By the time Mary arrived in England in 1568 however many Catholics had accepted the ten-year-old Church of England and preferred Elizabeth to the rather scandalous Mary, Queen of Scots. The Revolt of the Northern Earls had little popular support and was easily defeated and the pope acted too late. </a:t>
                      </a:r>
                    </a:p>
                  </a:txBody>
                  <a:tcPr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67517117"/>
                  </a:ext>
                </a:extLst>
              </a:tr>
              <a:tr h="1080279">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lang="en-GB" sz="1100" b="1" dirty="0">
                          <a:latin typeface="Cambria" panose="02040503050406030204" pitchFamily="18" charset="0"/>
                          <a:ea typeface="Cambria" panose="02040503050406030204" pitchFamily="18" charset="0"/>
                        </a:rPr>
                        <a:t>F. Elizabeth was under pressure from her councillors and Parliament to agree to Mary’s execution. </a:t>
                      </a:r>
                    </a:p>
                  </a:txBody>
                  <a:tcPr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100" dirty="0">
                        <a:latin typeface="Cambria" panose="02040503050406030204" pitchFamily="18" charset="0"/>
                        <a:ea typeface="Cambria" panose="02040503050406030204" pitchFamily="18" charset="0"/>
                      </a:endParaRPr>
                    </a:p>
                  </a:txBody>
                  <a:tcPr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100" dirty="0">
                          <a:latin typeface="Cambria" panose="02040503050406030204" pitchFamily="18" charset="0"/>
                          <a:ea typeface="Cambria" panose="02040503050406030204" pitchFamily="18" charset="0"/>
                        </a:rPr>
                        <a:t>Spain, and sometime France and the Pope, were involved in correspondence about each of the plots and the revolt, but no foreign support ever materialised. Spain went to war over events in the New World and the Netherlands. </a:t>
                      </a:r>
                    </a:p>
                  </a:txBody>
                  <a:tcPr anchor="ct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55250800"/>
                  </a:ext>
                </a:extLst>
              </a:tr>
            </a:tbl>
          </a:graphicData>
        </a:graphic>
      </p:graphicFrame>
    </p:spTree>
    <p:extLst>
      <p:ext uri="{BB962C8B-B14F-4D97-AF65-F5344CB8AC3E}">
        <p14:creationId xmlns:p14="http://schemas.microsoft.com/office/powerpoint/2010/main" val="156784191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Google Shape;86;p16">
            <a:extLst>
              <a:ext uri="{FF2B5EF4-FFF2-40B4-BE49-F238E27FC236}">
                <a16:creationId xmlns:a16="http://schemas.microsoft.com/office/drawing/2014/main" id="{389FDAF9-6A23-477D-A359-135AD5298903}"/>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p.34</a:t>
            </a:r>
            <a:endParaRPr sz="1600" b="1" dirty="0">
              <a:latin typeface="Calibri"/>
              <a:ea typeface="Calibri"/>
              <a:cs typeface="Calibri"/>
              <a:sym typeface="Calibri"/>
            </a:endParaRPr>
          </a:p>
        </p:txBody>
      </p:sp>
      <p:sp>
        <p:nvSpPr>
          <p:cNvPr id="13" name="TextBox 12">
            <a:extLst>
              <a:ext uri="{FF2B5EF4-FFF2-40B4-BE49-F238E27FC236}">
                <a16:creationId xmlns:a16="http://schemas.microsoft.com/office/drawing/2014/main" id="{DC6313B3-A2B1-4813-9195-0E0110C31D78}"/>
              </a:ext>
            </a:extLst>
          </p:cNvPr>
          <p:cNvSpPr txBox="1"/>
          <p:nvPr/>
        </p:nvSpPr>
        <p:spPr>
          <a:xfrm>
            <a:off x="350612" y="1183379"/>
            <a:ext cx="6858450" cy="8186280"/>
          </a:xfrm>
          <a:prstGeom prst="rect">
            <a:avLst/>
          </a:prstGeom>
          <a:noFill/>
        </p:spPr>
        <p:txBody>
          <a:bodyPr wrap="square" rtlCol="0">
            <a:spAutoFit/>
          </a:bodyPr>
          <a:lstStyle/>
          <a:p>
            <a:pPr>
              <a:lnSpc>
                <a:spcPct val="150000"/>
              </a:lnSpc>
            </a:pPr>
            <a:r>
              <a:rPr lang="en-GB" sz="1100" b="1" dirty="0">
                <a:latin typeface="Cambria" panose="02040503050406030204" pitchFamily="18" charset="0"/>
                <a:ea typeface="Cambria" panose="02040503050406030204" pitchFamily="18" charset="0"/>
              </a:rPr>
              <a:t>TASK: </a:t>
            </a:r>
            <a:r>
              <a:rPr lang="en-GB" sz="1100" dirty="0">
                <a:latin typeface="Cambria" panose="02040503050406030204" pitchFamily="18" charset="0"/>
                <a:ea typeface="Cambria" panose="02040503050406030204" pitchFamily="18" charset="0"/>
              </a:rPr>
              <a:t>There are different ways or organising the reasons for an event when writing an answer. We can divide the reasons into:</a:t>
            </a:r>
          </a:p>
          <a:p>
            <a:pPr marL="228600" indent="-228600">
              <a:lnSpc>
                <a:spcPct val="150000"/>
              </a:lnSpc>
              <a:buFont typeface="+mj-lt"/>
              <a:buAutoNum type="alphaLcParenR"/>
            </a:pPr>
            <a:r>
              <a:rPr lang="en-GB" sz="1100" dirty="0">
                <a:latin typeface="Cambria" panose="02040503050406030204" pitchFamily="18" charset="0"/>
                <a:ea typeface="Cambria" panose="02040503050406030204" pitchFamily="18" charset="0"/>
              </a:rPr>
              <a:t>Long-term, short-term and immediate reasons (sometimes called ‘triggers’) for an event. </a:t>
            </a:r>
          </a:p>
          <a:p>
            <a:pPr marL="228600" indent="-228600">
              <a:lnSpc>
                <a:spcPct val="150000"/>
              </a:lnSpc>
              <a:buFont typeface="+mj-lt"/>
              <a:buAutoNum type="alphaLcParenR"/>
            </a:pPr>
            <a:r>
              <a:rPr lang="en-GB" sz="1100" dirty="0">
                <a:latin typeface="Cambria" panose="02040503050406030204" pitchFamily="18" charset="0"/>
                <a:ea typeface="Cambria" panose="02040503050406030204" pitchFamily="18" charset="0"/>
              </a:rPr>
              <a:t>The most important and less important factors</a:t>
            </a:r>
          </a:p>
          <a:p>
            <a:pPr>
              <a:lnSpc>
                <a:spcPct val="150000"/>
              </a:lnSpc>
            </a:pPr>
            <a:r>
              <a:rPr lang="en-GB" sz="1100" dirty="0">
                <a:latin typeface="Cambria" panose="02040503050406030204" pitchFamily="18" charset="0"/>
                <a:ea typeface="Cambria" panose="02040503050406030204" pitchFamily="18" charset="0"/>
              </a:rPr>
              <a:t>Which method of organising the reasons for Mary’s execution do you think will produce the most effective explanation? Explain your choice. </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endParaRPr lang="en-GB" sz="1100" b="1" dirty="0">
              <a:latin typeface="Cambria" panose="02040503050406030204" pitchFamily="18" charset="0"/>
              <a:ea typeface="Cambria" panose="02040503050406030204" pitchFamily="18" charset="0"/>
            </a:endParaRPr>
          </a:p>
          <a:p>
            <a:pPr>
              <a:lnSpc>
                <a:spcPct val="150000"/>
              </a:lnSpc>
            </a:pPr>
            <a:r>
              <a:rPr lang="en-GB" sz="1100" b="1" dirty="0">
                <a:latin typeface="Cambria" panose="02040503050406030204" pitchFamily="18" charset="0"/>
                <a:ea typeface="Cambria" panose="02040503050406030204" pitchFamily="18" charset="0"/>
              </a:rPr>
              <a:t>TASK: </a:t>
            </a:r>
            <a:r>
              <a:rPr lang="en-GB" sz="1100" dirty="0">
                <a:latin typeface="Cambria" panose="02040503050406030204" pitchFamily="18" charset="0"/>
                <a:ea typeface="Cambria" panose="02040503050406030204" pitchFamily="18" charset="0"/>
              </a:rPr>
              <a:t>Choose one of the reasons on the cards on the previous page and write a full paragraph, using the evidence you chose in the first task and a connective to prove that the reason played a part in Mary’s execution. </a:t>
            </a:r>
          </a:p>
          <a:p>
            <a:pPr>
              <a:lnSpc>
                <a:spcPct val="150000"/>
              </a:lnSpc>
            </a:pPr>
            <a:endParaRPr lang="en-GB" sz="1100" b="1" dirty="0">
              <a:latin typeface="Cambria" panose="02040503050406030204" pitchFamily="18" charset="0"/>
              <a:ea typeface="Cambria" panose="02040503050406030204" pitchFamily="18" charset="0"/>
            </a:endParaRPr>
          </a:p>
          <a:p>
            <a:pPr>
              <a:lnSpc>
                <a:spcPct val="150000"/>
              </a:lnSpc>
            </a:pPr>
            <a:r>
              <a:rPr lang="en-GB" sz="1100" b="1"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
        <p:nvSpPr>
          <p:cNvPr id="14" name="Google Shape;81;p16">
            <a:extLst>
              <a:ext uri="{FF2B5EF4-FFF2-40B4-BE49-F238E27FC236}">
                <a16:creationId xmlns:a16="http://schemas.microsoft.com/office/drawing/2014/main" id="{CDAF916A-ABDF-4BFE-AFA0-53FA174D9F94}"/>
              </a:ext>
            </a:extLst>
          </p:cNvPr>
          <p:cNvSpPr txBox="1"/>
          <p:nvPr/>
        </p:nvSpPr>
        <p:spPr>
          <a:xfrm>
            <a:off x="704850" y="231775"/>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2.1 Plots and revolts and home</a:t>
            </a:r>
          </a:p>
          <a:p>
            <a:pPr algn="ctr" fontAlgn="ctr"/>
            <a:r>
              <a:rPr lang="en-GB" sz="1200" dirty="0">
                <a:solidFill>
                  <a:srgbClr val="000000"/>
                </a:solidFill>
                <a:latin typeface="Cambria" panose="02040503050406030204" pitchFamily="18" charset="0"/>
                <a:ea typeface="Cambria" panose="02040503050406030204" pitchFamily="18" charset="0"/>
              </a:rPr>
              <a:t>C. The reasons for, and significance of, Mary Queen of Scots’ execution in 1587.</a:t>
            </a:r>
            <a:endParaRPr lang="en-GB" sz="1200" dirty="0">
              <a:latin typeface="Cambria" panose="02040503050406030204" pitchFamily="18" charset="0"/>
              <a:ea typeface="Cambria" panose="02040503050406030204" pitchFamily="18" charset="0"/>
            </a:endParaRPr>
          </a:p>
        </p:txBody>
      </p:sp>
      <p:pic>
        <p:nvPicPr>
          <p:cNvPr id="4098" name="Picture 2" descr="The Execution of Mary, Queen of Scots, 1587">
            <a:extLst>
              <a:ext uri="{FF2B5EF4-FFF2-40B4-BE49-F238E27FC236}">
                <a16:creationId xmlns:a16="http://schemas.microsoft.com/office/drawing/2014/main" id="{F3A6E96F-7F5C-480F-8D20-7E7C0004C3EE}"/>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350612" y="9097963"/>
            <a:ext cx="2457450" cy="1524000"/>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pic>
        <p:nvPicPr>
          <p:cNvPr id="4100" name="Picture 4" descr="8 February 1587 - Mary, Queen of Scots is executed at Fotheringhay ...">
            <a:extLst>
              <a:ext uri="{FF2B5EF4-FFF2-40B4-BE49-F238E27FC236}">
                <a16:creationId xmlns:a16="http://schemas.microsoft.com/office/drawing/2014/main" id="{0CC6BDEC-0B55-40D5-8AB7-38A656DD8B54}"/>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357402" y="9097963"/>
            <a:ext cx="1851660" cy="1524000"/>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4583349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86;p16">
            <a:extLst>
              <a:ext uri="{FF2B5EF4-FFF2-40B4-BE49-F238E27FC236}">
                <a16:creationId xmlns:a16="http://schemas.microsoft.com/office/drawing/2014/main" id="{D6EDEC28-47CF-440A-B9A4-E224E1917D5B}"/>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p.35</a:t>
            </a:r>
            <a:endParaRPr sz="1600" b="1" dirty="0">
              <a:latin typeface="Calibri"/>
              <a:ea typeface="Calibri"/>
              <a:cs typeface="Calibri"/>
              <a:sym typeface="Calibri"/>
            </a:endParaRPr>
          </a:p>
        </p:txBody>
      </p:sp>
      <p:sp>
        <p:nvSpPr>
          <p:cNvPr id="5" name="TextBox 4">
            <a:extLst>
              <a:ext uri="{FF2B5EF4-FFF2-40B4-BE49-F238E27FC236}">
                <a16:creationId xmlns:a16="http://schemas.microsoft.com/office/drawing/2014/main" id="{CED3DFCF-0397-4935-B9FB-0205A792ADFD}"/>
              </a:ext>
            </a:extLst>
          </p:cNvPr>
          <p:cNvSpPr txBox="1"/>
          <p:nvPr/>
        </p:nvSpPr>
        <p:spPr>
          <a:xfrm>
            <a:off x="350612" y="1183379"/>
            <a:ext cx="6858450" cy="3615798"/>
          </a:xfrm>
          <a:prstGeom prst="rect">
            <a:avLst/>
          </a:prstGeom>
          <a:noFill/>
        </p:spPr>
        <p:txBody>
          <a:bodyPr wrap="square" rtlCol="0">
            <a:spAutoFit/>
          </a:bodyPr>
          <a:lstStyle/>
          <a:p>
            <a:pPr algn="ctr">
              <a:lnSpc>
                <a:spcPct val="150000"/>
              </a:lnSpc>
            </a:pPr>
            <a:r>
              <a:rPr lang="en-GB" sz="1200" b="1" dirty="0">
                <a:latin typeface="Tahoma" panose="020B0604030504040204" pitchFamily="34" charset="0"/>
                <a:ea typeface="Tahoma" panose="020B0604030504040204" pitchFamily="34" charset="0"/>
                <a:cs typeface="Tahoma" panose="020B0604030504040204" pitchFamily="34" charset="0"/>
              </a:rPr>
              <a:t>Relations with Spain</a:t>
            </a:r>
          </a:p>
          <a:p>
            <a:pPr>
              <a:lnSpc>
                <a:spcPct val="150000"/>
              </a:lnSpc>
            </a:pPr>
            <a:r>
              <a:rPr lang="en-GB" sz="1100" b="1" dirty="0">
                <a:latin typeface="Cambria" panose="02040503050406030204" pitchFamily="18" charset="0"/>
                <a:ea typeface="Cambria" panose="02040503050406030204" pitchFamily="18" charset="0"/>
              </a:rPr>
              <a:t>Elizabeth I’s foreign policy aims</a:t>
            </a:r>
          </a:p>
          <a:p>
            <a:pPr>
              <a:lnSpc>
                <a:spcPct val="150000"/>
              </a:lnSpc>
            </a:pPr>
            <a:r>
              <a:rPr lang="en-GB" sz="1100" dirty="0">
                <a:latin typeface="Cambria" panose="02040503050406030204" pitchFamily="18" charset="0"/>
                <a:ea typeface="Cambria" panose="02040503050406030204" pitchFamily="18" charset="0"/>
              </a:rPr>
              <a:t>For Elizabeth I, the pressure of ruling England influenced much of her foreign policy. Three pressures came from a lack of resources (England was far less wealthy and had a much smaller population than Spain or France) and England’s religious division.  </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Elizabeth’s foreign policy aims can be summarised as:</a:t>
            </a:r>
          </a:p>
          <a:p>
            <a:pPr marL="171450" indent="-171450">
              <a:lnSpc>
                <a:spcPct val="150000"/>
              </a:lnSpc>
              <a:buFont typeface="Arial" panose="020B0604020202020204" pitchFamily="34" charset="0"/>
              <a:buChar char="•"/>
            </a:pPr>
            <a:r>
              <a:rPr lang="en-GB" sz="1100" dirty="0">
                <a:latin typeface="Cambria" panose="02040503050406030204" pitchFamily="18" charset="0"/>
                <a:ea typeface="Cambria" panose="02040503050406030204" pitchFamily="18" charset="0"/>
              </a:rPr>
              <a:t>Developing and improving trade to benefit the English economy</a:t>
            </a:r>
          </a:p>
          <a:p>
            <a:pPr marL="171450" indent="-171450">
              <a:lnSpc>
                <a:spcPct val="150000"/>
              </a:lnSpc>
              <a:buFont typeface="Arial" panose="020B0604020202020204" pitchFamily="34" charset="0"/>
              <a:buChar char="•"/>
            </a:pPr>
            <a:r>
              <a:rPr lang="en-GB" sz="1100" dirty="0">
                <a:latin typeface="Cambria" panose="02040503050406030204" pitchFamily="18" charset="0"/>
                <a:ea typeface="Cambria" panose="02040503050406030204" pitchFamily="18" charset="0"/>
              </a:rPr>
              <a:t>Protecting England’s borders</a:t>
            </a:r>
          </a:p>
          <a:p>
            <a:pPr marL="171450" indent="-171450">
              <a:lnSpc>
                <a:spcPct val="150000"/>
              </a:lnSpc>
              <a:buFont typeface="Arial" panose="020B0604020202020204" pitchFamily="34" charset="0"/>
              <a:buChar char="•"/>
            </a:pPr>
            <a:r>
              <a:rPr lang="en-GB" sz="1100" dirty="0">
                <a:latin typeface="Cambria" panose="02040503050406030204" pitchFamily="18" charset="0"/>
                <a:ea typeface="Cambria" panose="02040503050406030204" pitchFamily="18" charset="0"/>
              </a:rPr>
              <a:t>Protecting the English throne </a:t>
            </a:r>
          </a:p>
          <a:p>
            <a:pPr marL="171450" indent="-171450">
              <a:lnSpc>
                <a:spcPct val="150000"/>
              </a:lnSpc>
              <a:buFont typeface="Arial" panose="020B0604020202020204" pitchFamily="34" charset="0"/>
              <a:buChar char="•"/>
            </a:pPr>
            <a:r>
              <a:rPr lang="en-GB" sz="1100" dirty="0">
                <a:latin typeface="Cambria" panose="02040503050406030204" pitchFamily="18" charset="0"/>
                <a:ea typeface="Cambria" panose="02040503050406030204" pitchFamily="18" charset="0"/>
              </a:rPr>
              <a:t>Avoiding war, which would cost a lot of money and could potentially lead to Elizabeth being overthrown, if English rebels supported the enemy. </a:t>
            </a:r>
          </a:p>
          <a:p>
            <a:pPr marL="171450" indent="-171450">
              <a:lnSpc>
                <a:spcPct val="150000"/>
              </a:lnSpc>
              <a:buFont typeface="Arial" panose="020B0604020202020204" pitchFamily="34" charset="0"/>
              <a:buChar char="•"/>
            </a:pPr>
            <a:endParaRPr lang="en-GB" sz="1100" dirty="0">
              <a:latin typeface="Cambria" panose="02040503050406030204" pitchFamily="18" charset="0"/>
              <a:ea typeface="Cambria" panose="02040503050406030204" pitchFamily="18" charset="0"/>
            </a:endParaRPr>
          </a:p>
          <a:p>
            <a:pPr>
              <a:lnSpc>
                <a:spcPct val="150000"/>
              </a:lnSpc>
            </a:pPr>
            <a:r>
              <a:rPr lang="en-GB" sz="1100" b="1" dirty="0">
                <a:latin typeface="Cambria" panose="02040503050406030204" pitchFamily="18" charset="0"/>
                <a:ea typeface="Cambria" panose="02040503050406030204" pitchFamily="18" charset="0"/>
              </a:rPr>
              <a:t>Commercial rivalry: the New World, privateers and Drake. </a:t>
            </a:r>
          </a:p>
        </p:txBody>
      </p:sp>
      <p:sp>
        <p:nvSpPr>
          <p:cNvPr id="7" name="TextBox 6">
            <a:extLst>
              <a:ext uri="{FF2B5EF4-FFF2-40B4-BE49-F238E27FC236}">
                <a16:creationId xmlns:a16="http://schemas.microsoft.com/office/drawing/2014/main" id="{2EAD88F2-81AD-4B95-AFF2-48F024C3B4F5}"/>
              </a:ext>
            </a:extLst>
          </p:cNvPr>
          <p:cNvSpPr txBox="1"/>
          <p:nvPr/>
        </p:nvSpPr>
        <p:spPr>
          <a:xfrm>
            <a:off x="4726213" y="4610100"/>
            <a:ext cx="2551337" cy="3869714"/>
          </a:xfrm>
          <a:prstGeom prst="rect">
            <a:avLst/>
          </a:prstGeom>
          <a:noFill/>
          <a:ln w="38100">
            <a:solidFill>
              <a:schemeClr val="tx1"/>
            </a:solidFill>
          </a:ln>
        </p:spPr>
        <p:txBody>
          <a:bodyPr wrap="square" rtlCol="0">
            <a:spAutoFit/>
          </a:bodyPr>
          <a:lstStyle/>
          <a:p>
            <a:pPr algn="ctr">
              <a:lnSpc>
                <a:spcPct val="150000"/>
              </a:lnSpc>
            </a:pPr>
            <a:r>
              <a:rPr lang="en-GB" sz="1100" b="1" dirty="0">
                <a:latin typeface="Cambria" panose="02040503050406030204" pitchFamily="18" charset="0"/>
                <a:ea typeface="Cambria" panose="02040503050406030204" pitchFamily="18" charset="0"/>
              </a:rPr>
              <a:t>Key Words</a:t>
            </a:r>
          </a:p>
          <a:p>
            <a:pPr>
              <a:lnSpc>
                <a:spcPct val="150000"/>
              </a:lnSpc>
            </a:pPr>
            <a:r>
              <a:rPr lang="en-GB" sz="1100" b="1" dirty="0">
                <a:latin typeface="Cambria" panose="02040503050406030204" pitchFamily="18" charset="0"/>
                <a:ea typeface="Cambria" panose="02040503050406030204" pitchFamily="18" charset="0"/>
              </a:rPr>
              <a:t>New World: </a:t>
            </a:r>
            <a:r>
              <a:rPr lang="en-GB" sz="1100" dirty="0">
                <a:latin typeface="Cambria" panose="02040503050406030204" pitchFamily="18" charset="0"/>
                <a:ea typeface="Cambria" panose="02040503050406030204" pitchFamily="18" charset="0"/>
              </a:rPr>
              <a:t>North and South America. Europeans were only aware of their existence from 1492. </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b="1" dirty="0">
                <a:latin typeface="Cambria" panose="02040503050406030204" pitchFamily="18" charset="0"/>
                <a:ea typeface="Cambria" panose="02040503050406030204" pitchFamily="18" charset="0"/>
              </a:rPr>
              <a:t>Privateer: </a:t>
            </a:r>
            <a:r>
              <a:rPr lang="en-GB" sz="1100" dirty="0">
                <a:latin typeface="Cambria" panose="02040503050406030204" pitchFamily="18" charset="0"/>
                <a:ea typeface="Cambria" panose="02040503050406030204" pitchFamily="18" charset="0"/>
              </a:rPr>
              <a:t>Historically, individuals (usually merchants or explorers) with their own armed ships that capture other ships for their cargoes, often with the authorisation or support of their government. </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b="1" dirty="0">
                <a:latin typeface="Cambria" panose="02040503050406030204" pitchFamily="18" charset="0"/>
                <a:ea typeface="Cambria" panose="02040503050406030204" pitchFamily="18" charset="0"/>
              </a:rPr>
              <a:t>Foreign policy: </a:t>
            </a:r>
            <a:r>
              <a:rPr lang="en-GB" sz="1100" dirty="0">
                <a:latin typeface="Cambria" panose="02040503050406030204" pitchFamily="18" charset="0"/>
                <a:ea typeface="Cambria" panose="02040503050406030204" pitchFamily="18" charset="0"/>
              </a:rPr>
              <a:t> The aims and objectives that guide a nation’s relations with other states. </a:t>
            </a:r>
            <a:endParaRPr lang="en-GB" sz="1100" b="1" dirty="0">
              <a:latin typeface="Cambria" panose="02040503050406030204" pitchFamily="18" charset="0"/>
              <a:ea typeface="Cambria" panose="02040503050406030204" pitchFamily="18" charset="0"/>
            </a:endParaRPr>
          </a:p>
        </p:txBody>
      </p:sp>
      <p:sp>
        <p:nvSpPr>
          <p:cNvPr id="8" name="TextBox 7">
            <a:extLst>
              <a:ext uri="{FF2B5EF4-FFF2-40B4-BE49-F238E27FC236}">
                <a16:creationId xmlns:a16="http://schemas.microsoft.com/office/drawing/2014/main" id="{A2F86BD2-55B8-4239-818A-3EFD00EABC11}"/>
              </a:ext>
            </a:extLst>
          </p:cNvPr>
          <p:cNvSpPr txBox="1"/>
          <p:nvPr/>
        </p:nvSpPr>
        <p:spPr>
          <a:xfrm>
            <a:off x="350611" y="4799177"/>
            <a:ext cx="4154713" cy="3869714"/>
          </a:xfrm>
          <a:prstGeom prst="rect">
            <a:avLst/>
          </a:prstGeom>
          <a:noFill/>
        </p:spPr>
        <p:txBody>
          <a:bodyPr wrap="square" rtlCol="0">
            <a:spAutoFit/>
          </a:bodyPr>
          <a:lstStyle/>
          <a:p>
            <a:pPr>
              <a:lnSpc>
                <a:spcPct val="150000"/>
              </a:lnSpc>
            </a:pPr>
            <a:r>
              <a:rPr lang="en-GB" sz="1100" dirty="0">
                <a:latin typeface="Cambria" panose="02040503050406030204" pitchFamily="18" charset="0"/>
                <a:ea typeface="Cambria" panose="02040503050406030204" pitchFamily="18" charset="0"/>
              </a:rPr>
              <a:t>During the Elizabethan age, merchants began to explore new markets in order to access new markets and therefore get more trading partners. These merchants wet to Hamburg, Russia, China, India, Persia and Turkey. There were huge profits to be made in the New World, however, English merchants found it extremely difficult to develop trade. The main reason for this is that Spain controlled much of the New World where there were valuable, new trading opportunities. On top of this, Spain controlled the Netherlands, England’s main rout into European markets. For example, Antwerp (which was part of the Netherlands at this time) was particularly important to English trade in the Netherlands.</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Spain claimed much of the Americas as its own, including Florida, the Caribbean, Mexico, Panama, Chile and Peru.  </a:t>
            </a:r>
          </a:p>
        </p:txBody>
      </p:sp>
      <p:sp>
        <p:nvSpPr>
          <p:cNvPr id="9" name="TextBox 8">
            <a:extLst>
              <a:ext uri="{FF2B5EF4-FFF2-40B4-BE49-F238E27FC236}">
                <a16:creationId xmlns:a16="http://schemas.microsoft.com/office/drawing/2014/main" id="{C07A3A7F-03D0-40AE-A0CC-0F510D08F20D}"/>
              </a:ext>
            </a:extLst>
          </p:cNvPr>
          <p:cNvSpPr txBox="1"/>
          <p:nvPr/>
        </p:nvSpPr>
        <p:spPr>
          <a:xfrm>
            <a:off x="350612" y="8696374"/>
            <a:ext cx="6858450" cy="1330557"/>
          </a:xfrm>
          <a:prstGeom prst="rect">
            <a:avLst/>
          </a:prstGeom>
          <a:noFill/>
        </p:spPr>
        <p:txBody>
          <a:bodyPr wrap="square" rtlCol="0">
            <a:spAutoFit/>
          </a:bodyPr>
          <a:lstStyle/>
          <a:p>
            <a:pPr>
              <a:lnSpc>
                <a:spcPct val="150000"/>
              </a:lnSpc>
            </a:pPr>
            <a:r>
              <a:rPr lang="en-GB" sz="1100" dirty="0">
                <a:latin typeface="Cambria" panose="02040503050406030204" pitchFamily="18" charset="0"/>
                <a:ea typeface="Cambria" panose="02040503050406030204" pitchFamily="18" charset="0"/>
              </a:rPr>
              <a:t>There were valuable crops such as tobacco and sugar cane and huge supplies of silver. However, anyone that wanted to trade there needed a licence from Spain, which were very hard to come by. Many English merchants simply ignored Spain’s rules and traded illegally without a licences. Some even went as far as attacking Spanish ports and shipping which was a clear threat to Phillip’s interests in the New World. Something he could not ignore. </a:t>
            </a:r>
          </a:p>
        </p:txBody>
      </p:sp>
      <p:pic>
        <p:nvPicPr>
          <p:cNvPr id="1026" name="Picture 2" descr="spain Icon 132809">
            <a:extLst>
              <a:ext uri="{FF2B5EF4-FFF2-40B4-BE49-F238E27FC236}">
                <a16:creationId xmlns:a16="http://schemas.microsoft.com/office/drawing/2014/main" id="{6B68607C-ACC5-405E-A82D-D280F92AF92F}"/>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726213" y="1053201"/>
            <a:ext cx="665326" cy="665326"/>
          </a:xfrm>
          <a:prstGeom prst="rect">
            <a:avLst/>
          </a:prstGeom>
          <a:noFill/>
          <a:extLst>
            <a:ext uri="{909E8E84-426E-40DD-AFC4-6F175D3DCCD1}">
              <a14:hiddenFill xmlns:a14="http://schemas.microsoft.com/office/drawing/2010/main">
                <a:solidFill>
                  <a:srgbClr val="FFFFFF"/>
                </a:solidFill>
              </a14:hiddenFill>
            </a:ext>
          </a:extLst>
        </p:spPr>
      </p:pic>
      <p:sp>
        <p:nvSpPr>
          <p:cNvPr id="10" name="Google Shape;81;p16">
            <a:extLst>
              <a:ext uri="{FF2B5EF4-FFF2-40B4-BE49-F238E27FC236}">
                <a16:creationId xmlns:a16="http://schemas.microsoft.com/office/drawing/2014/main" id="{397BA925-AA7A-44B4-B10A-B50DE66AF20B}"/>
              </a:ext>
            </a:extLst>
          </p:cNvPr>
          <p:cNvSpPr txBox="1"/>
          <p:nvPr/>
        </p:nvSpPr>
        <p:spPr>
          <a:xfrm>
            <a:off x="704850" y="231775"/>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a:t>
            </a:r>
            <a:r>
              <a:rPr lang="en-GB" b="1" dirty="0">
                <a:latin typeface="Tahoma" panose="020B0604030504040204" pitchFamily="34" charset="0"/>
                <a:ea typeface="Tahoma" panose="020B0604030504040204" pitchFamily="34" charset="0"/>
                <a:cs typeface="Tahoma" panose="020B0604030504040204" pitchFamily="34" charset="0"/>
              </a:rPr>
              <a:t>2.2 Political and religious rivalry</a:t>
            </a:r>
            <a:endParaRPr lang="en-GB" sz="1800" b="1" dirty="0">
              <a:latin typeface="Tahoma" panose="020B0604030504040204" pitchFamily="34" charset="0"/>
              <a:ea typeface="Tahoma" panose="020B0604030504040204" pitchFamily="34" charset="0"/>
              <a:cs typeface="Tahoma" panose="020B0604030504040204" pitchFamily="34" charset="0"/>
            </a:endParaRPr>
          </a:p>
          <a:p>
            <a:pPr algn="ctr" fontAlgn="ctr"/>
            <a:r>
              <a:rPr lang="en-GB" sz="1200" dirty="0">
                <a:solidFill>
                  <a:srgbClr val="000000"/>
                </a:solidFill>
                <a:latin typeface="Cambria" panose="02040503050406030204" pitchFamily="18" charset="0"/>
                <a:ea typeface="Cambria" panose="02040503050406030204" pitchFamily="18" charset="0"/>
              </a:rPr>
              <a:t>A. Commercial rivalry. The New World, privateering and the significance of the activities of Drake. </a:t>
            </a:r>
            <a:endParaRPr lang="en-GB" sz="12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78930341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86;p16">
            <a:extLst>
              <a:ext uri="{FF2B5EF4-FFF2-40B4-BE49-F238E27FC236}">
                <a16:creationId xmlns:a16="http://schemas.microsoft.com/office/drawing/2014/main" id="{24127CDE-A731-4CD9-8C8F-3DD3DF6874EB}"/>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p.36</a:t>
            </a:r>
            <a:endParaRPr sz="1600" b="1" dirty="0">
              <a:latin typeface="Calibri"/>
              <a:ea typeface="Calibri"/>
              <a:cs typeface="Calibri"/>
              <a:sym typeface="Calibri"/>
            </a:endParaRPr>
          </a:p>
        </p:txBody>
      </p:sp>
      <p:sp>
        <p:nvSpPr>
          <p:cNvPr id="4" name="TextBox 3">
            <a:extLst>
              <a:ext uri="{FF2B5EF4-FFF2-40B4-BE49-F238E27FC236}">
                <a16:creationId xmlns:a16="http://schemas.microsoft.com/office/drawing/2014/main" id="{54FA391D-534C-452B-A55D-AFA6C121EFF0}"/>
              </a:ext>
            </a:extLst>
          </p:cNvPr>
          <p:cNvSpPr txBox="1"/>
          <p:nvPr/>
        </p:nvSpPr>
        <p:spPr>
          <a:xfrm>
            <a:off x="350612" y="1183379"/>
            <a:ext cx="6858450" cy="4631461"/>
          </a:xfrm>
          <a:prstGeom prst="rect">
            <a:avLst/>
          </a:prstGeom>
          <a:noFill/>
        </p:spPr>
        <p:txBody>
          <a:bodyPr wrap="square" numCol="2" spcCol="360000" rtlCol="0">
            <a:spAutoFit/>
          </a:bodyPr>
          <a:lstStyle/>
          <a:p>
            <a:pPr>
              <a:lnSpc>
                <a:spcPct val="150000"/>
              </a:lnSpc>
            </a:pPr>
            <a:r>
              <a:rPr lang="en-GB" sz="1100" dirty="0">
                <a:latin typeface="Cambria" panose="02040503050406030204" pitchFamily="18" charset="0"/>
                <a:ea typeface="Cambria" panose="02040503050406030204" pitchFamily="18" charset="0"/>
              </a:rPr>
              <a:t>There were a number of instances throughout Elizabeth’s reign whereby the English could be seen to have antagonised the Spanish in regards to the New World. For example, in 1568 in San Juan de </a:t>
            </a:r>
            <a:r>
              <a:rPr lang="en-GB" sz="1100" dirty="0" err="1">
                <a:latin typeface="Cambria" panose="02040503050406030204" pitchFamily="18" charset="0"/>
                <a:ea typeface="Cambria" panose="02040503050406030204" pitchFamily="18" charset="0"/>
              </a:rPr>
              <a:t>Ulua</a:t>
            </a:r>
            <a:r>
              <a:rPr lang="en-GB" sz="1100" dirty="0">
                <a:latin typeface="Cambria" panose="02040503050406030204" pitchFamily="18" charset="0"/>
                <a:ea typeface="Cambria" panose="02040503050406030204" pitchFamily="18" charset="0"/>
              </a:rPr>
              <a:t> Mexico, John Hawkins (a famous English navel commander) was attacked on his third voyage carrying slaves to the New World. He lost four ships and 300 men but one of the survivors was his cousin, Francis Drake. England retaliated by seizing a Spanish bullion ship (a ship carrying gold) that was sailing through the Channel from Spain to the Netherlands to pay the Spanish army there. Another example was at </a:t>
            </a:r>
            <a:r>
              <a:rPr lang="en-GB" sz="1100" dirty="0" err="1">
                <a:latin typeface="Cambria" panose="02040503050406030204" pitchFamily="18" charset="0"/>
                <a:ea typeface="Cambria" panose="02040503050406030204" pitchFamily="18" charset="0"/>
              </a:rPr>
              <a:t>Nombre</a:t>
            </a:r>
            <a:r>
              <a:rPr lang="en-GB" sz="1100" dirty="0">
                <a:latin typeface="Cambria" panose="02040503050406030204" pitchFamily="18" charset="0"/>
                <a:ea typeface="Cambria" panose="02040503050406030204" pitchFamily="18" charset="0"/>
              </a:rPr>
              <a:t> de Dios in 1572. Francis Drake knew that Spanish ships full of gold and silver were anchored at </a:t>
            </a:r>
            <a:r>
              <a:rPr lang="en-GB" sz="1100" dirty="0" err="1">
                <a:latin typeface="Cambria" panose="02040503050406030204" pitchFamily="18" charset="0"/>
                <a:ea typeface="Cambria" panose="02040503050406030204" pitchFamily="18" charset="0"/>
              </a:rPr>
              <a:t>Nombre</a:t>
            </a:r>
            <a:r>
              <a:rPr lang="en-GB" sz="1100" dirty="0">
                <a:latin typeface="Cambria" panose="02040503050406030204" pitchFamily="18" charset="0"/>
                <a:ea typeface="Cambria" panose="02040503050406030204" pitchFamily="18" charset="0"/>
              </a:rPr>
              <a:t> de Dios. He attacked the town with two ships and 100 men, and seized silver worth about £20,000 (about £30 million in today’s money).  </a:t>
            </a:r>
          </a:p>
          <a:p>
            <a:pPr>
              <a:lnSpc>
                <a:spcPct val="150000"/>
              </a:lnSpc>
            </a:pPr>
            <a:r>
              <a:rPr lang="en-GB" sz="1100" dirty="0">
                <a:latin typeface="Cambria" panose="02040503050406030204" pitchFamily="18" charset="0"/>
                <a:ea typeface="Cambria" panose="02040503050406030204" pitchFamily="18" charset="0"/>
              </a:rPr>
              <a:t> These activities were technically examples of piracy. Due to the financial rewards were so great that Elizabeth pretended to know nothing about them, even though she unofficially supported these voyages in return for a share of the booty. </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Both these incidents contributed to the long term causes of the collapse of Anglo-Spanish relations which ultimately resulted in the Spanish Armada in 1588. However, these events took place years before war was declared. Spain made many formal complaints about the activities of the English, some of which Elizabeth acted on, but the chronology of these events shows that Philip did not go to war directly because of them. </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endParaRPr lang="en-GB" sz="1100" dirty="0">
              <a:latin typeface="Cambria" panose="02040503050406030204" pitchFamily="18" charset="0"/>
              <a:ea typeface="Cambria" panose="02040503050406030204" pitchFamily="18" charset="0"/>
            </a:endParaRPr>
          </a:p>
        </p:txBody>
      </p:sp>
      <p:sp>
        <p:nvSpPr>
          <p:cNvPr id="6" name="TextBox 5">
            <a:extLst>
              <a:ext uri="{FF2B5EF4-FFF2-40B4-BE49-F238E27FC236}">
                <a16:creationId xmlns:a16="http://schemas.microsoft.com/office/drawing/2014/main" id="{EB87547E-31E6-4443-B8CC-4B20EFACA324}"/>
              </a:ext>
            </a:extLst>
          </p:cNvPr>
          <p:cNvSpPr txBox="1"/>
          <p:nvPr/>
        </p:nvSpPr>
        <p:spPr>
          <a:xfrm>
            <a:off x="350612" y="5876925"/>
            <a:ext cx="6858450" cy="822726"/>
          </a:xfrm>
          <a:prstGeom prst="rect">
            <a:avLst/>
          </a:prstGeom>
          <a:noFill/>
        </p:spPr>
        <p:txBody>
          <a:bodyPr wrap="square" rtlCol="0">
            <a:spAutoFit/>
          </a:bodyPr>
          <a:lstStyle/>
          <a:p>
            <a:pPr>
              <a:lnSpc>
                <a:spcPct val="150000"/>
              </a:lnSpc>
            </a:pPr>
            <a:r>
              <a:rPr lang="en-GB" sz="1100" b="1" dirty="0">
                <a:latin typeface="Cambria" panose="02040503050406030204" pitchFamily="18" charset="0"/>
                <a:ea typeface="Cambria" panose="02040503050406030204" pitchFamily="18" charset="0"/>
              </a:rPr>
              <a:t>TASK: </a:t>
            </a:r>
            <a:r>
              <a:rPr lang="en-GB" sz="1100" dirty="0">
                <a:latin typeface="Cambria" panose="02040503050406030204" pitchFamily="18" charset="0"/>
                <a:ea typeface="Cambria" panose="02040503050406030204" pitchFamily="18" charset="0"/>
              </a:rPr>
              <a:t>Use the fragments below to write three sentences explaining what we can learn about the commercial rivalry between England and Spain. You can use the fragment at the start, middle or end of your sentences. </a:t>
            </a:r>
            <a:r>
              <a:rPr lang="en-GB" sz="1100" b="1" dirty="0">
                <a:latin typeface="Cambria" panose="02040503050406030204" pitchFamily="18" charset="0"/>
                <a:ea typeface="Cambria" panose="02040503050406030204" pitchFamily="18" charset="0"/>
              </a:rPr>
              <a:t>Highlight</a:t>
            </a:r>
            <a:r>
              <a:rPr lang="en-GB" sz="1100" dirty="0">
                <a:latin typeface="Cambria" panose="02040503050406030204" pitchFamily="18" charset="0"/>
                <a:ea typeface="Cambria" panose="02040503050406030204" pitchFamily="18" charset="0"/>
              </a:rPr>
              <a:t> each fragment when you have included it. </a:t>
            </a:r>
          </a:p>
        </p:txBody>
      </p:sp>
      <p:graphicFrame>
        <p:nvGraphicFramePr>
          <p:cNvPr id="8" name="Table 8">
            <a:extLst>
              <a:ext uri="{FF2B5EF4-FFF2-40B4-BE49-F238E27FC236}">
                <a16:creationId xmlns:a16="http://schemas.microsoft.com/office/drawing/2014/main" id="{1F40116F-FEEB-4827-B3E4-00BAA54715E1}"/>
              </a:ext>
            </a:extLst>
          </p:cNvPr>
          <p:cNvGraphicFramePr>
            <a:graphicFrameLocks noGrp="1"/>
          </p:cNvGraphicFramePr>
          <p:nvPr>
            <p:extLst>
              <p:ext uri="{D42A27DB-BD31-4B8C-83A1-F6EECF244321}">
                <p14:modId xmlns:p14="http://schemas.microsoft.com/office/powerpoint/2010/main" val="4195627840"/>
              </p:ext>
            </p:extLst>
          </p:nvPr>
        </p:nvGraphicFramePr>
        <p:xfrm>
          <a:off x="350612" y="7093831"/>
          <a:ext cx="6926938" cy="1112520"/>
        </p:xfrm>
        <a:graphic>
          <a:graphicData uri="http://schemas.openxmlformats.org/drawingml/2006/table">
            <a:tbl>
              <a:tblPr firstRow="1" bandRow="1">
                <a:tableStyleId>{2D5ABB26-0587-4C30-8999-92F81FD0307C}</a:tableStyleId>
              </a:tblPr>
              <a:tblGrid>
                <a:gridCol w="3463469">
                  <a:extLst>
                    <a:ext uri="{9D8B030D-6E8A-4147-A177-3AD203B41FA5}">
                      <a16:colId xmlns:a16="http://schemas.microsoft.com/office/drawing/2014/main" val="925036199"/>
                    </a:ext>
                  </a:extLst>
                </a:gridCol>
                <a:gridCol w="3463469">
                  <a:extLst>
                    <a:ext uri="{9D8B030D-6E8A-4147-A177-3AD203B41FA5}">
                      <a16:colId xmlns:a16="http://schemas.microsoft.com/office/drawing/2014/main" val="1811773890"/>
                    </a:ext>
                  </a:extLst>
                </a:gridCol>
              </a:tblGrid>
              <a:tr h="370840">
                <a:tc>
                  <a:txBody>
                    <a:bodyPr/>
                    <a:lstStyle/>
                    <a:p>
                      <a:r>
                        <a:rPr lang="en-GB" sz="1100" dirty="0">
                          <a:latin typeface="Cambria" panose="02040503050406030204" pitchFamily="18" charset="0"/>
                          <a:ea typeface="Cambria" panose="02040503050406030204" pitchFamily="18" charset="0"/>
                        </a:rPr>
                        <a:t>… protecting English borders…</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r>
                        <a:rPr lang="en-GB" sz="1100" dirty="0">
                          <a:latin typeface="Cambria" panose="02040503050406030204" pitchFamily="18" charset="0"/>
                          <a:ea typeface="Cambria" panose="02040503050406030204" pitchFamily="18" charset="0"/>
                        </a:rPr>
                        <a:t>… valuable crops like…</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15180448"/>
                  </a:ext>
                </a:extLst>
              </a:tr>
              <a:tr h="370840">
                <a:tc>
                  <a:txBody>
                    <a:bodyPr/>
                    <a:lstStyle/>
                    <a:p>
                      <a:r>
                        <a:rPr lang="en-GB" sz="1100" dirty="0">
                          <a:latin typeface="Cambria" panose="02040503050406030204" pitchFamily="18" charset="0"/>
                          <a:ea typeface="Cambria" panose="02040503050406030204" pitchFamily="18" charset="0"/>
                        </a:rPr>
                        <a:t>… English merchants… </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r>
                        <a:rPr lang="en-GB" sz="1100" dirty="0">
                          <a:latin typeface="Cambria" panose="02040503050406030204" pitchFamily="18" charset="0"/>
                          <a:ea typeface="Cambria" panose="02040503050406030204" pitchFamily="18" charset="0"/>
                        </a:rPr>
                        <a:t>..antagonised Spain…</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75098492"/>
                  </a:ext>
                </a:extLst>
              </a:tr>
              <a:tr h="370840">
                <a:tc>
                  <a:txBody>
                    <a:bodyPr/>
                    <a:lstStyle/>
                    <a:p>
                      <a:r>
                        <a:rPr lang="en-GB" sz="1100" dirty="0">
                          <a:latin typeface="Cambria" panose="02040503050406030204" pitchFamily="18" charset="0"/>
                          <a:ea typeface="Cambria" panose="02040503050406030204" pitchFamily="18" charset="0"/>
                        </a:rPr>
                        <a:t>… Elizabeth reaction was …</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r>
                        <a:rPr lang="en-GB" sz="1100" dirty="0">
                          <a:latin typeface="Cambria" panose="02040503050406030204" pitchFamily="18" charset="0"/>
                          <a:ea typeface="Cambria" panose="02040503050406030204" pitchFamily="18" charset="0"/>
                        </a:rPr>
                        <a:t>… a cause for the outbreak of war… </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07886292"/>
                  </a:ext>
                </a:extLst>
              </a:tr>
            </a:tbl>
          </a:graphicData>
        </a:graphic>
      </p:graphicFrame>
      <p:sp>
        <p:nvSpPr>
          <p:cNvPr id="10" name="TextBox 9">
            <a:extLst>
              <a:ext uri="{FF2B5EF4-FFF2-40B4-BE49-F238E27FC236}">
                <a16:creationId xmlns:a16="http://schemas.microsoft.com/office/drawing/2014/main" id="{8E574DF0-808A-4E6C-9018-093CBF1C151C}"/>
              </a:ext>
            </a:extLst>
          </p:cNvPr>
          <p:cNvSpPr txBox="1"/>
          <p:nvPr/>
        </p:nvSpPr>
        <p:spPr>
          <a:xfrm>
            <a:off x="350612" y="8429625"/>
            <a:ext cx="6858450" cy="1838388"/>
          </a:xfrm>
          <a:prstGeom prst="rect">
            <a:avLst/>
          </a:prstGeom>
          <a:noFill/>
        </p:spPr>
        <p:txBody>
          <a:bodyPr wrap="square" rtlCol="0">
            <a:spAutoFit/>
          </a:bodyPr>
          <a:lstStyle/>
          <a:p>
            <a:pPr>
              <a:lnSpc>
                <a:spcPct val="150000"/>
              </a:lnSpc>
            </a:pPr>
            <a:r>
              <a:rPr lang="en-GB" sz="1100" b="1" dirty="0">
                <a:latin typeface="Cambria" panose="02040503050406030204" pitchFamily="18" charset="0"/>
                <a:ea typeface="Cambria" panose="02040503050406030204" pitchFamily="18" charset="0"/>
              </a:rPr>
              <a:t>EXAMPLE: </a:t>
            </a:r>
            <a:r>
              <a:rPr lang="en-GB" sz="1100" dirty="0">
                <a:latin typeface="Cambria" panose="02040503050406030204" pitchFamily="18" charset="0"/>
                <a:ea typeface="Cambria" panose="02040503050406030204" pitchFamily="18" charset="0"/>
              </a:rPr>
              <a:t> One of the reasons for British explorations to the New World was because there was valuable crops like tobacco and sugar.</a:t>
            </a:r>
          </a:p>
          <a:p>
            <a:pPr>
              <a:lnSpc>
                <a:spcPct val="150000"/>
              </a:lnSpc>
            </a:pPr>
            <a:endParaRPr lang="en-GB" sz="1100" b="1" dirty="0">
              <a:latin typeface="Cambria" panose="02040503050406030204" pitchFamily="18" charset="0"/>
              <a:ea typeface="Cambria" panose="02040503050406030204" pitchFamily="18" charset="0"/>
            </a:endParaRPr>
          </a:p>
          <a:p>
            <a:pPr marL="228600" indent="-228600">
              <a:lnSpc>
                <a:spcPct val="150000"/>
              </a:lnSpc>
              <a:buAutoNum type="arabicPeriod"/>
            </a:pPr>
            <a:r>
              <a:rPr lang="en-GB" sz="1100" b="1"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
        <p:nvSpPr>
          <p:cNvPr id="11" name="Google Shape;81;p16">
            <a:extLst>
              <a:ext uri="{FF2B5EF4-FFF2-40B4-BE49-F238E27FC236}">
                <a16:creationId xmlns:a16="http://schemas.microsoft.com/office/drawing/2014/main" id="{B5F44308-CC4D-40A0-B292-2DE593261830}"/>
              </a:ext>
            </a:extLst>
          </p:cNvPr>
          <p:cNvSpPr txBox="1"/>
          <p:nvPr/>
        </p:nvSpPr>
        <p:spPr>
          <a:xfrm>
            <a:off x="704850" y="231775"/>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a:t>
            </a:r>
            <a:r>
              <a:rPr lang="en-GB" b="1" dirty="0">
                <a:latin typeface="Tahoma" panose="020B0604030504040204" pitchFamily="34" charset="0"/>
                <a:ea typeface="Tahoma" panose="020B0604030504040204" pitchFamily="34" charset="0"/>
                <a:cs typeface="Tahoma" panose="020B0604030504040204" pitchFamily="34" charset="0"/>
              </a:rPr>
              <a:t>2.2 Political and religious rivalry</a:t>
            </a:r>
            <a:endParaRPr lang="en-GB" sz="1800" b="1" dirty="0">
              <a:latin typeface="Tahoma" panose="020B0604030504040204" pitchFamily="34" charset="0"/>
              <a:ea typeface="Tahoma" panose="020B0604030504040204" pitchFamily="34" charset="0"/>
              <a:cs typeface="Tahoma" panose="020B0604030504040204" pitchFamily="34" charset="0"/>
            </a:endParaRPr>
          </a:p>
          <a:p>
            <a:pPr algn="ctr" fontAlgn="ctr"/>
            <a:r>
              <a:rPr lang="en-GB" sz="1200" dirty="0">
                <a:solidFill>
                  <a:srgbClr val="000000"/>
                </a:solidFill>
                <a:latin typeface="Cambria" panose="02040503050406030204" pitchFamily="18" charset="0"/>
                <a:ea typeface="Cambria" panose="02040503050406030204" pitchFamily="18" charset="0"/>
              </a:rPr>
              <a:t>A. Commercial rivalry. The New World, privateering and the significance of the activities of Drake. </a:t>
            </a:r>
            <a:endParaRPr lang="en-GB" sz="12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76814126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86;p16">
            <a:extLst>
              <a:ext uri="{FF2B5EF4-FFF2-40B4-BE49-F238E27FC236}">
                <a16:creationId xmlns:a16="http://schemas.microsoft.com/office/drawing/2014/main" id="{AEA3BE4F-C928-4C67-8440-2225EDD483C2}"/>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p.37</a:t>
            </a:r>
            <a:endParaRPr sz="1600" b="1" dirty="0">
              <a:latin typeface="Calibri"/>
              <a:ea typeface="Calibri"/>
              <a:cs typeface="Calibri"/>
              <a:sym typeface="Calibri"/>
            </a:endParaRPr>
          </a:p>
        </p:txBody>
      </p:sp>
      <p:sp>
        <p:nvSpPr>
          <p:cNvPr id="4" name="TextBox 3">
            <a:extLst>
              <a:ext uri="{FF2B5EF4-FFF2-40B4-BE49-F238E27FC236}">
                <a16:creationId xmlns:a16="http://schemas.microsoft.com/office/drawing/2014/main" id="{968466F1-0DB6-46FD-B459-0BBE1F3D27B5}"/>
              </a:ext>
            </a:extLst>
          </p:cNvPr>
          <p:cNvSpPr txBox="1"/>
          <p:nvPr/>
        </p:nvSpPr>
        <p:spPr>
          <a:xfrm>
            <a:off x="350612" y="1343025"/>
            <a:ext cx="6858450" cy="7424533"/>
          </a:xfrm>
          <a:prstGeom prst="rect">
            <a:avLst/>
          </a:prstGeom>
          <a:noFill/>
        </p:spPr>
        <p:txBody>
          <a:bodyPr wrap="square" rtlCol="0">
            <a:spAutoFit/>
          </a:bodyPr>
          <a:lstStyle/>
          <a:p>
            <a:pPr>
              <a:lnSpc>
                <a:spcPct val="150000"/>
              </a:lnSpc>
            </a:pPr>
            <a:r>
              <a:rPr lang="en-GB" sz="1100" dirty="0">
                <a:latin typeface="Cambria" panose="02040503050406030204" pitchFamily="18" charset="0"/>
                <a:ea typeface="Cambria" panose="02040503050406030204" pitchFamily="18" charset="0"/>
              </a:rPr>
              <a:t>2. 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3. 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endParaRPr lang="en-GB" sz="1100" b="1" dirty="0">
              <a:latin typeface="Cambria" panose="02040503050406030204" pitchFamily="18" charset="0"/>
              <a:ea typeface="Cambria" panose="02040503050406030204" pitchFamily="18" charset="0"/>
            </a:endParaRPr>
          </a:p>
          <a:p>
            <a:pPr>
              <a:lnSpc>
                <a:spcPct val="150000"/>
              </a:lnSpc>
            </a:pPr>
            <a:endParaRPr lang="en-GB" sz="1100" b="1" dirty="0">
              <a:latin typeface="Cambria" panose="02040503050406030204" pitchFamily="18" charset="0"/>
              <a:ea typeface="Cambria" panose="02040503050406030204" pitchFamily="18" charset="0"/>
            </a:endParaRPr>
          </a:p>
          <a:p>
            <a:pPr>
              <a:lnSpc>
                <a:spcPct val="150000"/>
              </a:lnSpc>
            </a:pPr>
            <a:r>
              <a:rPr lang="en-GB" sz="1100" b="1" dirty="0">
                <a:latin typeface="Cambria" panose="02040503050406030204" pitchFamily="18" charset="0"/>
                <a:ea typeface="Cambria" panose="02040503050406030204" pitchFamily="18" charset="0"/>
              </a:rPr>
              <a:t>TASK: </a:t>
            </a:r>
            <a:r>
              <a:rPr lang="en-GB" sz="1100" dirty="0">
                <a:latin typeface="Cambria" panose="02040503050406030204" pitchFamily="18" charset="0"/>
                <a:ea typeface="Cambria" panose="02040503050406030204" pitchFamily="18" charset="0"/>
              </a:rPr>
              <a:t>Using the information provided above explain the following:</a:t>
            </a:r>
          </a:p>
          <a:p>
            <a:pPr>
              <a:lnSpc>
                <a:spcPct val="150000"/>
              </a:lnSpc>
            </a:pPr>
            <a:endParaRPr lang="en-GB" sz="1100" b="1" dirty="0">
              <a:latin typeface="Cambria" panose="02040503050406030204" pitchFamily="18" charset="0"/>
              <a:ea typeface="Cambria" panose="02040503050406030204" pitchFamily="18" charset="0"/>
            </a:endParaRPr>
          </a:p>
          <a:p>
            <a:pPr marL="228600" indent="-228600">
              <a:lnSpc>
                <a:spcPct val="150000"/>
              </a:lnSpc>
              <a:buAutoNum type="arabicPeriod"/>
            </a:pPr>
            <a:r>
              <a:rPr lang="en-GB" sz="1100" dirty="0">
                <a:latin typeface="Cambria" panose="02040503050406030204" pitchFamily="18" charset="0"/>
                <a:ea typeface="Cambria" panose="02040503050406030204" pitchFamily="18" charset="0"/>
              </a:rPr>
              <a:t>Why trade and commercial rivalry could be seen as a major cause of war between England and Spain.                                                      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marL="228600" indent="-228600">
              <a:lnSpc>
                <a:spcPct val="150000"/>
              </a:lnSpc>
              <a:buAutoNum type="arabicPeriod"/>
            </a:pPr>
            <a:r>
              <a:rPr lang="en-GB" sz="1100" dirty="0">
                <a:latin typeface="Cambria" panose="02040503050406030204" pitchFamily="18" charset="0"/>
                <a:ea typeface="Cambria" panose="02040503050406030204" pitchFamily="18" charset="0"/>
              </a:rPr>
              <a:t>Arguments against this view 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marL="228600" indent="-228600">
              <a:lnSpc>
                <a:spcPct val="150000"/>
              </a:lnSpc>
              <a:buAutoNum type="arabicPeriod"/>
            </a:pPr>
            <a:r>
              <a:rPr lang="en-GB" sz="1100" dirty="0">
                <a:latin typeface="Cambria" panose="02040503050406030204" pitchFamily="18" charset="0"/>
                <a:ea typeface="Cambria" panose="02040503050406030204" pitchFamily="18" charset="0"/>
              </a:rPr>
              <a:t>What was Elizabeth's reaction to the piracy and why was this important? 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pic>
        <p:nvPicPr>
          <p:cNvPr id="3074" name="Picture 2" descr="Philip II of Spain - Wikipedia">
            <a:extLst>
              <a:ext uri="{FF2B5EF4-FFF2-40B4-BE49-F238E27FC236}">
                <a16:creationId xmlns:a16="http://schemas.microsoft.com/office/drawing/2014/main" id="{6B1E4491-3170-4529-B399-141B64033009}"/>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599275" y="8586583"/>
            <a:ext cx="1400175" cy="1714500"/>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pic>
        <p:nvPicPr>
          <p:cNvPr id="3076" name="Picture 4" descr="Sir Francis Drake - Facts, Biography &amp; Routes - HISTORY">
            <a:extLst>
              <a:ext uri="{FF2B5EF4-FFF2-40B4-BE49-F238E27FC236}">
                <a16:creationId xmlns:a16="http://schemas.microsoft.com/office/drawing/2014/main" id="{9E772D22-DE89-4F1B-A316-787F08096E9C}"/>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704850" y="8586583"/>
            <a:ext cx="1714500" cy="1714500"/>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cxnSp>
        <p:nvCxnSpPr>
          <p:cNvPr id="6" name="Straight Connector 5">
            <a:extLst>
              <a:ext uri="{FF2B5EF4-FFF2-40B4-BE49-F238E27FC236}">
                <a16:creationId xmlns:a16="http://schemas.microsoft.com/office/drawing/2014/main" id="{9EDCA5A3-E69D-4315-AE5A-3D1FB960F8B5}"/>
              </a:ext>
            </a:extLst>
          </p:cNvPr>
          <p:cNvCxnSpPr>
            <a:cxnSpLocks/>
          </p:cNvCxnSpPr>
          <p:nvPr/>
        </p:nvCxnSpPr>
        <p:spPr>
          <a:xfrm>
            <a:off x="2590800" y="9234283"/>
            <a:ext cx="2809875" cy="0"/>
          </a:xfrm>
          <a:prstGeom prst="line">
            <a:avLst/>
          </a:prstGeom>
          <a:ln w="38100">
            <a:headEnd type="oval" w="med" len="med"/>
            <a:tailEnd type="oval" w="med" len="med"/>
          </a:ln>
        </p:spPr>
        <p:style>
          <a:lnRef idx="1">
            <a:schemeClr val="dk1"/>
          </a:lnRef>
          <a:fillRef idx="0">
            <a:schemeClr val="dk1"/>
          </a:fillRef>
          <a:effectRef idx="0">
            <a:schemeClr val="dk1"/>
          </a:effectRef>
          <a:fontRef idx="minor">
            <a:schemeClr val="tx1"/>
          </a:fontRef>
        </p:style>
      </p:cxnSp>
      <p:sp>
        <p:nvSpPr>
          <p:cNvPr id="10" name="TextBox 9">
            <a:extLst>
              <a:ext uri="{FF2B5EF4-FFF2-40B4-BE49-F238E27FC236}">
                <a16:creationId xmlns:a16="http://schemas.microsoft.com/office/drawing/2014/main" id="{429B715F-85D2-47A4-9AEE-AC0261ABB0D5}"/>
              </a:ext>
            </a:extLst>
          </p:cNvPr>
          <p:cNvSpPr txBox="1"/>
          <p:nvPr/>
        </p:nvSpPr>
        <p:spPr>
          <a:xfrm>
            <a:off x="2590800" y="9363075"/>
            <a:ext cx="2809875" cy="938719"/>
          </a:xfrm>
          <a:prstGeom prst="rect">
            <a:avLst/>
          </a:prstGeom>
          <a:noFill/>
          <a:ln w="38100">
            <a:solidFill>
              <a:schemeClr val="tx1"/>
            </a:solidFill>
          </a:ln>
        </p:spPr>
        <p:txBody>
          <a:bodyPr wrap="square" rtlCol="0">
            <a:spAutoFit/>
          </a:bodyPr>
          <a:lstStyle/>
          <a:p>
            <a:r>
              <a:rPr lang="en-GB" sz="1100" dirty="0">
                <a:latin typeface="Cambria" panose="02040503050406030204" pitchFamily="18" charset="0"/>
                <a:ea typeface="Cambria" panose="02040503050406030204" pitchFamily="18" charset="0"/>
              </a:rPr>
              <a:t>Privateers such as Drake (left) raided Spanish ships for gold which annoyed Phillip, the King of Spain (right) causing tensions to increase between England and Spain. </a:t>
            </a:r>
          </a:p>
        </p:txBody>
      </p:sp>
      <p:sp>
        <p:nvSpPr>
          <p:cNvPr id="13" name="Google Shape;81;p16">
            <a:extLst>
              <a:ext uri="{FF2B5EF4-FFF2-40B4-BE49-F238E27FC236}">
                <a16:creationId xmlns:a16="http://schemas.microsoft.com/office/drawing/2014/main" id="{9F71FFCE-E833-412F-9832-714C55396833}"/>
              </a:ext>
            </a:extLst>
          </p:cNvPr>
          <p:cNvSpPr txBox="1"/>
          <p:nvPr/>
        </p:nvSpPr>
        <p:spPr>
          <a:xfrm>
            <a:off x="704850" y="231775"/>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a:t>
            </a:r>
            <a:r>
              <a:rPr lang="en-GB" b="1" dirty="0">
                <a:latin typeface="Tahoma" panose="020B0604030504040204" pitchFamily="34" charset="0"/>
                <a:ea typeface="Tahoma" panose="020B0604030504040204" pitchFamily="34" charset="0"/>
                <a:cs typeface="Tahoma" panose="020B0604030504040204" pitchFamily="34" charset="0"/>
              </a:rPr>
              <a:t>2.2 Political and religious rivalry</a:t>
            </a:r>
            <a:endParaRPr lang="en-GB" sz="1800" b="1" dirty="0">
              <a:latin typeface="Tahoma" panose="020B0604030504040204" pitchFamily="34" charset="0"/>
              <a:ea typeface="Tahoma" panose="020B0604030504040204" pitchFamily="34" charset="0"/>
              <a:cs typeface="Tahoma" panose="020B0604030504040204" pitchFamily="34" charset="0"/>
            </a:endParaRPr>
          </a:p>
          <a:p>
            <a:pPr algn="ctr" fontAlgn="ctr"/>
            <a:r>
              <a:rPr lang="en-GB" sz="1200" dirty="0">
                <a:solidFill>
                  <a:srgbClr val="000000"/>
                </a:solidFill>
                <a:latin typeface="Cambria" panose="02040503050406030204" pitchFamily="18" charset="0"/>
                <a:ea typeface="Cambria" panose="02040503050406030204" pitchFamily="18" charset="0"/>
              </a:rPr>
              <a:t>A. Commercial rivalry. The New World, privateering and the significance of the activities of Drake. </a:t>
            </a:r>
            <a:endParaRPr lang="en-GB" sz="12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91917918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86;p16">
            <a:extLst>
              <a:ext uri="{FF2B5EF4-FFF2-40B4-BE49-F238E27FC236}">
                <a16:creationId xmlns:a16="http://schemas.microsoft.com/office/drawing/2014/main" id="{357EA974-BD19-432D-A44B-9F0CB17DE382}"/>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p.38</a:t>
            </a:r>
            <a:endParaRPr sz="1600" b="1" dirty="0">
              <a:latin typeface="Calibri"/>
              <a:ea typeface="Calibri"/>
              <a:cs typeface="Calibri"/>
              <a:sym typeface="Calibri"/>
            </a:endParaRPr>
          </a:p>
        </p:txBody>
      </p:sp>
      <p:sp>
        <p:nvSpPr>
          <p:cNvPr id="3" name="Google Shape;81;p16">
            <a:extLst>
              <a:ext uri="{FF2B5EF4-FFF2-40B4-BE49-F238E27FC236}">
                <a16:creationId xmlns:a16="http://schemas.microsoft.com/office/drawing/2014/main" id="{5F4E2F76-27B7-47E3-A3EC-6FF5FF555B0C}"/>
              </a:ext>
            </a:extLst>
          </p:cNvPr>
          <p:cNvSpPr txBox="1"/>
          <p:nvPr/>
        </p:nvSpPr>
        <p:spPr>
          <a:xfrm>
            <a:off x="704850" y="231775"/>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a:t>
            </a:r>
            <a:r>
              <a:rPr lang="en-GB" b="1" dirty="0">
                <a:latin typeface="Tahoma" panose="020B0604030504040204" pitchFamily="34" charset="0"/>
                <a:ea typeface="Tahoma" panose="020B0604030504040204" pitchFamily="34" charset="0"/>
                <a:cs typeface="Tahoma" panose="020B0604030504040204" pitchFamily="34" charset="0"/>
              </a:rPr>
              <a:t>2.2 Political and religious rivalry</a:t>
            </a:r>
            <a:endParaRPr lang="en-GB" sz="1800" b="1" dirty="0">
              <a:latin typeface="Tahoma" panose="020B0604030504040204" pitchFamily="34" charset="0"/>
              <a:ea typeface="Tahoma" panose="020B0604030504040204" pitchFamily="34" charset="0"/>
              <a:cs typeface="Tahoma" panose="020B0604030504040204" pitchFamily="34" charset="0"/>
            </a:endParaRPr>
          </a:p>
          <a:p>
            <a:pPr algn="ctr" fontAlgn="ctr"/>
            <a:r>
              <a:rPr lang="en-GB" sz="1200" dirty="0">
                <a:solidFill>
                  <a:srgbClr val="000000"/>
                </a:solidFill>
                <a:latin typeface="Cambria" panose="02040503050406030204" pitchFamily="18" charset="0"/>
                <a:ea typeface="Cambria" panose="02040503050406030204" pitchFamily="18" charset="0"/>
              </a:rPr>
              <a:t>A. Commercial rivalry. The New World, privateering and the significance of the activities of Drake. </a:t>
            </a:r>
            <a:endParaRPr lang="en-GB" sz="1200" dirty="0">
              <a:latin typeface="Cambria" panose="02040503050406030204" pitchFamily="18" charset="0"/>
              <a:ea typeface="Cambria" panose="02040503050406030204" pitchFamily="18" charset="0"/>
            </a:endParaRPr>
          </a:p>
        </p:txBody>
      </p:sp>
      <p:sp>
        <p:nvSpPr>
          <p:cNvPr id="4" name="TextBox 3">
            <a:extLst>
              <a:ext uri="{FF2B5EF4-FFF2-40B4-BE49-F238E27FC236}">
                <a16:creationId xmlns:a16="http://schemas.microsoft.com/office/drawing/2014/main" id="{2FD1B888-BE2A-4253-8280-B8DDC026DFD4}"/>
              </a:ext>
            </a:extLst>
          </p:cNvPr>
          <p:cNvSpPr txBox="1"/>
          <p:nvPr/>
        </p:nvSpPr>
        <p:spPr>
          <a:xfrm>
            <a:off x="350612" y="1343025"/>
            <a:ext cx="4259488" cy="2369303"/>
          </a:xfrm>
          <a:prstGeom prst="rect">
            <a:avLst/>
          </a:prstGeom>
          <a:noFill/>
        </p:spPr>
        <p:txBody>
          <a:bodyPr wrap="square" rtlCol="0">
            <a:spAutoFit/>
          </a:bodyPr>
          <a:lstStyle/>
          <a:p>
            <a:pPr>
              <a:lnSpc>
                <a:spcPct val="150000"/>
              </a:lnSpc>
            </a:pPr>
            <a:r>
              <a:rPr lang="en-GB" sz="1200" b="1" dirty="0">
                <a:latin typeface="Tahoma" panose="020B0604030504040204" pitchFamily="34" charset="0"/>
                <a:ea typeface="Tahoma" panose="020B0604030504040204" pitchFamily="34" charset="0"/>
                <a:cs typeface="Tahoma" panose="020B0604030504040204" pitchFamily="34" charset="0"/>
              </a:rPr>
              <a:t>Francis Drake</a:t>
            </a:r>
          </a:p>
          <a:p>
            <a:pPr>
              <a:lnSpc>
                <a:spcPct val="150000"/>
              </a:lnSpc>
            </a:pPr>
            <a:r>
              <a:rPr lang="en-GB" sz="1100" dirty="0">
                <a:latin typeface="Cambria" panose="02040503050406030204" pitchFamily="18" charset="0"/>
                <a:ea typeface="Cambria" panose="02040503050406030204" pitchFamily="18" charset="0"/>
              </a:rPr>
              <a:t>Francis Drake was an English merchant who made his name and fortune trading in the New World which resulted in hum making huge sums of money for people who invested in his voyages, including Elizabeth I. In England, he was considered a merchant, a privateer a national hero though his actions could be considered as piracy. This is how the Spanish viewed him.  He captured numerous Spanish ships, and seized their cargoes in the West Indies in 1570-71. </a:t>
            </a:r>
          </a:p>
        </p:txBody>
      </p:sp>
      <p:pic>
        <p:nvPicPr>
          <p:cNvPr id="5122" name="Picture 2" descr="Sir Francis Drake - Facts, Biography &amp; Routes - HISTORY">
            <a:extLst>
              <a:ext uri="{FF2B5EF4-FFF2-40B4-BE49-F238E27FC236}">
                <a16:creationId xmlns:a16="http://schemas.microsoft.com/office/drawing/2014/main" id="{065C7786-4B40-4D8F-98A0-A4D37E1224CC}"/>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4841531" y="1343025"/>
            <a:ext cx="2436019" cy="2436019"/>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2E61AA07-8C50-4508-AD61-EE1DC33A3F3F}"/>
              </a:ext>
            </a:extLst>
          </p:cNvPr>
          <p:cNvSpPr txBox="1"/>
          <p:nvPr/>
        </p:nvSpPr>
        <p:spPr>
          <a:xfrm>
            <a:off x="350612" y="3779044"/>
            <a:ext cx="6926938" cy="3869714"/>
          </a:xfrm>
          <a:prstGeom prst="rect">
            <a:avLst/>
          </a:prstGeom>
          <a:noFill/>
        </p:spPr>
        <p:txBody>
          <a:bodyPr wrap="square" rtlCol="0">
            <a:spAutoFit/>
          </a:bodyPr>
          <a:lstStyle/>
          <a:p>
            <a:pPr>
              <a:lnSpc>
                <a:spcPct val="150000"/>
              </a:lnSpc>
            </a:pPr>
            <a:r>
              <a:rPr lang="en-GB" sz="1100" dirty="0">
                <a:latin typeface="Cambria" panose="02040503050406030204" pitchFamily="18" charset="0"/>
                <a:ea typeface="Cambria" panose="02040503050406030204" pitchFamily="18" charset="0"/>
              </a:rPr>
              <a:t>In 1572, Elizabeth I hired Drake as a privateer. She got a good return on her money when she invested in his voyage to Panama whereby he captured £40,000 of Spanish silver. However, Elizabeth’s decision to back him was risky as it could have provoked further conflict with Spain. This was avoided because by 1573, both Philip II and Elizabeth were tying to improve Anglo-Spanish relations. So when Drake returned to England that year, Philip was anger at what he saw as English piracy meant that Elizabeth did not publicly welcome Drake home. In private, however, she was impressed with his achievements. </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In November 1577, Drake again set off for the New World. Elizabeth I’s official plan was for him to sail around the tip of South America to its Pacific coastline. He was to bring gold, silver, spices and any other valuables back to England. </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However, Elizabeth I also issued Drake with secret orders to attack Spain’s colonies in the New World.  Anglo-Spanish relations were deteriorating by 1577 and there was a real fear of a Spanish invasion. As a result of this threat, Elizabeth wanted to enrich England and disrupt Spain’s valuable trade with its colonies. It could also send a message of defiance to Philip II: Elizabeth I would not allow England to dominated by Spain. </a:t>
            </a:r>
          </a:p>
        </p:txBody>
      </p:sp>
      <p:pic>
        <p:nvPicPr>
          <p:cNvPr id="5126" name="Picture 6" descr="OTD in 1577, Sir Francis Drake Sets Sail from England on a ...">
            <a:extLst>
              <a:ext uri="{FF2B5EF4-FFF2-40B4-BE49-F238E27FC236}">
                <a16:creationId xmlns:a16="http://schemas.microsoft.com/office/drawing/2014/main" id="{6A52C9A0-C25D-4D74-AB2B-13A24F5C956E}"/>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076700" y="7760867"/>
            <a:ext cx="3200849" cy="1587921"/>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6EA3F1AD-0C7F-4902-BC20-5BE198989C20}"/>
              </a:ext>
            </a:extLst>
          </p:cNvPr>
          <p:cNvSpPr txBox="1"/>
          <p:nvPr/>
        </p:nvSpPr>
        <p:spPr>
          <a:xfrm>
            <a:off x="350612" y="7715474"/>
            <a:ext cx="3535588" cy="1584473"/>
          </a:xfrm>
          <a:prstGeom prst="rect">
            <a:avLst/>
          </a:prstGeom>
          <a:noFill/>
        </p:spPr>
        <p:txBody>
          <a:bodyPr wrap="square" rtlCol="0">
            <a:spAutoFit/>
          </a:bodyPr>
          <a:lstStyle/>
          <a:p>
            <a:pPr>
              <a:lnSpc>
                <a:spcPct val="150000"/>
              </a:lnSpc>
            </a:pPr>
            <a:r>
              <a:rPr lang="en-GB" sz="1100" dirty="0">
                <a:latin typeface="Cambria" panose="02040503050406030204" pitchFamily="18" charset="0"/>
                <a:ea typeface="Cambria" panose="02040503050406030204" pitchFamily="18" charset="0"/>
              </a:rPr>
              <a:t>Drake’s 177-80 voyage became very famous because his actual route home led him to circumnavigate (to travel all the way around the world) the globe. He was the first Englishman to do so (and only the second person in history at that time). This was a major achievement as long sea voyages were exceptionally dangerous. Drake </a:t>
            </a:r>
          </a:p>
        </p:txBody>
      </p:sp>
      <p:sp>
        <p:nvSpPr>
          <p:cNvPr id="10" name="TextBox 9">
            <a:extLst>
              <a:ext uri="{FF2B5EF4-FFF2-40B4-BE49-F238E27FC236}">
                <a16:creationId xmlns:a16="http://schemas.microsoft.com/office/drawing/2014/main" id="{7299460B-4004-4E68-8439-BC8B47BBB21F}"/>
              </a:ext>
            </a:extLst>
          </p:cNvPr>
          <p:cNvSpPr txBox="1"/>
          <p:nvPr/>
        </p:nvSpPr>
        <p:spPr>
          <a:xfrm>
            <a:off x="350612" y="9415506"/>
            <a:ext cx="6926938" cy="568810"/>
          </a:xfrm>
          <a:prstGeom prst="rect">
            <a:avLst/>
          </a:prstGeom>
          <a:noFill/>
        </p:spPr>
        <p:txBody>
          <a:bodyPr wrap="square" rtlCol="0">
            <a:spAutoFit/>
          </a:bodyPr>
          <a:lstStyle/>
          <a:p>
            <a:pPr>
              <a:lnSpc>
                <a:spcPct val="150000"/>
              </a:lnSpc>
            </a:pPr>
            <a:r>
              <a:rPr lang="en-GB" sz="1100" dirty="0">
                <a:latin typeface="Cambria" panose="02040503050406030204" pitchFamily="18" charset="0"/>
                <a:ea typeface="Cambria" panose="02040503050406030204" pitchFamily="18" charset="0"/>
              </a:rPr>
              <a:t>survived against the odds. He set off with five ships and only had one left, the Golden Hind, by the time he reached the Pacific Ocean. </a:t>
            </a:r>
          </a:p>
        </p:txBody>
      </p:sp>
    </p:spTree>
    <p:extLst>
      <p:ext uri="{BB962C8B-B14F-4D97-AF65-F5344CB8AC3E}">
        <p14:creationId xmlns:p14="http://schemas.microsoft.com/office/powerpoint/2010/main" val="294121288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86;p16">
            <a:extLst>
              <a:ext uri="{FF2B5EF4-FFF2-40B4-BE49-F238E27FC236}">
                <a16:creationId xmlns:a16="http://schemas.microsoft.com/office/drawing/2014/main" id="{773A8C56-DF2E-4239-A8B2-62E8022F80B6}"/>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p.39</a:t>
            </a:r>
            <a:endParaRPr sz="1600" b="1" dirty="0">
              <a:latin typeface="Calibri"/>
              <a:ea typeface="Calibri"/>
              <a:cs typeface="Calibri"/>
              <a:sym typeface="Calibri"/>
            </a:endParaRPr>
          </a:p>
        </p:txBody>
      </p:sp>
      <p:sp>
        <p:nvSpPr>
          <p:cNvPr id="3" name="Google Shape;81;p16">
            <a:extLst>
              <a:ext uri="{FF2B5EF4-FFF2-40B4-BE49-F238E27FC236}">
                <a16:creationId xmlns:a16="http://schemas.microsoft.com/office/drawing/2014/main" id="{5E84B9FC-E4C3-471C-A0BC-6CECBEB6D94F}"/>
              </a:ext>
            </a:extLst>
          </p:cNvPr>
          <p:cNvSpPr txBox="1"/>
          <p:nvPr/>
        </p:nvSpPr>
        <p:spPr>
          <a:xfrm>
            <a:off x="704850" y="231775"/>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a:t>
            </a:r>
            <a:r>
              <a:rPr lang="en-GB" b="1" dirty="0">
                <a:latin typeface="Tahoma" panose="020B0604030504040204" pitchFamily="34" charset="0"/>
                <a:ea typeface="Tahoma" panose="020B0604030504040204" pitchFamily="34" charset="0"/>
                <a:cs typeface="Tahoma" panose="020B0604030504040204" pitchFamily="34" charset="0"/>
              </a:rPr>
              <a:t>2.2 Political and religious rivalry</a:t>
            </a:r>
            <a:endParaRPr lang="en-GB" sz="1800" b="1" dirty="0">
              <a:latin typeface="Tahoma" panose="020B0604030504040204" pitchFamily="34" charset="0"/>
              <a:ea typeface="Tahoma" panose="020B0604030504040204" pitchFamily="34" charset="0"/>
              <a:cs typeface="Tahoma" panose="020B0604030504040204" pitchFamily="34" charset="0"/>
            </a:endParaRPr>
          </a:p>
          <a:p>
            <a:pPr algn="ctr" fontAlgn="ctr"/>
            <a:r>
              <a:rPr lang="en-GB" sz="1200" dirty="0">
                <a:solidFill>
                  <a:srgbClr val="000000"/>
                </a:solidFill>
                <a:latin typeface="Cambria" panose="02040503050406030204" pitchFamily="18" charset="0"/>
                <a:ea typeface="Cambria" panose="02040503050406030204" pitchFamily="18" charset="0"/>
              </a:rPr>
              <a:t>A. Commercial rivalry. The New World, privateering and the significance of the activities of Drake. </a:t>
            </a:r>
            <a:endParaRPr lang="en-GB" sz="1200" dirty="0">
              <a:latin typeface="Cambria" panose="02040503050406030204" pitchFamily="18" charset="0"/>
              <a:ea typeface="Cambria" panose="02040503050406030204" pitchFamily="18" charset="0"/>
            </a:endParaRPr>
          </a:p>
        </p:txBody>
      </p:sp>
      <p:sp>
        <p:nvSpPr>
          <p:cNvPr id="4" name="TextBox 3">
            <a:extLst>
              <a:ext uri="{FF2B5EF4-FFF2-40B4-BE49-F238E27FC236}">
                <a16:creationId xmlns:a16="http://schemas.microsoft.com/office/drawing/2014/main" id="{539FDEE8-8DE6-45EB-9E85-C35557A3438D}"/>
              </a:ext>
            </a:extLst>
          </p:cNvPr>
          <p:cNvSpPr txBox="1"/>
          <p:nvPr/>
        </p:nvSpPr>
        <p:spPr>
          <a:xfrm>
            <a:off x="350612" y="1343025"/>
            <a:ext cx="6858450" cy="568810"/>
          </a:xfrm>
          <a:prstGeom prst="rect">
            <a:avLst/>
          </a:prstGeom>
          <a:noFill/>
        </p:spPr>
        <p:txBody>
          <a:bodyPr wrap="square" rtlCol="0">
            <a:spAutoFit/>
          </a:bodyPr>
          <a:lstStyle/>
          <a:p>
            <a:pPr>
              <a:lnSpc>
                <a:spcPct val="150000"/>
              </a:lnSpc>
            </a:pPr>
            <a:r>
              <a:rPr lang="en-GB" sz="1100" b="1" dirty="0">
                <a:latin typeface="Cambria" panose="02040503050406030204" pitchFamily="18" charset="0"/>
                <a:ea typeface="Cambria" panose="02040503050406030204" pitchFamily="18" charset="0"/>
              </a:rPr>
              <a:t>TASK: </a:t>
            </a:r>
            <a:r>
              <a:rPr lang="en-GB" sz="1100" dirty="0">
                <a:latin typeface="Cambria" panose="02040503050406030204" pitchFamily="18" charset="0"/>
                <a:ea typeface="Cambria" panose="02040503050406030204" pitchFamily="18" charset="0"/>
              </a:rPr>
              <a:t> Create a timeline of events for Drake, 157-80. Once you have created your timeline, Highlight the event that you think was most significant for Elizabeth’s relations with Spain. </a:t>
            </a:r>
          </a:p>
        </p:txBody>
      </p:sp>
      <p:cxnSp>
        <p:nvCxnSpPr>
          <p:cNvPr id="6" name="Straight Connector 5">
            <a:extLst>
              <a:ext uri="{FF2B5EF4-FFF2-40B4-BE49-F238E27FC236}">
                <a16:creationId xmlns:a16="http://schemas.microsoft.com/office/drawing/2014/main" id="{90296107-2A7B-4537-BD08-22330DDF4357}"/>
              </a:ext>
            </a:extLst>
          </p:cNvPr>
          <p:cNvCxnSpPr>
            <a:cxnSpLocks/>
          </p:cNvCxnSpPr>
          <p:nvPr/>
        </p:nvCxnSpPr>
        <p:spPr>
          <a:xfrm>
            <a:off x="3779837" y="2295525"/>
            <a:ext cx="0" cy="4717923"/>
          </a:xfrm>
          <a:prstGeom prst="line">
            <a:avLst/>
          </a:prstGeom>
          <a:ln w="38100">
            <a:headEnd type="oval"/>
            <a:tailEnd type="oval"/>
          </a:ln>
        </p:spPr>
        <p:style>
          <a:lnRef idx="1">
            <a:schemeClr val="dk1"/>
          </a:lnRef>
          <a:fillRef idx="0">
            <a:schemeClr val="dk1"/>
          </a:fillRef>
          <a:effectRef idx="0">
            <a:schemeClr val="dk1"/>
          </a:effectRef>
          <a:fontRef idx="minor">
            <a:schemeClr val="tx1"/>
          </a:fontRef>
        </p:style>
      </p:cxnSp>
      <p:sp>
        <p:nvSpPr>
          <p:cNvPr id="9" name="Rectangle 8">
            <a:extLst>
              <a:ext uri="{FF2B5EF4-FFF2-40B4-BE49-F238E27FC236}">
                <a16:creationId xmlns:a16="http://schemas.microsoft.com/office/drawing/2014/main" id="{726CF89C-43B1-48AE-83B1-61C8567035EC}"/>
              </a:ext>
            </a:extLst>
          </p:cNvPr>
          <p:cNvSpPr/>
          <p:nvPr/>
        </p:nvSpPr>
        <p:spPr>
          <a:xfrm>
            <a:off x="316369" y="7784095"/>
            <a:ext cx="6926936" cy="2600135"/>
          </a:xfrm>
          <a:prstGeom prst="rect">
            <a:avLst/>
          </a:prstGeom>
        </p:spPr>
        <p:txBody>
          <a:bodyPr wrap="square">
            <a:spAutoFit/>
          </a:bodyPr>
          <a:lstStyle/>
          <a:p>
            <a:pPr>
              <a:lnSpc>
                <a:spcPct val="150000"/>
              </a:lnSpc>
            </a:pPr>
            <a:r>
              <a:rPr lang="en-GB" sz="1100" b="1" dirty="0">
                <a:latin typeface="Cambria" panose="02040503050406030204" pitchFamily="18" charset="0"/>
                <a:ea typeface="Cambria" panose="02040503050406030204" pitchFamily="18" charset="0"/>
              </a:rPr>
              <a:t>TASK: </a:t>
            </a:r>
            <a:r>
              <a:rPr lang="en-GB" sz="1100" dirty="0">
                <a:latin typeface="Cambria" panose="02040503050406030204" pitchFamily="18" charset="0"/>
                <a:ea typeface="Cambria" panose="02040503050406030204" pitchFamily="18" charset="0"/>
              </a:rPr>
              <a:t> Write a short paragraph explaining your answer on which one you think is the most significant.</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Tree>
    <p:extLst>
      <p:ext uri="{BB962C8B-B14F-4D97-AF65-F5344CB8AC3E}">
        <p14:creationId xmlns:p14="http://schemas.microsoft.com/office/powerpoint/2010/main" val="40369002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Google Shape;81;p16">
            <a:extLst>
              <a:ext uri="{FF2B5EF4-FFF2-40B4-BE49-F238E27FC236}">
                <a16:creationId xmlns:a16="http://schemas.microsoft.com/office/drawing/2014/main" id="{672B542E-92C5-E94F-8A15-10CB70BD7B5C}"/>
              </a:ext>
            </a:extLst>
          </p:cNvPr>
          <p:cNvSpPr txBox="1"/>
          <p:nvPr/>
        </p:nvSpPr>
        <p:spPr>
          <a:xfrm>
            <a:off x="704850" y="336550"/>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2.1 Plots and revolts and home</a:t>
            </a:r>
          </a:p>
          <a:p>
            <a:pPr algn="ctr"/>
            <a:r>
              <a:rPr lang="en-GB" sz="1200" dirty="0">
                <a:latin typeface="Cambria" panose="02040503050406030204" pitchFamily="18" charset="0"/>
                <a:ea typeface="Palatino" pitchFamily="2" charset="77"/>
                <a:cs typeface="Cambria"/>
                <a:sym typeface="Cambria"/>
              </a:rPr>
              <a:t>A. The reasons for, and significance of, the Revolt of the Northern Earls, 1569-70.</a:t>
            </a:r>
          </a:p>
        </p:txBody>
      </p:sp>
      <p:sp>
        <p:nvSpPr>
          <p:cNvPr id="6" name="Google Shape;86;p16">
            <a:extLst>
              <a:ext uri="{FF2B5EF4-FFF2-40B4-BE49-F238E27FC236}">
                <a16:creationId xmlns:a16="http://schemas.microsoft.com/office/drawing/2014/main" id="{5711D6CE-DFC0-4C4D-BBE6-A060AC9CB4C4}"/>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p.4</a:t>
            </a:r>
            <a:endParaRPr sz="1600" b="1" dirty="0">
              <a:latin typeface="Calibri"/>
              <a:ea typeface="Calibri"/>
              <a:cs typeface="Calibri"/>
              <a:sym typeface="Calibri"/>
            </a:endParaRPr>
          </a:p>
        </p:txBody>
      </p:sp>
      <p:sp>
        <p:nvSpPr>
          <p:cNvPr id="4" name="TextBox 3">
            <a:extLst>
              <a:ext uri="{FF2B5EF4-FFF2-40B4-BE49-F238E27FC236}">
                <a16:creationId xmlns:a16="http://schemas.microsoft.com/office/drawing/2014/main" id="{139EC8E9-1D34-7545-89B6-F6AC53393448}"/>
              </a:ext>
            </a:extLst>
          </p:cNvPr>
          <p:cNvSpPr txBox="1"/>
          <p:nvPr/>
        </p:nvSpPr>
        <p:spPr>
          <a:xfrm>
            <a:off x="466702" y="1289450"/>
            <a:ext cx="6626270" cy="1361911"/>
          </a:xfrm>
          <a:prstGeom prst="rect">
            <a:avLst/>
          </a:prstGeom>
          <a:noFill/>
        </p:spPr>
        <p:txBody>
          <a:bodyPr wrap="square" rtlCol="0">
            <a:spAutoFit/>
          </a:bodyPr>
          <a:lstStyle/>
          <a:p>
            <a:pPr fontAlgn="ctr">
              <a:lnSpc>
                <a:spcPct val="150000"/>
              </a:lnSpc>
            </a:pPr>
            <a:r>
              <a:rPr lang="en-GB" sz="1100" dirty="0">
                <a:latin typeface="Cambria" panose="02040503050406030204" pitchFamily="18" charset="0"/>
              </a:rPr>
              <a:t>Elizabeth faced a number of threats to her throne by the end of the 1560s both at home and from abroad. These threats culminated in Philip II sending the Spanish Armada to invade England in 1588. He hoped that English Catholics would rise up and join his forces in deposing Elizabeth I. Philip had good reason to believe that this plan would work due to the civil unrest in England.  Below is a diagram showing the threats that faced Elizabeth I at the start of the 1570s.</a:t>
            </a:r>
            <a:endParaRPr lang="en-GB" sz="1100" dirty="0">
              <a:latin typeface="Cambria" panose="02040503050406030204" pitchFamily="18" charset="0"/>
              <a:ea typeface="Cambria" panose="02040503050406030204" pitchFamily="18" charset="0"/>
            </a:endParaRPr>
          </a:p>
        </p:txBody>
      </p:sp>
      <p:pic>
        <p:nvPicPr>
          <p:cNvPr id="3074" name="Picture 2" descr="Elizabeth I of England House of Tudor Elizabethan era History ...">
            <a:extLst>
              <a:ext uri="{FF2B5EF4-FFF2-40B4-BE49-F238E27FC236}">
                <a16:creationId xmlns:a16="http://schemas.microsoft.com/office/drawing/2014/main" id="{FCCDDB6F-55D6-4B39-B711-FFDF0B59EF14}"/>
              </a:ext>
            </a:extLst>
          </p:cNvPr>
          <p:cNvPicPr>
            <a:picLocks noChangeAspect="1" noChangeArrowheads="1"/>
          </p:cNvPicPr>
          <p:nvPr/>
        </p:nvPicPr>
        <p:blipFill>
          <a:blip r:embed="rId2" cstate="email">
            <a:extLst>
              <a:ext uri="{BEBA8EAE-BF5A-486C-A8C5-ECC9F3942E4B}">
                <a14:imgProps xmlns:a14="http://schemas.microsoft.com/office/drawing/2010/main">
                  <a14:imgLayer r:embed="rId3">
                    <a14:imgEffect>
                      <a14:backgroundRemoval t="10000" b="90000" l="10000" r="90000"/>
                    </a14:imgEffect>
                  </a14:imgLayer>
                </a14:imgProps>
              </a:ext>
              <a:ext uri="{28A0092B-C50C-407E-A947-70E740481C1C}">
                <a14:useLocalDpi xmlns:a14="http://schemas.microsoft.com/office/drawing/2010/main"/>
              </a:ext>
            </a:extLst>
          </a:blip>
          <a:srcRect/>
          <a:stretch>
            <a:fillRect/>
          </a:stretch>
        </p:blipFill>
        <p:spPr bwMode="auto">
          <a:xfrm>
            <a:off x="2844211" y="5439400"/>
            <a:ext cx="1871253" cy="2199330"/>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id="{A181B247-5624-410E-9F5F-71C6E0089324}"/>
              </a:ext>
            </a:extLst>
          </p:cNvPr>
          <p:cNvSpPr txBox="1"/>
          <p:nvPr/>
        </p:nvSpPr>
        <p:spPr>
          <a:xfrm>
            <a:off x="466702" y="3135906"/>
            <a:ext cx="3313135" cy="2123658"/>
          </a:xfrm>
          <a:prstGeom prst="rect">
            <a:avLst/>
          </a:prstGeom>
          <a:noFill/>
        </p:spPr>
        <p:txBody>
          <a:bodyPr wrap="square" rtlCol="0">
            <a:spAutoFit/>
          </a:bodyPr>
          <a:lstStyle/>
          <a:p>
            <a:pPr algn="ctr" fontAlgn="ctr">
              <a:lnSpc>
                <a:spcPct val="150000"/>
              </a:lnSpc>
            </a:pPr>
            <a:r>
              <a:rPr lang="en-GB" sz="1100" b="1" dirty="0">
                <a:latin typeface="Cambria" panose="02040503050406030204" pitchFamily="18" charset="0"/>
              </a:rPr>
              <a:t>Threat 1: English Catholics</a:t>
            </a:r>
          </a:p>
          <a:p>
            <a:pPr fontAlgn="ctr">
              <a:lnSpc>
                <a:spcPct val="150000"/>
              </a:lnSpc>
            </a:pPr>
            <a:r>
              <a:rPr lang="en-GB" sz="1100" dirty="0">
                <a:latin typeface="Cambria" panose="02040503050406030204" pitchFamily="18" charset="0"/>
                <a:ea typeface="Cambria" panose="02040503050406030204" pitchFamily="18" charset="0"/>
              </a:rPr>
              <a:t>After the Revolt of the Northern Earls in 1569, English Catholics were increasingly under suspicion. Furthermore,  In 1570, the pope freed England’s Catholics of their duty of obedience to Elizabeth and called for her to be overthrown. From 1574, Finally, Catholic priests were smuggled into England from Europe to keep English Catholics true to heir faith.</a:t>
            </a:r>
          </a:p>
        </p:txBody>
      </p:sp>
      <p:sp>
        <p:nvSpPr>
          <p:cNvPr id="14" name="TextBox 13">
            <a:extLst>
              <a:ext uri="{FF2B5EF4-FFF2-40B4-BE49-F238E27FC236}">
                <a16:creationId xmlns:a16="http://schemas.microsoft.com/office/drawing/2014/main" id="{21444F96-F320-4153-8CF7-6DEB27A84126}"/>
              </a:ext>
            </a:extLst>
          </p:cNvPr>
          <p:cNvSpPr txBox="1"/>
          <p:nvPr/>
        </p:nvSpPr>
        <p:spPr>
          <a:xfrm>
            <a:off x="4058299" y="3151961"/>
            <a:ext cx="3313135" cy="2123658"/>
          </a:xfrm>
          <a:prstGeom prst="rect">
            <a:avLst/>
          </a:prstGeom>
          <a:noFill/>
        </p:spPr>
        <p:txBody>
          <a:bodyPr wrap="square" rtlCol="0">
            <a:spAutoFit/>
          </a:bodyPr>
          <a:lstStyle/>
          <a:p>
            <a:pPr algn="ctr" fontAlgn="ctr">
              <a:lnSpc>
                <a:spcPct val="150000"/>
              </a:lnSpc>
            </a:pPr>
            <a:r>
              <a:rPr lang="en-GB" sz="1100" b="1" dirty="0">
                <a:latin typeface="Cambria" panose="02040503050406030204" pitchFamily="18" charset="0"/>
              </a:rPr>
              <a:t>Threat 2: Mary, Queen of Scots</a:t>
            </a:r>
          </a:p>
          <a:p>
            <a:pPr fontAlgn="ctr">
              <a:lnSpc>
                <a:spcPct val="150000"/>
              </a:lnSpc>
            </a:pPr>
            <a:r>
              <a:rPr lang="en-GB" sz="1100" dirty="0">
                <a:latin typeface="Cambria" panose="02040503050406030204" pitchFamily="18" charset="0"/>
                <a:ea typeface="Cambria" panose="02040503050406030204" pitchFamily="18" charset="0"/>
              </a:rPr>
              <a:t>Mary had a legitimate claim to the English throne and was the focus of several plots to depose Elizabeth after fleeing to England in 1568. She came from a powerful and wealthy French family, the Guise, who formed a Catholic League against Protestantism in France and supported the plots against Elizabeth. </a:t>
            </a:r>
          </a:p>
        </p:txBody>
      </p:sp>
      <p:sp>
        <p:nvSpPr>
          <p:cNvPr id="15" name="TextBox 14">
            <a:extLst>
              <a:ext uri="{FF2B5EF4-FFF2-40B4-BE49-F238E27FC236}">
                <a16:creationId xmlns:a16="http://schemas.microsoft.com/office/drawing/2014/main" id="{5F9BC128-4C0A-43B4-8D5F-B847BA049F4F}"/>
              </a:ext>
            </a:extLst>
          </p:cNvPr>
          <p:cNvSpPr txBox="1"/>
          <p:nvPr/>
        </p:nvSpPr>
        <p:spPr>
          <a:xfrm>
            <a:off x="466701" y="7662841"/>
            <a:ext cx="3313135" cy="1361911"/>
          </a:xfrm>
          <a:prstGeom prst="rect">
            <a:avLst/>
          </a:prstGeom>
          <a:noFill/>
        </p:spPr>
        <p:txBody>
          <a:bodyPr wrap="square" rtlCol="0">
            <a:spAutoFit/>
          </a:bodyPr>
          <a:lstStyle/>
          <a:p>
            <a:pPr algn="ctr" fontAlgn="ctr">
              <a:lnSpc>
                <a:spcPct val="150000"/>
              </a:lnSpc>
            </a:pPr>
            <a:r>
              <a:rPr lang="en-GB" sz="1100" b="1" dirty="0">
                <a:latin typeface="Cambria" panose="02040503050406030204" pitchFamily="18" charset="0"/>
              </a:rPr>
              <a:t>Threat 3: Spain</a:t>
            </a:r>
          </a:p>
          <a:p>
            <a:pPr fontAlgn="ctr">
              <a:lnSpc>
                <a:spcPct val="150000"/>
              </a:lnSpc>
            </a:pPr>
            <a:r>
              <a:rPr lang="en-GB" sz="1100" dirty="0">
                <a:latin typeface="Cambria" panose="02040503050406030204" pitchFamily="18" charset="0"/>
                <a:ea typeface="Cambria" panose="02040503050406030204" pitchFamily="18" charset="0"/>
              </a:rPr>
              <a:t>Philip II of Spain was a strict Catholic who wanted to destroy Protestantism. Spain had a large and growing empire in Americas, making it rich and powerful. </a:t>
            </a:r>
          </a:p>
        </p:txBody>
      </p:sp>
      <p:sp>
        <p:nvSpPr>
          <p:cNvPr id="16" name="TextBox 15">
            <a:extLst>
              <a:ext uri="{FF2B5EF4-FFF2-40B4-BE49-F238E27FC236}">
                <a16:creationId xmlns:a16="http://schemas.microsoft.com/office/drawing/2014/main" id="{FCCC444B-49F7-4DEE-8085-EA0F4483D291}"/>
              </a:ext>
            </a:extLst>
          </p:cNvPr>
          <p:cNvSpPr txBox="1"/>
          <p:nvPr/>
        </p:nvSpPr>
        <p:spPr>
          <a:xfrm>
            <a:off x="3964415" y="7662841"/>
            <a:ext cx="3313135" cy="2123658"/>
          </a:xfrm>
          <a:prstGeom prst="rect">
            <a:avLst/>
          </a:prstGeom>
          <a:noFill/>
        </p:spPr>
        <p:txBody>
          <a:bodyPr wrap="square" rtlCol="0">
            <a:spAutoFit/>
          </a:bodyPr>
          <a:lstStyle/>
          <a:p>
            <a:pPr algn="ctr" fontAlgn="ctr">
              <a:lnSpc>
                <a:spcPct val="150000"/>
              </a:lnSpc>
            </a:pPr>
            <a:r>
              <a:rPr lang="en-GB" sz="1100" b="1" dirty="0">
                <a:latin typeface="Cambria" panose="02040503050406030204" pitchFamily="18" charset="0"/>
              </a:rPr>
              <a:t>Threat 4: the Dutch Revolt</a:t>
            </a:r>
          </a:p>
          <a:p>
            <a:pPr fontAlgn="ctr">
              <a:lnSpc>
                <a:spcPct val="150000"/>
              </a:lnSpc>
            </a:pPr>
            <a:r>
              <a:rPr lang="en-GB" sz="1100" dirty="0">
                <a:latin typeface="Cambria" panose="02040503050406030204" pitchFamily="18" charset="0"/>
                <a:ea typeface="Cambria" panose="02040503050406030204" pitchFamily="18" charset="0"/>
              </a:rPr>
              <a:t>Philip II of Spain persecuted Dutch Protestants, leading to a revolt in 1566 that lasted decades. This meant that a large Spanish army sent to the Netherlands in 1567 which was seen as a threat to Protestant England. Elizabeth’s support for the Dutch Protestant rebels was an important reasons for worsening Anglo-Spanish relations. </a:t>
            </a:r>
          </a:p>
        </p:txBody>
      </p:sp>
      <p:cxnSp>
        <p:nvCxnSpPr>
          <p:cNvPr id="11" name="Straight Connector 10">
            <a:extLst>
              <a:ext uri="{FF2B5EF4-FFF2-40B4-BE49-F238E27FC236}">
                <a16:creationId xmlns:a16="http://schemas.microsoft.com/office/drawing/2014/main" id="{73D8CBCB-97FA-4A65-A8E6-9D0CA6E95030}"/>
              </a:ext>
            </a:extLst>
          </p:cNvPr>
          <p:cNvCxnSpPr>
            <a:endCxn id="14" idx="2"/>
          </p:cNvCxnSpPr>
          <p:nvPr/>
        </p:nvCxnSpPr>
        <p:spPr>
          <a:xfrm flipV="1">
            <a:off x="4614530" y="5275619"/>
            <a:ext cx="1100337" cy="731776"/>
          </a:xfrm>
          <a:prstGeom prst="line">
            <a:avLst/>
          </a:prstGeom>
          <a:ln w="38100">
            <a:solidFill>
              <a:schemeClr val="tx1"/>
            </a:solidFill>
            <a:headEnd type="oval" w="med" len="med"/>
            <a:tailEnd type="oval" w="med" len="med"/>
          </a:ln>
        </p:spPr>
        <p:style>
          <a:lnRef idx="1">
            <a:schemeClr val="dk1"/>
          </a:lnRef>
          <a:fillRef idx="0">
            <a:schemeClr val="dk1"/>
          </a:fillRef>
          <a:effectRef idx="0">
            <a:schemeClr val="dk1"/>
          </a:effectRef>
          <a:fontRef idx="minor">
            <a:schemeClr val="tx1"/>
          </a:fontRef>
        </p:style>
      </p:cxnSp>
      <p:cxnSp>
        <p:nvCxnSpPr>
          <p:cNvPr id="18" name="Straight Connector 17">
            <a:extLst>
              <a:ext uri="{FF2B5EF4-FFF2-40B4-BE49-F238E27FC236}">
                <a16:creationId xmlns:a16="http://schemas.microsoft.com/office/drawing/2014/main" id="{E98E6467-A8F4-4A41-A2CB-65653DEEA6BF}"/>
              </a:ext>
            </a:extLst>
          </p:cNvPr>
          <p:cNvCxnSpPr>
            <a:cxnSpLocks/>
          </p:cNvCxnSpPr>
          <p:nvPr/>
        </p:nvCxnSpPr>
        <p:spPr>
          <a:xfrm flipV="1">
            <a:off x="2123268" y="6963027"/>
            <a:ext cx="821877" cy="491759"/>
          </a:xfrm>
          <a:prstGeom prst="line">
            <a:avLst/>
          </a:prstGeom>
          <a:ln w="38100">
            <a:solidFill>
              <a:schemeClr val="tx1"/>
            </a:solidFill>
            <a:headEnd type="oval" w="med" len="med"/>
            <a:tailEnd type="oval" w="med" len="med"/>
          </a:ln>
        </p:spPr>
        <p:style>
          <a:lnRef idx="1">
            <a:schemeClr val="dk1"/>
          </a:lnRef>
          <a:fillRef idx="0">
            <a:schemeClr val="dk1"/>
          </a:fillRef>
          <a:effectRef idx="0">
            <a:schemeClr val="dk1"/>
          </a:effectRef>
          <a:fontRef idx="minor">
            <a:schemeClr val="tx1"/>
          </a:fontRef>
        </p:style>
      </p:cxnSp>
      <p:cxnSp>
        <p:nvCxnSpPr>
          <p:cNvPr id="19" name="Straight Connector 18">
            <a:extLst>
              <a:ext uri="{FF2B5EF4-FFF2-40B4-BE49-F238E27FC236}">
                <a16:creationId xmlns:a16="http://schemas.microsoft.com/office/drawing/2014/main" id="{03CFF6F6-B31C-4734-8B69-64F321C89885}"/>
              </a:ext>
            </a:extLst>
          </p:cNvPr>
          <p:cNvCxnSpPr>
            <a:cxnSpLocks/>
            <a:endCxn id="16" idx="0"/>
          </p:cNvCxnSpPr>
          <p:nvPr/>
        </p:nvCxnSpPr>
        <p:spPr>
          <a:xfrm>
            <a:off x="4760661" y="6858789"/>
            <a:ext cx="860322" cy="804052"/>
          </a:xfrm>
          <a:prstGeom prst="line">
            <a:avLst/>
          </a:prstGeom>
          <a:ln w="38100">
            <a:solidFill>
              <a:schemeClr val="tx1"/>
            </a:solidFill>
            <a:headEnd type="oval" w="med" len="med"/>
            <a:tailEnd type="oval" w="med" len="med"/>
          </a:ln>
        </p:spPr>
        <p:style>
          <a:lnRef idx="1">
            <a:schemeClr val="dk1"/>
          </a:lnRef>
          <a:fillRef idx="0">
            <a:schemeClr val="dk1"/>
          </a:fillRef>
          <a:effectRef idx="0">
            <a:schemeClr val="dk1"/>
          </a:effectRef>
          <a:fontRef idx="minor">
            <a:schemeClr val="tx1"/>
          </a:fontRef>
        </p:style>
      </p:cxnSp>
      <p:cxnSp>
        <p:nvCxnSpPr>
          <p:cNvPr id="20" name="Straight Connector 19">
            <a:extLst>
              <a:ext uri="{FF2B5EF4-FFF2-40B4-BE49-F238E27FC236}">
                <a16:creationId xmlns:a16="http://schemas.microsoft.com/office/drawing/2014/main" id="{281C4C21-4D25-4F8B-83C5-6258055F63C6}"/>
              </a:ext>
            </a:extLst>
          </p:cNvPr>
          <p:cNvCxnSpPr>
            <a:cxnSpLocks/>
          </p:cNvCxnSpPr>
          <p:nvPr/>
        </p:nvCxnSpPr>
        <p:spPr>
          <a:xfrm flipH="1" flipV="1">
            <a:off x="2243470" y="5345906"/>
            <a:ext cx="797442" cy="613472"/>
          </a:xfrm>
          <a:prstGeom prst="line">
            <a:avLst/>
          </a:prstGeom>
          <a:ln w="38100">
            <a:solidFill>
              <a:schemeClr val="tx1"/>
            </a:solidFill>
            <a:headEnd type="oval" w="med" len="med"/>
            <a:tailEnd type="oval" w="med" len="med"/>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66536615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86;p16">
            <a:extLst>
              <a:ext uri="{FF2B5EF4-FFF2-40B4-BE49-F238E27FC236}">
                <a16:creationId xmlns:a16="http://schemas.microsoft.com/office/drawing/2014/main" id="{773A8C56-DF2E-4239-A8B2-62E8022F80B6}"/>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p.40</a:t>
            </a:r>
            <a:endParaRPr sz="1600" b="1" dirty="0">
              <a:latin typeface="Calibri"/>
              <a:ea typeface="Calibri"/>
              <a:cs typeface="Calibri"/>
              <a:sym typeface="Calibri"/>
            </a:endParaRPr>
          </a:p>
        </p:txBody>
      </p:sp>
      <p:sp>
        <p:nvSpPr>
          <p:cNvPr id="3" name="Google Shape;81;p16">
            <a:extLst>
              <a:ext uri="{FF2B5EF4-FFF2-40B4-BE49-F238E27FC236}">
                <a16:creationId xmlns:a16="http://schemas.microsoft.com/office/drawing/2014/main" id="{5E84B9FC-E4C3-471C-A0BC-6CECBEB6D94F}"/>
              </a:ext>
            </a:extLst>
          </p:cNvPr>
          <p:cNvSpPr txBox="1"/>
          <p:nvPr/>
        </p:nvSpPr>
        <p:spPr>
          <a:xfrm>
            <a:off x="704850" y="231775"/>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a:t>
            </a:r>
            <a:r>
              <a:rPr lang="en-GB" b="1" dirty="0">
                <a:latin typeface="Tahoma" panose="020B0604030504040204" pitchFamily="34" charset="0"/>
                <a:ea typeface="Tahoma" panose="020B0604030504040204" pitchFamily="34" charset="0"/>
                <a:cs typeface="Tahoma" panose="020B0604030504040204" pitchFamily="34" charset="0"/>
              </a:rPr>
              <a:t>2.2 Political and religious rivalry</a:t>
            </a:r>
            <a:endParaRPr lang="en-GB" sz="1800" b="1" dirty="0">
              <a:latin typeface="Tahoma" panose="020B0604030504040204" pitchFamily="34" charset="0"/>
              <a:ea typeface="Tahoma" panose="020B0604030504040204" pitchFamily="34" charset="0"/>
              <a:cs typeface="Tahoma" panose="020B0604030504040204" pitchFamily="34" charset="0"/>
            </a:endParaRPr>
          </a:p>
          <a:p>
            <a:pPr algn="ctr" fontAlgn="ctr"/>
            <a:r>
              <a:rPr lang="en-GB" sz="1200" dirty="0">
                <a:solidFill>
                  <a:srgbClr val="000000"/>
                </a:solidFill>
                <a:latin typeface="Cambria" panose="02040503050406030204" pitchFamily="18" charset="0"/>
                <a:ea typeface="Cambria" panose="02040503050406030204" pitchFamily="18" charset="0"/>
              </a:rPr>
              <a:t>A. Commercial rivalry. The New World, privateering and the significance of the activities of Drake. </a:t>
            </a:r>
            <a:endParaRPr lang="en-GB" sz="1200" dirty="0">
              <a:latin typeface="Cambria" panose="02040503050406030204" pitchFamily="18" charset="0"/>
              <a:ea typeface="Cambria" panose="02040503050406030204" pitchFamily="18" charset="0"/>
            </a:endParaRPr>
          </a:p>
        </p:txBody>
      </p:sp>
      <p:sp>
        <p:nvSpPr>
          <p:cNvPr id="4" name="TextBox 3">
            <a:extLst>
              <a:ext uri="{FF2B5EF4-FFF2-40B4-BE49-F238E27FC236}">
                <a16:creationId xmlns:a16="http://schemas.microsoft.com/office/drawing/2014/main" id="{539FDEE8-8DE6-45EB-9E85-C35557A3438D}"/>
              </a:ext>
            </a:extLst>
          </p:cNvPr>
          <p:cNvSpPr txBox="1"/>
          <p:nvPr/>
        </p:nvSpPr>
        <p:spPr>
          <a:xfrm>
            <a:off x="350612" y="1343025"/>
            <a:ext cx="6858450" cy="3107967"/>
          </a:xfrm>
          <a:prstGeom prst="rect">
            <a:avLst/>
          </a:prstGeom>
          <a:noFill/>
        </p:spPr>
        <p:txBody>
          <a:bodyPr wrap="square" rtlCol="0">
            <a:spAutoFit/>
          </a:bodyPr>
          <a:lstStyle/>
          <a:p>
            <a:pPr>
              <a:lnSpc>
                <a:spcPct val="150000"/>
              </a:lnSpc>
            </a:pPr>
            <a:r>
              <a:rPr lang="en-GB" sz="1100" b="1" dirty="0">
                <a:latin typeface="Cambria" panose="02040503050406030204" pitchFamily="18" charset="0"/>
                <a:ea typeface="Cambria" panose="02040503050406030204" pitchFamily="18" charset="0"/>
              </a:rPr>
              <a:t>The outcome of Drake’s voyage</a:t>
            </a:r>
          </a:p>
          <a:p>
            <a:pPr>
              <a:lnSpc>
                <a:spcPct val="150000"/>
              </a:lnSpc>
            </a:pPr>
            <a:r>
              <a:rPr lang="en-GB" sz="1100" dirty="0">
                <a:latin typeface="Cambria" panose="02040503050406030204" pitchFamily="18" charset="0"/>
                <a:ea typeface="Cambria" panose="02040503050406030204" pitchFamily="18" charset="0"/>
              </a:rPr>
              <a:t>Drake claimed a region of north California in Elizabeth’s name, he called it New Albion. Whilst in the Pacific, he successfully plundered Spanish ports and ships along the coastline of Chile and Peru. It is estimated that when Drake returned to England in 1580, he brought £400,000 of Spanish treasure with him. Although some of this went to the investors who had funded the voyage, it brought a great sum to the English Crown. As a result of this, Elizabeth knighted him on the Deck of his ship, the Golden Hind. This act might seem trivial or insignificant but Philip II was outraged. It was a public display of affirmation and encouragement to someone who Philip considered a pirate. </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b="1" dirty="0">
                <a:latin typeface="Cambria" panose="02040503050406030204" pitchFamily="18" charset="0"/>
                <a:ea typeface="Cambria" panose="02040503050406030204" pitchFamily="18" charset="0"/>
              </a:rPr>
              <a:t>TASK</a:t>
            </a:r>
            <a:r>
              <a:rPr lang="en-GB" sz="1100" dirty="0">
                <a:latin typeface="Cambria" panose="02040503050406030204" pitchFamily="18" charset="0"/>
                <a:ea typeface="Cambria" panose="02040503050406030204" pitchFamily="18" charset="0"/>
              </a:rPr>
              <a:t>: </a:t>
            </a:r>
            <a:r>
              <a:rPr lang="en-GB" sz="1100" b="1" dirty="0">
                <a:latin typeface="Cambria" panose="02040503050406030204" pitchFamily="18" charset="0"/>
                <a:ea typeface="Cambria" panose="02040503050406030204" pitchFamily="18" charset="0"/>
              </a:rPr>
              <a:t>The significance of Drake’s Actions – </a:t>
            </a:r>
            <a:r>
              <a:rPr lang="en-GB" sz="1100" dirty="0">
                <a:latin typeface="Cambria" panose="02040503050406030204" pitchFamily="18" charset="0"/>
                <a:ea typeface="Cambria" panose="02040503050406030204" pitchFamily="18" charset="0"/>
              </a:rPr>
              <a:t>Look at the table below showing the significance of Drakes actions, put a number between 1-4 in the box next to each statement showing which was the most important (1 being the most important). </a:t>
            </a:r>
            <a:endParaRPr lang="en-GB" sz="1100" b="1" dirty="0">
              <a:latin typeface="Cambria" panose="02040503050406030204" pitchFamily="18" charset="0"/>
              <a:ea typeface="Cambria" panose="02040503050406030204" pitchFamily="18" charset="0"/>
            </a:endParaRPr>
          </a:p>
        </p:txBody>
      </p:sp>
      <p:graphicFrame>
        <p:nvGraphicFramePr>
          <p:cNvPr id="5" name="Table 6">
            <a:extLst>
              <a:ext uri="{FF2B5EF4-FFF2-40B4-BE49-F238E27FC236}">
                <a16:creationId xmlns:a16="http://schemas.microsoft.com/office/drawing/2014/main" id="{DFD6F77B-4EBB-4763-81FB-5687F27A7420}"/>
              </a:ext>
            </a:extLst>
          </p:cNvPr>
          <p:cNvGraphicFramePr>
            <a:graphicFrameLocks noGrp="1"/>
          </p:cNvGraphicFramePr>
          <p:nvPr>
            <p:extLst>
              <p:ext uri="{D42A27DB-BD31-4B8C-83A1-F6EECF244321}">
                <p14:modId xmlns:p14="http://schemas.microsoft.com/office/powerpoint/2010/main" val="2479921156"/>
              </p:ext>
            </p:extLst>
          </p:nvPr>
        </p:nvGraphicFramePr>
        <p:xfrm>
          <a:off x="1627973" y="4647967"/>
          <a:ext cx="5294475" cy="3259076"/>
        </p:xfrm>
        <a:graphic>
          <a:graphicData uri="http://schemas.openxmlformats.org/drawingml/2006/table">
            <a:tbl>
              <a:tblPr firstRow="1" bandRow="1">
                <a:tableStyleId>{2D5ABB26-0587-4C30-8999-92F81FD0307C}</a:tableStyleId>
              </a:tblPr>
              <a:tblGrid>
                <a:gridCol w="5294475">
                  <a:extLst>
                    <a:ext uri="{9D8B030D-6E8A-4147-A177-3AD203B41FA5}">
                      <a16:colId xmlns:a16="http://schemas.microsoft.com/office/drawing/2014/main" val="68130158"/>
                    </a:ext>
                  </a:extLst>
                </a:gridCol>
              </a:tblGrid>
              <a:tr h="814769">
                <a:tc>
                  <a:txBody>
                    <a:bodyPr/>
                    <a:lstStyle/>
                    <a:p>
                      <a:pPr>
                        <a:lnSpc>
                          <a:spcPct val="150000"/>
                        </a:lnSpc>
                      </a:pPr>
                      <a:r>
                        <a:rPr lang="en-GB" sz="1100" dirty="0">
                          <a:latin typeface="Cambria" panose="02040503050406030204" pitchFamily="18" charset="0"/>
                          <a:ea typeface="Cambria" panose="02040503050406030204" pitchFamily="18" charset="0"/>
                        </a:rPr>
                        <a:t>Drake’s actions against Spain and her colonies, along with his claim to land in north California, made it clear that England did not accept Spain’s domination of the Americas. </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14177877"/>
                  </a:ext>
                </a:extLst>
              </a:tr>
              <a:tr h="814769">
                <a:tc>
                  <a:txBody>
                    <a:bodyPr/>
                    <a:lstStyle/>
                    <a:p>
                      <a:pPr>
                        <a:lnSpc>
                          <a:spcPct val="150000"/>
                        </a:lnSpc>
                      </a:pPr>
                      <a:r>
                        <a:rPr lang="en-GB" sz="1100" dirty="0">
                          <a:latin typeface="Cambria" panose="02040503050406030204" pitchFamily="18" charset="0"/>
                          <a:ea typeface="Cambria" panose="02040503050406030204" pitchFamily="18" charset="0"/>
                        </a:rPr>
                        <a:t>Only one other sailor had successfully circumnavigated the globe, so Drake’s success gave England a national hero and said something about England's strength as a seafaring nation. </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08978999"/>
                  </a:ext>
                </a:extLst>
              </a:tr>
              <a:tr h="814769">
                <a:tc>
                  <a:txBody>
                    <a:bodyPr/>
                    <a:lstStyle/>
                    <a:p>
                      <a:pPr>
                        <a:lnSpc>
                          <a:spcPct val="150000"/>
                        </a:lnSpc>
                      </a:pPr>
                      <a:r>
                        <a:rPr lang="en-GB" sz="1100" dirty="0">
                          <a:latin typeface="Cambria" panose="02040503050406030204" pitchFamily="18" charset="0"/>
                          <a:ea typeface="Cambria" panose="02040503050406030204" pitchFamily="18" charset="0"/>
                        </a:rPr>
                        <a:t>Drake boosted the Crown’s finances at a time of growing concern over Spain’s threat to England. </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87261630"/>
                  </a:ext>
                </a:extLst>
              </a:tr>
              <a:tr h="814769">
                <a:tc>
                  <a:txBody>
                    <a:bodyPr/>
                    <a:lstStyle/>
                    <a:p>
                      <a:pPr>
                        <a:lnSpc>
                          <a:spcPct val="150000"/>
                        </a:lnSpc>
                      </a:pPr>
                      <a:r>
                        <a:rPr lang="en-GB" sz="1100" dirty="0">
                          <a:latin typeface="Cambria" panose="02040503050406030204" pitchFamily="18" charset="0"/>
                          <a:ea typeface="Cambria" panose="02040503050406030204" pitchFamily="18" charset="0"/>
                        </a:rPr>
                        <a:t>Elizabeth’s public knighting of Drake also sent a strong message of defiance to Spain. </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91819287"/>
                  </a:ext>
                </a:extLst>
              </a:tr>
            </a:tbl>
          </a:graphicData>
        </a:graphic>
      </p:graphicFrame>
      <p:sp>
        <p:nvSpPr>
          <p:cNvPr id="8" name="Rectangle: Rounded Corners 7">
            <a:extLst>
              <a:ext uri="{FF2B5EF4-FFF2-40B4-BE49-F238E27FC236}">
                <a16:creationId xmlns:a16="http://schemas.microsoft.com/office/drawing/2014/main" id="{83C36E88-2227-4A2B-BD42-153D4926D70B}"/>
              </a:ext>
            </a:extLst>
          </p:cNvPr>
          <p:cNvSpPr/>
          <p:nvPr/>
        </p:nvSpPr>
        <p:spPr>
          <a:xfrm>
            <a:off x="483223" y="4804364"/>
            <a:ext cx="857250" cy="658372"/>
          </a:xfrm>
          <a:prstGeom prst="roundRect">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9" name="Rectangle: Rounded Corners 8">
            <a:extLst>
              <a:ext uri="{FF2B5EF4-FFF2-40B4-BE49-F238E27FC236}">
                <a16:creationId xmlns:a16="http://schemas.microsoft.com/office/drawing/2014/main" id="{7E0ACD30-6333-43BB-8ED0-2D37F908B8FD}"/>
              </a:ext>
            </a:extLst>
          </p:cNvPr>
          <p:cNvSpPr/>
          <p:nvPr/>
        </p:nvSpPr>
        <p:spPr>
          <a:xfrm>
            <a:off x="483223" y="5597582"/>
            <a:ext cx="857250" cy="658372"/>
          </a:xfrm>
          <a:prstGeom prst="roundRect">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10" name="Rectangle: Rounded Corners 9">
            <a:extLst>
              <a:ext uri="{FF2B5EF4-FFF2-40B4-BE49-F238E27FC236}">
                <a16:creationId xmlns:a16="http://schemas.microsoft.com/office/drawing/2014/main" id="{F36778F8-520F-4AD7-AD6F-8928C4C2AAD4}"/>
              </a:ext>
            </a:extLst>
          </p:cNvPr>
          <p:cNvSpPr/>
          <p:nvPr/>
        </p:nvSpPr>
        <p:spPr>
          <a:xfrm>
            <a:off x="522167" y="6390800"/>
            <a:ext cx="857250" cy="658372"/>
          </a:xfrm>
          <a:prstGeom prst="roundRect">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11" name="Rectangle: Rounded Corners 10">
            <a:extLst>
              <a:ext uri="{FF2B5EF4-FFF2-40B4-BE49-F238E27FC236}">
                <a16:creationId xmlns:a16="http://schemas.microsoft.com/office/drawing/2014/main" id="{5811B7A0-257A-46A1-8C4B-0700BEA2F6DC}"/>
              </a:ext>
            </a:extLst>
          </p:cNvPr>
          <p:cNvSpPr/>
          <p:nvPr/>
        </p:nvSpPr>
        <p:spPr>
          <a:xfrm>
            <a:off x="522167" y="7184018"/>
            <a:ext cx="857250" cy="658372"/>
          </a:xfrm>
          <a:prstGeom prst="roundRect">
            <a:avLst/>
          </a:prstGeom>
          <a:ln w="38100"/>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12" name="TextBox 11">
            <a:extLst>
              <a:ext uri="{FF2B5EF4-FFF2-40B4-BE49-F238E27FC236}">
                <a16:creationId xmlns:a16="http://schemas.microsoft.com/office/drawing/2014/main" id="{6EF75924-103B-4E9B-A4B8-0BF9D6B74C22}"/>
              </a:ext>
            </a:extLst>
          </p:cNvPr>
          <p:cNvSpPr txBox="1"/>
          <p:nvPr/>
        </p:nvSpPr>
        <p:spPr>
          <a:xfrm>
            <a:off x="350612" y="8130253"/>
            <a:ext cx="6858450" cy="1838388"/>
          </a:xfrm>
          <a:prstGeom prst="rect">
            <a:avLst/>
          </a:prstGeom>
          <a:noFill/>
        </p:spPr>
        <p:txBody>
          <a:bodyPr wrap="square" rtlCol="0">
            <a:spAutoFit/>
          </a:bodyPr>
          <a:lstStyle/>
          <a:p>
            <a:pPr>
              <a:lnSpc>
                <a:spcPct val="150000"/>
              </a:lnSpc>
            </a:pPr>
            <a:r>
              <a:rPr lang="en-GB" sz="1100" b="1" dirty="0">
                <a:latin typeface="Cambria" panose="02040503050406030204" pitchFamily="18" charset="0"/>
                <a:ea typeface="Cambria" panose="02040503050406030204" pitchFamily="18" charset="0"/>
              </a:rPr>
              <a:t>TASK: </a:t>
            </a:r>
            <a:r>
              <a:rPr lang="en-GB" sz="1100" dirty="0">
                <a:latin typeface="Cambria" panose="02040503050406030204" pitchFamily="18" charset="0"/>
                <a:ea typeface="Cambria" panose="02040503050406030204" pitchFamily="18" charset="0"/>
              </a:rPr>
              <a:t>Write a short explanation on which one you think was the most significant.</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 </a:t>
            </a:r>
            <a:endParaRPr lang="en-GB" sz="1100" b="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2472623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86;p16">
            <a:extLst>
              <a:ext uri="{FF2B5EF4-FFF2-40B4-BE49-F238E27FC236}">
                <a16:creationId xmlns:a16="http://schemas.microsoft.com/office/drawing/2014/main" id="{D4E4FC58-49B4-4302-B1C2-0868FE4B9A07}"/>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p.41</a:t>
            </a:r>
            <a:endParaRPr sz="1600" b="1" dirty="0">
              <a:latin typeface="Calibri"/>
              <a:ea typeface="Calibri"/>
              <a:cs typeface="Calibri"/>
              <a:sym typeface="Calibri"/>
            </a:endParaRPr>
          </a:p>
        </p:txBody>
      </p:sp>
      <p:sp>
        <p:nvSpPr>
          <p:cNvPr id="3" name="Google Shape;81;p16">
            <a:extLst>
              <a:ext uri="{FF2B5EF4-FFF2-40B4-BE49-F238E27FC236}">
                <a16:creationId xmlns:a16="http://schemas.microsoft.com/office/drawing/2014/main" id="{734EE369-AFD3-47C7-9815-AB9EBC8F4237}"/>
              </a:ext>
            </a:extLst>
          </p:cNvPr>
          <p:cNvSpPr txBox="1"/>
          <p:nvPr/>
        </p:nvSpPr>
        <p:spPr>
          <a:xfrm>
            <a:off x="704850" y="231775"/>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a:t>
            </a:r>
            <a:r>
              <a:rPr lang="en-GB" b="1" dirty="0">
                <a:latin typeface="Tahoma" panose="020B0604030504040204" pitchFamily="34" charset="0"/>
                <a:ea typeface="Tahoma" panose="020B0604030504040204" pitchFamily="34" charset="0"/>
                <a:cs typeface="Tahoma" panose="020B0604030504040204" pitchFamily="34" charset="0"/>
              </a:rPr>
              <a:t>2.2 Political and religious rivalry</a:t>
            </a:r>
            <a:endParaRPr lang="en-GB" sz="1800" b="1" dirty="0">
              <a:latin typeface="Tahoma" panose="020B0604030504040204" pitchFamily="34" charset="0"/>
              <a:ea typeface="Tahoma" panose="020B0604030504040204" pitchFamily="34" charset="0"/>
              <a:cs typeface="Tahoma" panose="020B0604030504040204" pitchFamily="34" charset="0"/>
            </a:endParaRPr>
          </a:p>
          <a:p>
            <a:pPr algn="ctr" fontAlgn="ctr"/>
            <a:r>
              <a:rPr lang="en-GB" sz="1200" dirty="0">
                <a:solidFill>
                  <a:srgbClr val="000000"/>
                </a:solidFill>
                <a:latin typeface="Cambria" panose="02040503050406030204" pitchFamily="18" charset="0"/>
                <a:ea typeface="Cambria" panose="02040503050406030204" pitchFamily="18" charset="0"/>
              </a:rPr>
              <a:t>A. Commercial rivalry. The New World, privateering and the significance of the activities of Drake. </a:t>
            </a:r>
            <a:endParaRPr lang="en-GB" sz="1200" dirty="0">
              <a:latin typeface="Cambria" panose="02040503050406030204" pitchFamily="18" charset="0"/>
              <a:ea typeface="Cambria" panose="02040503050406030204" pitchFamily="18" charset="0"/>
            </a:endParaRPr>
          </a:p>
        </p:txBody>
      </p:sp>
      <p:sp>
        <p:nvSpPr>
          <p:cNvPr id="5" name="TextBox 4">
            <a:extLst>
              <a:ext uri="{FF2B5EF4-FFF2-40B4-BE49-F238E27FC236}">
                <a16:creationId xmlns:a16="http://schemas.microsoft.com/office/drawing/2014/main" id="{6134A231-2568-477B-A1B2-A93633244498}"/>
              </a:ext>
            </a:extLst>
          </p:cNvPr>
          <p:cNvSpPr txBox="1"/>
          <p:nvPr/>
        </p:nvSpPr>
        <p:spPr>
          <a:xfrm>
            <a:off x="393415" y="1343025"/>
            <a:ext cx="6858450" cy="822726"/>
          </a:xfrm>
          <a:prstGeom prst="rect">
            <a:avLst/>
          </a:prstGeom>
          <a:noFill/>
        </p:spPr>
        <p:txBody>
          <a:bodyPr wrap="square" rtlCol="0">
            <a:spAutoFit/>
          </a:bodyPr>
          <a:lstStyle/>
          <a:p>
            <a:pPr>
              <a:lnSpc>
                <a:spcPct val="150000"/>
              </a:lnSpc>
            </a:pPr>
            <a:r>
              <a:rPr lang="en-GB" sz="1100" b="1" dirty="0">
                <a:latin typeface="Cambria" panose="02040503050406030204" pitchFamily="18" charset="0"/>
                <a:ea typeface="Cambria" panose="02040503050406030204" pitchFamily="18" charset="0"/>
              </a:rPr>
              <a:t>TASK: </a:t>
            </a:r>
            <a:r>
              <a:rPr lang="en-GB" sz="1100" dirty="0">
                <a:latin typeface="Cambria" panose="02040503050406030204" pitchFamily="18" charset="0"/>
                <a:ea typeface="Cambria" panose="02040503050406030204" pitchFamily="18" charset="0"/>
              </a:rPr>
              <a:t>Why did England and Spain go to war in 1585? Commercial rivalry between England and Spain was one of the causes of the war. Complete the table below by placing evidence in the correct boxes to show the significance of this cause. </a:t>
            </a:r>
          </a:p>
        </p:txBody>
      </p:sp>
      <p:graphicFrame>
        <p:nvGraphicFramePr>
          <p:cNvPr id="6" name="Table 6">
            <a:extLst>
              <a:ext uri="{FF2B5EF4-FFF2-40B4-BE49-F238E27FC236}">
                <a16:creationId xmlns:a16="http://schemas.microsoft.com/office/drawing/2014/main" id="{EF251FE1-858E-456A-A65E-947E002EB417}"/>
              </a:ext>
            </a:extLst>
          </p:cNvPr>
          <p:cNvGraphicFramePr>
            <a:graphicFrameLocks noGrp="1"/>
          </p:cNvGraphicFramePr>
          <p:nvPr>
            <p:extLst>
              <p:ext uri="{D42A27DB-BD31-4B8C-83A1-F6EECF244321}">
                <p14:modId xmlns:p14="http://schemas.microsoft.com/office/powerpoint/2010/main" val="1022154310"/>
              </p:ext>
            </p:extLst>
          </p:nvPr>
        </p:nvGraphicFramePr>
        <p:xfrm>
          <a:off x="342050" y="2289449"/>
          <a:ext cx="6961180" cy="2828925"/>
        </p:xfrm>
        <a:graphic>
          <a:graphicData uri="http://schemas.openxmlformats.org/drawingml/2006/table">
            <a:tbl>
              <a:tblPr firstRow="1" bandRow="1">
                <a:tableStyleId>{2D5ABB26-0587-4C30-8999-92F81FD0307C}</a:tableStyleId>
              </a:tblPr>
              <a:tblGrid>
                <a:gridCol w="3480590">
                  <a:extLst>
                    <a:ext uri="{9D8B030D-6E8A-4147-A177-3AD203B41FA5}">
                      <a16:colId xmlns:a16="http://schemas.microsoft.com/office/drawing/2014/main" val="270166974"/>
                    </a:ext>
                  </a:extLst>
                </a:gridCol>
                <a:gridCol w="3480590">
                  <a:extLst>
                    <a:ext uri="{9D8B030D-6E8A-4147-A177-3AD203B41FA5}">
                      <a16:colId xmlns:a16="http://schemas.microsoft.com/office/drawing/2014/main" val="11401741"/>
                    </a:ext>
                  </a:extLst>
                </a:gridCol>
              </a:tblGrid>
              <a:tr h="457200">
                <a:tc>
                  <a:txBody>
                    <a:bodyPr/>
                    <a:lstStyle/>
                    <a:p>
                      <a:pPr algn="ctr">
                        <a:lnSpc>
                          <a:spcPct val="150000"/>
                        </a:lnSpc>
                      </a:pPr>
                      <a:r>
                        <a:rPr lang="en-GB" sz="1100" b="1" dirty="0">
                          <a:solidFill>
                            <a:schemeClr val="bg1"/>
                          </a:solidFill>
                          <a:latin typeface="Cambria" panose="02040503050406030204" pitchFamily="18" charset="0"/>
                          <a:ea typeface="Cambria" panose="02040503050406030204" pitchFamily="18" charset="0"/>
                        </a:rPr>
                        <a:t>How did this cause increase the chances of war?</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tc>
                  <a:txBody>
                    <a:bodyPr/>
                    <a:lstStyle/>
                    <a:p>
                      <a:pPr algn="ctr">
                        <a:lnSpc>
                          <a:spcPct val="150000"/>
                        </a:lnSpc>
                      </a:pPr>
                      <a:r>
                        <a:rPr lang="en-GB" sz="1100" b="1" dirty="0">
                          <a:solidFill>
                            <a:schemeClr val="bg1"/>
                          </a:solidFill>
                          <a:latin typeface="Cambria" panose="02040503050406030204" pitchFamily="18" charset="0"/>
                          <a:ea typeface="Cambria" panose="02040503050406030204" pitchFamily="18" charset="0"/>
                        </a:rPr>
                        <a:t>What limited the impact if this cause on the possibility of the war?</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extLst>
                  <a:ext uri="{0D108BD9-81ED-4DB2-BD59-A6C34878D82A}">
                    <a16:rowId xmlns:a16="http://schemas.microsoft.com/office/drawing/2014/main" val="3646837788"/>
                  </a:ext>
                </a:extLst>
              </a:tr>
              <a:tr h="2265616">
                <a:tc>
                  <a:txBody>
                    <a:bodyPr/>
                    <a:lstStyle/>
                    <a:p>
                      <a:pPr>
                        <a:lnSpc>
                          <a:spcPct val="150000"/>
                        </a:lnSpc>
                      </a:pPr>
                      <a:endParaRPr lang="en-GB" sz="110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nSpc>
                          <a:spcPct val="150000"/>
                        </a:lnSpc>
                      </a:pPr>
                      <a:endParaRPr lang="en-GB" sz="1100" dirty="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81481695"/>
                  </a:ext>
                </a:extLst>
              </a:tr>
            </a:tbl>
          </a:graphicData>
        </a:graphic>
      </p:graphicFrame>
      <p:sp>
        <p:nvSpPr>
          <p:cNvPr id="8" name="TextBox 7">
            <a:extLst>
              <a:ext uri="{FF2B5EF4-FFF2-40B4-BE49-F238E27FC236}">
                <a16:creationId xmlns:a16="http://schemas.microsoft.com/office/drawing/2014/main" id="{D3A582A3-2321-4C16-9A8E-33675C743983}"/>
              </a:ext>
            </a:extLst>
          </p:cNvPr>
          <p:cNvSpPr txBox="1"/>
          <p:nvPr/>
        </p:nvSpPr>
        <p:spPr>
          <a:xfrm>
            <a:off x="342050" y="5242073"/>
            <a:ext cx="6961180" cy="5139292"/>
          </a:xfrm>
          <a:prstGeom prst="rect">
            <a:avLst/>
          </a:prstGeom>
          <a:noFill/>
        </p:spPr>
        <p:txBody>
          <a:bodyPr wrap="square" rtlCol="0">
            <a:spAutoFit/>
          </a:bodyPr>
          <a:lstStyle/>
          <a:p>
            <a:pPr>
              <a:lnSpc>
                <a:spcPct val="150000"/>
              </a:lnSpc>
            </a:pPr>
            <a:r>
              <a:rPr lang="en-GB" sz="1100" b="1" dirty="0">
                <a:latin typeface="Cambria" panose="02040503050406030204" pitchFamily="18" charset="0"/>
                <a:ea typeface="Cambria" panose="02040503050406030204" pitchFamily="18" charset="0"/>
              </a:rPr>
              <a:t>TASK: </a:t>
            </a:r>
            <a:r>
              <a:rPr lang="en-GB" sz="1100" dirty="0">
                <a:latin typeface="Cambria" panose="02040503050406030204" pitchFamily="18" charset="0"/>
                <a:ea typeface="Cambria" panose="02040503050406030204" pitchFamily="18" charset="0"/>
              </a:rPr>
              <a:t>Your judgement – what role did this cause play in the outbreak of war? Choose one of the phrases below to decide how significant this causes was for the outbreak of war and write a paragraph explaining your answer. </a:t>
            </a:r>
            <a:endParaRPr lang="en-GB" sz="1100" b="1" dirty="0">
              <a:latin typeface="Cambria" panose="02040503050406030204" pitchFamily="18" charset="0"/>
              <a:ea typeface="Cambria" panose="02040503050406030204" pitchFamily="18" charset="0"/>
            </a:endParaRPr>
          </a:p>
          <a:p>
            <a:pPr>
              <a:lnSpc>
                <a:spcPct val="150000"/>
              </a:lnSpc>
            </a:pPr>
            <a:endParaRPr lang="en-GB" sz="1100" b="1" dirty="0">
              <a:latin typeface="Cambria" panose="02040503050406030204" pitchFamily="18" charset="0"/>
              <a:ea typeface="Cambria" panose="02040503050406030204" pitchFamily="18" charset="0"/>
            </a:endParaRPr>
          </a:p>
          <a:p>
            <a:pPr>
              <a:lnSpc>
                <a:spcPct val="150000"/>
              </a:lnSpc>
            </a:pPr>
            <a:r>
              <a:rPr lang="en-GB" sz="1100" b="1" dirty="0">
                <a:latin typeface="Cambria" panose="02040503050406030204" pitchFamily="18" charset="0"/>
                <a:ea typeface="Cambria" panose="02040503050406030204" pitchFamily="18" charset="0"/>
              </a:rPr>
              <a:t>Inevitable</a:t>
            </a:r>
            <a:r>
              <a:rPr lang="en-GB" sz="1100" dirty="0">
                <a:latin typeface="Cambria" panose="02040503050406030204" pitchFamily="18" charset="0"/>
                <a:ea typeface="Cambria" panose="02040503050406030204" pitchFamily="18" charset="0"/>
              </a:rPr>
              <a:t> = causes that led directly to the outbreak of war</a:t>
            </a:r>
          </a:p>
          <a:p>
            <a:pPr>
              <a:lnSpc>
                <a:spcPct val="150000"/>
              </a:lnSpc>
            </a:pPr>
            <a:r>
              <a:rPr lang="en-GB" sz="1100" b="1" dirty="0">
                <a:latin typeface="Cambria" panose="02040503050406030204" pitchFamily="18" charset="0"/>
                <a:ea typeface="Cambria" panose="02040503050406030204" pitchFamily="18" charset="0"/>
              </a:rPr>
              <a:t>Likely</a:t>
            </a:r>
            <a:r>
              <a:rPr lang="en-GB" sz="1100" dirty="0">
                <a:latin typeface="Cambria" panose="02040503050406030204" pitchFamily="18" charset="0"/>
                <a:ea typeface="Cambria" panose="02040503050406030204" pitchFamily="18" charset="0"/>
              </a:rPr>
              <a:t> = Causes that made war reasonable to expect, but not inevitable</a:t>
            </a:r>
          </a:p>
          <a:p>
            <a:pPr>
              <a:lnSpc>
                <a:spcPct val="150000"/>
              </a:lnSpc>
            </a:pPr>
            <a:r>
              <a:rPr lang="en-GB" sz="1100" b="1" dirty="0">
                <a:latin typeface="Cambria" panose="02040503050406030204" pitchFamily="18" charset="0"/>
                <a:ea typeface="Cambria" panose="02040503050406030204" pitchFamily="18" charset="0"/>
              </a:rPr>
              <a:t>Possible</a:t>
            </a:r>
            <a:r>
              <a:rPr lang="en-GB" sz="1100" dirty="0">
                <a:latin typeface="Cambria" panose="02040503050406030204" pitchFamily="18" charset="0"/>
                <a:ea typeface="Cambria" panose="02040503050406030204" pitchFamily="18" charset="0"/>
              </a:rPr>
              <a:t> – causes that meant there’re was a chance of war, but were not significant enough by themselves to lead to war. </a:t>
            </a:r>
          </a:p>
          <a:p>
            <a:pPr>
              <a:lnSpc>
                <a:spcPct val="150000"/>
              </a:lnSpc>
            </a:pPr>
            <a:r>
              <a:rPr lang="en-GB" sz="1100" b="1" dirty="0">
                <a:latin typeface="Cambria" panose="02040503050406030204" pitchFamily="18" charset="0"/>
                <a:ea typeface="Cambria" panose="02040503050406030204" pitchFamily="18" charset="0"/>
              </a:rPr>
              <a:t>Unrelated</a:t>
            </a:r>
            <a:r>
              <a:rPr lang="en-GB" sz="1100" dirty="0">
                <a:latin typeface="Cambria" panose="02040503050406030204" pitchFamily="18" charset="0"/>
                <a:ea typeface="Cambria" panose="02040503050406030204" pitchFamily="18" charset="0"/>
              </a:rPr>
              <a:t> – causes that had no bearing on the outbreak of war. </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a:t>
            </a:r>
          </a:p>
        </p:txBody>
      </p:sp>
    </p:spTree>
    <p:extLst>
      <p:ext uri="{BB962C8B-B14F-4D97-AF65-F5344CB8AC3E}">
        <p14:creationId xmlns:p14="http://schemas.microsoft.com/office/powerpoint/2010/main" val="328634290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86;p16">
            <a:extLst>
              <a:ext uri="{FF2B5EF4-FFF2-40B4-BE49-F238E27FC236}">
                <a16:creationId xmlns:a16="http://schemas.microsoft.com/office/drawing/2014/main" id="{D6EDEC28-47CF-440A-B9A4-E224E1917D5B}"/>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p.42</a:t>
            </a:r>
            <a:endParaRPr sz="1600" b="1" dirty="0">
              <a:latin typeface="Calibri"/>
              <a:ea typeface="Calibri"/>
              <a:cs typeface="Calibri"/>
              <a:sym typeface="Calibri"/>
            </a:endParaRPr>
          </a:p>
        </p:txBody>
      </p:sp>
      <p:sp>
        <p:nvSpPr>
          <p:cNvPr id="3" name="Google Shape;81;p16">
            <a:extLst>
              <a:ext uri="{FF2B5EF4-FFF2-40B4-BE49-F238E27FC236}">
                <a16:creationId xmlns:a16="http://schemas.microsoft.com/office/drawing/2014/main" id="{2B6C2E87-D033-4B52-B69A-042DB8B853A7}"/>
              </a:ext>
            </a:extLst>
          </p:cNvPr>
          <p:cNvSpPr txBox="1"/>
          <p:nvPr/>
        </p:nvSpPr>
        <p:spPr>
          <a:xfrm>
            <a:off x="704850" y="231775"/>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a:t>
            </a:r>
            <a:r>
              <a:rPr lang="en-GB" b="1" dirty="0">
                <a:latin typeface="Tahoma" panose="020B0604030504040204" pitchFamily="34" charset="0"/>
                <a:ea typeface="Tahoma" panose="020B0604030504040204" pitchFamily="34" charset="0"/>
                <a:cs typeface="Tahoma" panose="020B0604030504040204" pitchFamily="34" charset="0"/>
              </a:rPr>
              <a:t>2.2 Political and religious rivalry</a:t>
            </a:r>
            <a:endParaRPr lang="en-GB" sz="1800" b="1" dirty="0">
              <a:latin typeface="Tahoma" panose="020B0604030504040204" pitchFamily="34" charset="0"/>
              <a:ea typeface="Tahoma" panose="020B0604030504040204" pitchFamily="34" charset="0"/>
              <a:cs typeface="Tahoma" panose="020B0604030504040204" pitchFamily="34" charset="0"/>
            </a:endParaRPr>
          </a:p>
          <a:p>
            <a:pPr algn="ctr" fontAlgn="ctr"/>
            <a:r>
              <a:rPr lang="en-GB" sz="1200" dirty="0">
                <a:solidFill>
                  <a:srgbClr val="000000"/>
                </a:solidFill>
                <a:latin typeface="Cambria" panose="02040503050406030204" pitchFamily="18" charset="0"/>
                <a:ea typeface="Cambria" panose="02040503050406030204" pitchFamily="18" charset="0"/>
              </a:rPr>
              <a:t>B. Political and religious rivalry</a:t>
            </a:r>
            <a:endParaRPr lang="en-GB" sz="1200" dirty="0">
              <a:latin typeface="Cambria" panose="02040503050406030204" pitchFamily="18" charset="0"/>
              <a:ea typeface="Cambria" panose="02040503050406030204" pitchFamily="18" charset="0"/>
            </a:endParaRPr>
          </a:p>
        </p:txBody>
      </p:sp>
      <p:sp>
        <p:nvSpPr>
          <p:cNvPr id="6" name="TextBox 5">
            <a:extLst>
              <a:ext uri="{FF2B5EF4-FFF2-40B4-BE49-F238E27FC236}">
                <a16:creationId xmlns:a16="http://schemas.microsoft.com/office/drawing/2014/main" id="{54655872-1A82-492C-B3EC-35A1F713192B}"/>
              </a:ext>
            </a:extLst>
          </p:cNvPr>
          <p:cNvSpPr txBox="1"/>
          <p:nvPr/>
        </p:nvSpPr>
        <p:spPr>
          <a:xfrm>
            <a:off x="393415" y="1343025"/>
            <a:ext cx="6858450" cy="3107967"/>
          </a:xfrm>
          <a:prstGeom prst="rect">
            <a:avLst/>
          </a:prstGeom>
          <a:noFill/>
        </p:spPr>
        <p:txBody>
          <a:bodyPr wrap="square" rtlCol="0">
            <a:spAutoFit/>
          </a:bodyPr>
          <a:lstStyle/>
          <a:p>
            <a:pPr>
              <a:lnSpc>
                <a:spcPct val="150000"/>
              </a:lnSpc>
            </a:pPr>
            <a:r>
              <a:rPr lang="en-GB" sz="1100" b="1">
                <a:latin typeface="Cambria" panose="02040503050406030204" pitchFamily="18" charset="0"/>
                <a:ea typeface="Cambria" panose="02040503050406030204" pitchFamily="18" charset="0"/>
              </a:rPr>
              <a:t>Religious Rivalry</a:t>
            </a:r>
          </a:p>
          <a:p>
            <a:pPr>
              <a:lnSpc>
                <a:spcPct val="150000"/>
              </a:lnSpc>
            </a:pPr>
            <a:endParaRPr lang="en-GB" sz="1100" b="1"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Another key argument for why England and Spain went to war was because of religion.  The religious rivalry between the two countries was so great that it seemed to make war inevitable after Elizabeth set up Protestant Church in 1559. Tensions further increased when Elizabeth started to increase penalties against Catholics as a result from the plots against her life. When Catholic priests began arriving in England, this increased fears of a religious crusade (a holy war with a religious purpose, usually to recapture and convert lands).  Philip II of Spain was a devout Catholic and he saw it as is life’s work to return countries to the Catholic Church. However, Philip took no action when Elizabeth created the Protestant Church of England, nor when the Pope excommunicated Elizabeth in 1571 as he didn’t want to go to war with England at that time. If religion was a cause of the outbreak of war, it was a long-term one. Philip had lived with a Protestant England for over 25 years. </a:t>
            </a:r>
          </a:p>
        </p:txBody>
      </p:sp>
      <p:pic>
        <p:nvPicPr>
          <p:cNvPr id="6146" name="Picture 2" descr="Religion Icon 2622706">
            <a:extLst>
              <a:ext uri="{FF2B5EF4-FFF2-40B4-BE49-F238E27FC236}">
                <a16:creationId xmlns:a16="http://schemas.microsoft.com/office/drawing/2014/main" id="{F70F2AA8-77B7-44D8-94BA-877BA3580875}"/>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861344" y="1151897"/>
            <a:ext cx="563562" cy="563562"/>
          </a:xfrm>
          <a:prstGeom prst="rect">
            <a:avLst/>
          </a:prstGeom>
          <a:noFill/>
          <a:extLst>
            <a:ext uri="{909E8E84-426E-40DD-AFC4-6F175D3DCCD1}">
              <a14:hiddenFill xmlns:a14="http://schemas.microsoft.com/office/drawing/2010/main">
                <a:solidFill>
                  <a:srgbClr val="FFFFFF"/>
                </a:solidFill>
              </a14:hiddenFill>
            </a:ext>
          </a:extLst>
        </p:spPr>
      </p:pic>
      <p:grpSp>
        <p:nvGrpSpPr>
          <p:cNvPr id="17" name="Group 16">
            <a:extLst>
              <a:ext uri="{FF2B5EF4-FFF2-40B4-BE49-F238E27FC236}">
                <a16:creationId xmlns:a16="http://schemas.microsoft.com/office/drawing/2014/main" id="{D38387EA-CD6C-49A5-9E7A-BB8185CCB653}"/>
              </a:ext>
            </a:extLst>
          </p:cNvPr>
          <p:cNvGrpSpPr/>
          <p:nvPr/>
        </p:nvGrpSpPr>
        <p:grpSpPr>
          <a:xfrm>
            <a:off x="706636" y="4671572"/>
            <a:ext cx="6146403" cy="4654276"/>
            <a:chOff x="365523" y="5086350"/>
            <a:chExt cx="6146403" cy="4654276"/>
          </a:xfrm>
        </p:grpSpPr>
        <p:sp>
          <p:nvSpPr>
            <p:cNvPr id="4" name="TextBox 3">
              <a:extLst>
                <a:ext uri="{FF2B5EF4-FFF2-40B4-BE49-F238E27FC236}">
                  <a16:creationId xmlns:a16="http://schemas.microsoft.com/office/drawing/2014/main" id="{B3072048-EAD9-4AE4-922D-E46911342CB8}"/>
                </a:ext>
              </a:extLst>
            </p:cNvPr>
            <p:cNvSpPr txBox="1"/>
            <p:nvPr/>
          </p:nvSpPr>
          <p:spPr>
            <a:xfrm>
              <a:off x="5416551" y="5086350"/>
              <a:ext cx="1095375" cy="261610"/>
            </a:xfrm>
            <a:prstGeom prst="rect">
              <a:avLst/>
            </a:prstGeom>
            <a:noFill/>
          </p:spPr>
          <p:txBody>
            <a:bodyPr wrap="square" rtlCol="0">
              <a:spAutoFit/>
            </a:bodyPr>
            <a:lstStyle/>
            <a:p>
              <a:pPr algn="ctr"/>
              <a:r>
                <a:rPr lang="en-GB" sz="1100" b="1" dirty="0">
                  <a:latin typeface="Cambria" panose="02040503050406030204" pitchFamily="18" charset="0"/>
                  <a:ea typeface="Cambria" panose="02040503050406030204" pitchFamily="18" charset="0"/>
                </a:rPr>
                <a:t>France</a:t>
              </a:r>
            </a:p>
          </p:txBody>
        </p:sp>
        <p:sp>
          <p:nvSpPr>
            <p:cNvPr id="7" name="TextBox 6">
              <a:extLst>
                <a:ext uri="{FF2B5EF4-FFF2-40B4-BE49-F238E27FC236}">
                  <a16:creationId xmlns:a16="http://schemas.microsoft.com/office/drawing/2014/main" id="{CE1679AE-BF37-49DD-87C2-79ADA2E772F2}"/>
                </a:ext>
              </a:extLst>
            </p:cNvPr>
            <p:cNvSpPr txBox="1"/>
            <p:nvPr/>
          </p:nvSpPr>
          <p:spPr>
            <a:xfrm>
              <a:off x="1047750" y="5086350"/>
              <a:ext cx="1095375" cy="261610"/>
            </a:xfrm>
            <a:prstGeom prst="rect">
              <a:avLst/>
            </a:prstGeom>
            <a:noFill/>
          </p:spPr>
          <p:txBody>
            <a:bodyPr wrap="square" rtlCol="0">
              <a:spAutoFit/>
            </a:bodyPr>
            <a:lstStyle/>
            <a:p>
              <a:pPr algn="ctr"/>
              <a:r>
                <a:rPr lang="en-GB" sz="1100" b="1" dirty="0">
                  <a:latin typeface="Cambria" panose="02040503050406030204" pitchFamily="18" charset="0"/>
                  <a:ea typeface="Cambria" panose="02040503050406030204" pitchFamily="18" charset="0"/>
                </a:rPr>
                <a:t>Spain</a:t>
              </a:r>
            </a:p>
          </p:txBody>
        </p:sp>
        <p:pic>
          <p:nvPicPr>
            <p:cNvPr id="6148" name="Picture 4" descr="spain Icon 132809">
              <a:extLst>
                <a:ext uri="{FF2B5EF4-FFF2-40B4-BE49-F238E27FC236}">
                  <a16:creationId xmlns:a16="http://schemas.microsoft.com/office/drawing/2014/main" id="{870BBCCC-8793-45A5-83C1-5B895A3E9981}"/>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1190626" y="5264780"/>
              <a:ext cx="952499" cy="952499"/>
            </a:xfrm>
            <a:prstGeom prst="rect">
              <a:avLst/>
            </a:prstGeom>
            <a:noFill/>
            <a:extLst>
              <a:ext uri="{909E8E84-426E-40DD-AFC4-6F175D3DCCD1}">
                <a14:hiddenFill xmlns:a14="http://schemas.microsoft.com/office/drawing/2010/main">
                  <a:solidFill>
                    <a:srgbClr val="FFFFFF"/>
                  </a:solidFill>
                </a14:hiddenFill>
              </a:ext>
            </a:extLst>
          </p:spPr>
        </p:pic>
        <p:pic>
          <p:nvPicPr>
            <p:cNvPr id="6150" name="Picture 6" descr="France Icon 1303798">
              <a:extLst>
                <a:ext uri="{FF2B5EF4-FFF2-40B4-BE49-F238E27FC236}">
                  <a16:creationId xmlns:a16="http://schemas.microsoft.com/office/drawing/2014/main" id="{1C26ADA7-0104-4B82-9027-C9E15386C765}"/>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5487987" y="5264780"/>
              <a:ext cx="952499" cy="952499"/>
            </a:xfrm>
            <a:prstGeom prst="rect">
              <a:avLst/>
            </a:prstGeom>
            <a:noFill/>
            <a:extLst>
              <a:ext uri="{909E8E84-426E-40DD-AFC4-6F175D3DCCD1}">
                <a14:hiddenFill xmlns:a14="http://schemas.microsoft.com/office/drawing/2010/main">
                  <a:solidFill>
                    <a:srgbClr val="FFFFFF"/>
                  </a:solidFill>
                </a14:hiddenFill>
              </a:ext>
            </a:extLst>
          </p:spPr>
        </p:pic>
        <p:cxnSp>
          <p:nvCxnSpPr>
            <p:cNvPr id="9" name="Straight Connector 8">
              <a:extLst>
                <a:ext uri="{FF2B5EF4-FFF2-40B4-BE49-F238E27FC236}">
                  <a16:creationId xmlns:a16="http://schemas.microsoft.com/office/drawing/2014/main" id="{CBD5A477-CAE2-4AF2-B555-032AAF7F451A}"/>
                </a:ext>
              </a:extLst>
            </p:cNvPr>
            <p:cNvCxnSpPr>
              <a:cxnSpLocks/>
              <a:stCxn id="7" idx="3"/>
              <a:endCxn id="4" idx="1"/>
            </p:cNvCxnSpPr>
            <p:nvPr/>
          </p:nvCxnSpPr>
          <p:spPr>
            <a:xfrm>
              <a:off x="2143125" y="5217155"/>
              <a:ext cx="3273426" cy="0"/>
            </a:xfrm>
            <a:prstGeom prst="line">
              <a:avLst/>
            </a:prstGeom>
            <a:ln w="38100">
              <a:headEnd type="oval" w="med" len="med"/>
              <a:tailEnd type="oval" w="med" len="med"/>
            </a:ln>
          </p:spPr>
          <p:style>
            <a:lnRef idx="1">
              <a:schemeClr val="dk1"/>
            </a:lnRef>
            <a:fillRef idx="0">
              <a:schemeClr val="dk1"/>
            </a:fillRef>
            <a:effectRef idx="0">
              <a:schemeClr val="dk1"/>
            </a:effectRef>
            <a:fontRef idx="minor">
              <a:schemeClr val="tx1"/>
            </a:fontRef>
          </p:style>
        </p:cxnSp>
        <p:sp>
          <p:nvSpPr>
            <p:cNvPr id="19" name="TextBox 18">
              <a:extLst>
                <a:ext uri="{FF2B5EF4-FFF2-40B4-BE49-F238E27FC236}">
                  <a16:creationId xmlns:a16="http://schemas.microsoft.com/office/drawing/2014/main" id="{1322AD5F-5008-4764-9A36-00A62BAAA623}"/>
                </a:ext>
              </a:extLst>
            </p:cNvPr>
            <p:cNvSpPr txBox="1"/>
            <p:nvPr/>
          </p:nvSpPr>
          <p:spPr>
            <a:xfrm>
              <a:off x="2424906" y="5479418"/>
              <a:ext cx="2991641" cy="568810"/>
            </a:xfrm>
            <a:prstGeom prst="rect">
              <a:avLst/>
            </a:prstGeom>
            <a:noFill/>
          </p:spPr>
          <p:txBody>
            <a:bodyPr wrap="square" rtlCol="0">
              <a:spAutoFit/>
            </a:bodyPr>
            <a:lstStyle/>
            <a:p>
              <a:pPr>
                <a:lnSpc>
                  <a:spcPct val="150000"/>
                </a:lnSpc>
              </a:pPr>
              <a:r>
                <a:rPr lang="en-GB" sz="1100" dirty="0">
                  <a:latin typeface="Cambria" panose="02040503050406030204" pitchFamily="18" charset="0"/>
                  <a:ea typeface="Cambria" panose="02040503050406030204" pitchFamily="18" charset="0"/>
                </a:rPr>
                <a:t>Spain was always worried about the threat from her neighbour, France. </a:t>
              </a:r>
            </a:p>
          </p:txBody>
        </p:sp>
        <p:sp>
          <p:nvSpPr>
            <p:cNvPr id="20" name="TextBox 19">
              <a:extLst>
                <a:ext uri="{FF2B5EF4-FFF2-40B4-BE49-F238E27FC236}">
                  <a16:creationId xmlns:a16="http://schemas.microsoft.com/office/drawing/2014/main" id="{0E099616-8440-41E0-A2D0-BD38EECF3627}"/>
                </a:ext>
              </a:extLst>
            </p:cNvPr>
            <p:cNvSpPr txBox="1"/>
            <p:nvPr/>
          </p:nvSpPr>
          <p:spPr>
            <a:xfrm>
              <a:off x="3232150" y="6736720"/>
              <a:ext cx="1095375" cy="261610"/>
            </a:xfrm>
            <a:prstGeom prst="rect">
              <a:avLst/>
            </a:prstGeom>
            <a:noFill/>
          </p:spPr>
          <p:txBody>
            <a:bodyPr wrap="square" rtlCol="0">
              <a:spAutoFit/>
            </a:bodyPr>
            <a:lstStyle/>
            <a:p>
              <a:pPr algn="ctr"/>
              <a:r>
                <a:rPr lang="en-GB" sz="1100" b="1" dirty="0">
                  <a:latin typeface="Cambria" panose="02040503050406030204" pitchFamily="18" charset="0"/>
                  <a:ea typeface="Cambria" panose="02040503050406030204" pitchFamily="18" charset="0"/>
                </a:rPr>
                <a:t>England</a:t>
              </a:r>
            </a:p>
          </p:txBody>
        </p:sp>
        <p:pic>
          <p:nvPicPr>
            <p:cNvPr id="6154" name="Picture 10" descr="England Icon 226024">
              <a:extLst>
                <a:ext uri="{FF2B5EF4-FFF2-40B4-BE49-F238E27FC236}">
                  <a16:creationId xmlns:a16="http://schemas.microsoft.com/office/drawing/2014/main" id="{E0A429F8-EC3E-4032-B529-92BA19B22233}"/>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3232150" y="7102803"/>
              <a:ext cx="1093787" cy="1093787"/>
            </a:xfrm>
            <a:prstGeom prst="rect">
              <a:avLst/>
            </a:prstGeom>
            <a:noFill/>
            <a:extLst>
              <a:ext uri="{909E8E84-426E-40DD-AFC4-6F175D3DCCD1}">
                <a14:hiddenFill xmlns:a14="http://schemas.microsoft.com/office/drawing/2010/main">
                  <a:solidFill>
                    <a:srgbClr val="FFFFFF"/>
                  </a:solidFill>
                </a14:hiddenFill>
              </a:ext>
            </a:extLst>
          </p:spPr>
        </p:pic>
        <p:cxnSp>
          <p:nvCxnSpPr>
            <p:cNvPr id="16" name="Straight Arrow Connector 15">
              <a:extLst>
                <a:ext uri="{FF2B5EF4-FFF2-40B4-BE49-F238E27FC236}">
                  <a16:creationId xmlns:a16="http://schemas.microsoft.com/office/drawing/2014/main" id="{9E5A017A-8365-43D2-80BA-089251ACB5BA}"/>
                </a:ext>
              </a:extLst>
            </p:cNvPr>
            <p:cNvCxnSpPr>
              <a:stCxn id="6148" idx="2"/>
            </p:cNvCxnSpPr>
            <p:nvPr/>
          </p:nvCxnSpPr>
          <p:spPr>
            <a:xfrm>
              <a:off x="1666876" y="6217279"/>
              <a:ext cx="1304924" cy="885524"/>
            </a:xfrm>
            <a:prstGeom prst="straightConnector1">
              <a:avLst/>
            </a:prstGeom>
            <a:ln w="38100">
              <a:prstDash val="sysDot"/>
              <a:headEnd type="triangle" w="med" len="med"/>
              <a:tailEnd type="triangle" w="med" len="med"/>
            </a:ln>
          </p:spPr>
          <p:style>
            <a:lnRef idx="1">
              <a:schemeClr val="dk1"/>
            </a:lnRef>
            <a:fillRef idx="0">
              <a:schemeClr val="dk1"/>
            </a:fillRef>
            <a:effectRef idx="0">
              <a:schemeClr val="dk1"/>
            </a:effectRef>
            <a:fontRef idx="minor">
              <a:schemeClr val="tx1"/>
            </a:fontRef>
          </p:style>
        </p:cxnSp>
        <p:sp>
          <p:nvSpPr>
            <p:cNvPr id="26" name="TextBox 25">
              <a:extLst>
                <a:ext uri="{FF2B5EF4-FFF2-40B4-BE49-F238E27FC236}">
                  <a16:creationId xmlns:a16="http://schemas.microsoft.com/office/drawing/2014/main" id="{2F62353F-4631-40EF-B67D-3D774AE1C131}"/>
                </a:ext>
              </a:extLst>
            </p:cNvPr>
            <p:cNvSpPr txBox="1"/>
            <p:nvPr/>
          </p:nvSpPr>
          <p:spPr>
            <a:xfrm>
              <a:off x="365523" y="6444597"/>
              <a:ext cx="1301353" cy="1330557"/>
            </a:xfrm>
            <a:prstGeom prst="rect">
              <a:avLst/>
            </a:prstGeom>
            <a:noFill/>
          </p:spPr>
          <p:txBody>
            <a:bodyPr wrap="square" rtlCol="0">
              <a:spAutoFit/>
            </a:bodyPr>
            <a:lstStyle/>
            <a:p>
              <a:pPr>
                <a:lnSpc>
                  <a:spcPct val="150000"/>
                </a:lnSpc>
              </a:pPr>
              <a:r>
                <a:rPr lang="en-GB" sz="1100" dirty="0">
                  <a:latin typeface="Cambria" panose="02040503050406030204" pitchFamily="18" charset="0"/>
                  <a:ea typeface="Cambria" panose="02040503050406030204" pitchFamily="18" charset="0"/>
                </a:rPr>
                <a:t>At the beginning of Elizabeth’s reign, Spain was England’s traditional ally. </a:t>
              </a:r>
            </a:p>
          </p:txBody>
        </p:sp>
        <p:sp>
          <p:nvSpPr>
            <p:cNvPr id="27" name="TextBox 26">
              <a:extLst>
                <a:ext uri="{FF2B5EF4-FFF2-40B4-BE49-F238E27FC236}">
                  <a16:creationId xmlns:a16="http://schemas.microsoft.com/office/drawing/2014/main" id="{F56F0268-15FB-4E97-899C-3B4EF08EAE93}"/>
                </a:ext>
              </a:extLst>
            </p:cNvPr>
            <p:cNvSpPr txBox="1"/>
            <p:nvPr/>
          </p:nvSpPr>
          <p:spPr>
            <a:xfrm>
              <a:off x="2319338" y="8410069"/>
              <a:ext cx="3097213" cy="1330557"/>
            </a:xfrm>
            <a:prstGeom prst="rect">
              <a:avLst/>
            </a:prstGeom>
            <a:noFill/>
          </p:spPr>
          <p:txBody>
            <a:bodyPr wrap="square" rtlCol="0">
              <a:spAutoFit/>
            </a:bodyPr>
            <a:lstStyle/>
            <a:p>
              <a:pPr>
                <a:lnSpc>
                  <a:spcPct val="150000"/>
                </a:lnSpc>
              </a:pPr>
              <a:r>
                <a:rPr lang="en-GB" sz="1100" dirty="0">
                  <a:latin typeface="Cambria" panose="02040503050406030204" pitchFamily="18" charset="0"/>
                  <a:ea typeface="Cambria" panose="02040503050406030204" pitchFamily="18" charset="0"/>
                </a:rPr>
                <a:t>England was not as powerful as France or Spain, but was useful to both of them. Philip was concerned that an attack on England would lead to France and England allying against Spain, and France had close links with Scotland. </a:t>
              </a:r>
            </a:p>
          </p:txBody>
        </p:sp>
      </p:grpSp>
    </p:spTree>
    <p:extLst>
      <p:ext uri="{BB962C8B-B14F-4D97-AF65-F5344CB8AC3E}">
        <p14:creationId xmlns:p14="http://schemas.microsoft.com/office/powerpoint/2010/main" val="312875467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86;p16">
            <a:extLst>
              <a:ext uri="{FF2B5EF4-FFF2-40B4-BE49-F238E27FC236}">
                <a16:creationId xmlns:a16="http://schemas.microsoft.com/office/drawing/2014/main" id="{D4E4FC58-49B4-4302-B1C2-0868FE4B9A07}"/>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p.43</a:t>
            </a:r>
            <a:endParaRPr sz="1600" b="1" dirty="0">
              <a:latin typeface="Calibri"/>
              <a:ea typeface="Calibri"/>
              <a:cs typeface="Calibri"/>
              <a:sym typeface="Calibri"/>
            </a:endParaRPr>
          </a:p>
        </p:txBody>
      </p:sp>
      <p:sp>
        <p:nvSpPr>
          <p:cNvPr id="5" name="TextBox 4">
            <a:extLst>
              <a:ext uri="{FF2B5EF4-FFF2-40B4-BE49-F238E27FC236}">
                <a16:creationId xmlns:a16="http://schemas.microsoft.com/office/drawing/2014/main" id="{6134A231-2568-477B-A1B2-A93633244498}"/>
              </a:ext>
            </a:extLst>
          </p:cNvPr>
          <p:cNvSpPr txBox="1"/>
          <p:nvPr/>
        </p:nvSpPr>
        <p:spPr>
          <a:xfrm>
            <a:off x="393415" y="1343025"/>
            <a:ext cx="6858450" cy="822726"/>
          </a:xfrm>
          <a:prstGeom prst="rect">
            <a:avLst/>
          </a:prstGeom>
          <a:noFill/>
        </p:spPr>
        <p:txBody>
          <a:bodyPr wrap="square" rtlCol="0">
            <a:spAutoFit/>
          </a:bodyPr>
          <a:lstStyle/>
          <a:p>
            <a:pPr>
              <a:lnSpc>
                <a:spcPct val="150000"/>
              </a:lnSpc>
            </a:pPr>
            <a:r>
              <a:rPr lang="en-GB" sz="1100" b="1" dirty="0">
                <a:latin typeface="Cambria" panose="02040503050406030204" pitchFamily="18" charset="0"/>
                <a:ea typeface="Cambria" panose="02040503050406030204" pitchFamily="18" charset="0"/>
              </a:rPr>
              <a:t>TASK: </a:t>
            </a:r>
            <a:r>
              <a:rPr lang="en-GB" sz="1100" dirty="0">
                <a:latin typeface="Cambria" panose="02040503050406030204" pitchFamily="18" charset="0"/>
                <a:ea typeface="Cambria" panose="02040503050406030204" pitchFamily="18" charset="0"/>
              </a:rPr>
              <a:t>Why did England and Spain go to war in 1585? Religious rivalry between England and Spain was one of the causes of the war. Complete the table below by placing evidence in the correct boxes to show the significance of this cause. </a:t>
            </a:r>
          </a:p>
        </p:txBody>
      </p:sp>
      <p:graphicFrame>
        <p:nvGraphicFramePr>
          <p:cNvPr id="6" name="Table 6">
            <a:extLst>
              <a:ext uri="{FF2B5EF4-FFF2-40B4-BE49-F238E27FC236}">
                <a16:creationId xmlns:a16="http://schemas.microsoft.com/office/drawing/2014/main" id="{EF251FE1-858E-456A-A65E-947E002EB417}"/>
              </a:ext>
            </a:extLst>
          </p:cNvPr>
          <p:cNvGraphicFramePr>
            <a:graphicFrameLocks noGrp="1"/>
          </p:cNvGraphicFramePr>
          <p:nvPr/>
        </p:nvGraphicFramePr>
        <p:xfrm>
          <a:off x="342050" y="2289449"/>
          <a:ext cx="6961180" cy="2828925"/>
        </p:xfrm>
        <a:graphic>
          <a:graphicData uri="http://schemas.openxmlformats.org/drawingml/2006/table">
            <a:tbl>
              <a:tblPr firstRow="1" bandRow="1">
                <a:tableStyleId>{2D5ABB26-0587-4C30-8999-92F81FD0307C}</a:tableStyleId>
              </a:tblPr>
              <a:tblGrid>
                <a:gridCol w="3480590">
                  <a:extLst>
                    <a:ext uri="{9D8B030D-6E8A-4147-A177-3AD203B41FA5}">
                      <a16:colId xmlns:a16="http://schemas.microsoft.com/office/drawing/2014/main" val="270166974"/>
                    </a:ext>
                  </a:extLst>
                </a:gridCol>
                <a:gridCol w="3480590">
                  <a:extLst>
                    <a:ext uri="{9D8B030D-6E8A-4147-A177-3AD203B41FA5}">
                      <a16:colId xmlns:a16="http://schemas.microsoft.com/office/drawing/2014/main" val="11401741"/>
                    </a:ext>
                  </a:extLst>
                </a:gridCol>
              </a:tblGrid>
              <a:tr h="457200">
                <a:tc>
                  <a:txBody>
                    <a:bodyPr/>
                    <a:lstStyle/>
                    <a:p>
                      <a:pPr algn="ctr">
                        <a:lnSpc>
                          <a:spcPct val="150000"/>
                        </a:lnSpc>
                      </a:pPr>
                      <a:r>
                        <a:rPr lang="en-GB" sz="1100" b="1" dirty="0">
                          <a:solidFill>
                            <a:schemeClr val="bg1"/>
                          </a:solidFill>
                          <a:latin typeface="Cambria" panose="02040503050406030204" pitchFamily="18" charset="0"/>
                          <a:ea typeface="Cambria" panose="02040503050406030204" pitchFamily="18" charset="0"/>
                        </a:rPr>
                        <a:t>How did this cause increase the chances of war?</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tc>
                  <a:txBody>
                    <a:bodyPr/>
                    <a:lstStyle/>
                    <a:p>
                      <a:pPr algn="ctr">
                        <a:lnSpc>
                          <a:spcPct val="150000"/>
                        </a:lnSpc>
                      </a:pPr>
                      <a:r>
                        <a:rPr lang="en-GB" sz="1100" b="1" dirty="0">
                          <a:solidFill>
                            <a:schemeClr val="bg1"/>
                          </a:solidFill>
                          <a:latin typeface="Cambria" panose="02040503050406030204" pitchFamily="18" charset="0"/>
                          <a:ea typeface="Cambria" panose="02040503050406030204" pitchFamily="18" charset="0"/>
                        </a:rPr>
                        <a:t>What limited the impact if this cause on the possibility of the war?</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extLst>
                  <a:ext uri="{0D108BD9-81ED-4DB2-BD59-A6C34878D82A}">
                    <a16:rowId xmlns:a16="http://schemas.microsoft.com/office/drawing/2014/main" val="3646837788"/>
                  </a:ext>
                </a:extLst>
              </a:tr>
              <a:tr h="2265616">
                <a:tc>
                  <a:txBody>
                    <a:bodyPr/>
                    <a:lstStyle/>
                    <a:p>
                      <a:pPr>
                        <a:lnSpc>
                          <a:spcPct val="150000"/>
                        </a:lnSpc>
                      </a:pPr>
                      <a:endParaRPr lang="en-GB" sz="110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nSpc>
                          <a:spcPct val="150000"/>
                        </a:lnSpc>
                      </a:pPr>
                      <a:endParaRPr lang="en-GB" sz="1100" dirty="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81481695"/>
                  </a:ext>
                </a:extLst>
              </a:tr>
            </a:tbl>
          </a:graphicData>
        </a:graphic>
      </p:graphicFrame>
      <p:sp>
        <p:nvSpPr>
          <p:cNvPr id="8" name="TextBox 7">
            <a:extLst>
              <a:ext uri="{FF2B5EF4-FFF2-40B4-BE49-F238E27FC236}">
                <a16:creationId xmlns:a16="http://schemas.microsoft.com/office/drawing/2014/main" id="{D3A582A3-2321-4C16-9A8E-33675C743983}"/>
              </a:ext>
            </a:extLst>
          </p:cNvPr>
          <p:cNvSpPr txBox="1"/>
          <p:nvPr/>
        </p:nvSpPr>
        <p:spPr>
          <a:xfrm>
            <a:off x="342050" y="5242073"/>
            <a:ext cx="6961180" cy="5139292"/>
          </a:xfrm>
          <a:prstGeom prst="rect">
            <a:avLst/>
          </a:prstGeom>
          <a:noFill/>
        </p:spPr>
        <p:txBody>
          <a:bodyPr wrap="square" rtlCol="0">
            <a:spAutoFit/>
          </a:bodyPr>
          <a:lstStyle/>
          <a:p>
            <a:pPr>
              <a:lnSpc>
                <a:spcPct val="150000"/>
              </a:lnSpc>
            </a:pPr>
            <a:r>
              <a:rPr lang="en-GB" sz="1100" b="1" dirty="0">
                <a:latin typeface="Cambria" panose="02040503050406030204" pitchFamily="18" charset="0"/>
                <a:ea typeface="Cambria" panose="02040503050406030204" pitchFamily="18" charset="0"/>
              </a:rPr>
              <a:t>TASK: </a:t>
            </a:r>
            <a:r>
              <a:rPr lang="en-GB" sz="1100" dirty="0">
                <a:latin typeface="Cambria" panose="02040503050406030204" pitchFamily="18" charset="0"/>
                <a:ea typeface="Cambria" panose="02040503050406030204" pitchFamily="18" charset="0"/>
              </a:rPr>
              <a:t>Your judgement – what role did this cause play in the outbreak of war? Choose one of the phrases below to decide how significant this causes was for the outbreak of war and write a paragraph explaining your answer. </a:t>
            </a:r>
            <a:endParaRPr lang="en-GB" sz="1100" b="1" dirty="0">
              <a:latin typeface="Cambria" panose="02040503050406030204" pitchFamily="18" charset="0"/>
              <a:ea typeface="Cambria" panose="02040503050406030204" pitchFamily="18" charset="0"/>
            </a:endParaRPr>
          </a:p>
          <a:p>
            <a:pPr>
              <a:lnSpc>
                <a:spcPct val="150000"/>
              </a:lnSpc>
            </a:pPr>
            <a:endParaRPr lang="en-GB" sz="1100" b="1" dirty="0">
              <a:latin typeface="Cambria" panose="02040503050406030204" pitchFamily="18" charset="0"/>
              <a:ea typeface="Cambria" panose="02040503050406030204" pitchFamily="18" charset="0"/>
            </a:endParaRPr>
          </a:p>
          <a:p>
            <a:pPr>
              <a:lnSpc>
                <a:spcPct val="150000"/>
              </a:lnSpc>
            </a:pPr>
            <a:r>
              <a:rPr lang="en-GB" sz="1100" b="1" dirty="0">
                <a:latin typeface="Cambria" panose="02040503050406030204" pitchFamily="18" charset="0"/>
                <a:ea typeface="Cambria" panose="02040503050406030204" pitchFamily="18" charset="0"/>
              </a:rPr>
              <a:t>Inevitable</a:t>
            </a:r>
            <a:r>
              <a:rPr lang="en-GB" sz="1100" dirty="0">
                <a:latin typeface="Cambria" panose="02040503050406030204" pitchFamily="18" charset="0"/>
                <a:ea typeface="Cambria" panose="02040503050406030204" pitchFamily="18" charset="0"/>
              </a:rPr>
              <a:t> = causes that led directly to the outbreak of war</a:t>
            </a:r>
          </a:p>
          <a:p>
            <a:pPr>
              <a:lnSpc>
                <a:spcPct val="150000"/>
              </a:lnSpc>
            </a:pPr>
            <a:r>
              <a:rPr lang="en-GB" sz="1100" b="1" dirty="0">
                <a:latin typeface="Cambria" panose="02040503050406030204" pitchFamily="18" charset="0"/>
                <a:ea typeface="Cambria" panose="02040503050406030204" pitchFamily="18" charset="0"/>
              </a:rPr>
              <a:t>Likely</a:t>
            </a:r>
            <a:r>
              <a:rPr lang="en-GB" sz="1100" dirty="0">
                <a:latin typeface="Cambria" panose="02040503050406030204" pitchFamily="18" charset="0"/>
                <a:ea typeface="Cambria" panose="02040503050406030204" pitchFamily="18" charset="0"/>
              </a:rPr>
              <a:t> = Causes that made war reasonable to expect, but not inevitable</a:t>
            </a:r>
          </a:p>
          <a:p>
            <a:pPr>
              <a:lnSpc>
                <a:spcPct val="150000"/>
              </a:lnSpc>
            </a:pPr>
            <a:r>
              <a:rPr lang="en-GB" sz="1100" b="1" dirty="0">
                <a:latin typeface="Cambria" panose="02040503050406030204" pitchFamily="18" charset="0"/>
                <a:ea typeface="Cambria" panose="02040503050406030204" pitchFamily="18" charset="0"/>
              </a:rPr>
              <a:t>Possible</a:t>
            </a:r>
            <a:r>
              <a:rPr lang="en-GB" sz="1100" dirty="0">
                <a:latin typeface="Cambria" panose="02040503050406030204" pitchFamily="18" charset="0"/>
                <a:ea typeface="Cambria" panose="02040503050406030204" pitchFamily="18" charset="0"/>
              </a:rPr>
              <a:t> – causes that meant there’re was a chance of war, but were not significant enough by themselves to lead to war. </a:t>
            </a:r>
          </a:p>
          <a:p>
            <a:pPr>
              <a:lnSpc>
                <a:spcPct val="150000"/>
              </a:lnSpc>
            </a:pPr>
            <a:r>
              <a:rPr lang="en-GB" sz="1100" b="1" dirty="0">
                <a:latin typeface="Cambria" panose="02040503050406030204" pitchFamily="18" charset="0"/>
                <a:ea typeface="Cambria" panose="02040503050406030204" pitchFamily="18" charset="0"/>
              </a:rPr>
              <a:t>Unrelated</a:t>
            </a:r>
            <a:r>
              <a:rPr lang="en-GB" sz="1100" dirty="0">
                <a:latin typeface="Cambria" panose="02040503050406030204" pitchFamily="18" charset="0"/>
                <a:ea typeface="Cambria" panose="02040503050406030204" pitchFamily="18" charset="0"/>
              </a:rPr>
              <a:t> – causes that had no bearing on the outbreak of war. </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a:t>
            </a:r>
          </a:p>
        </p:txBody>
      </p:sp>
      <p:sp>
        <p:nvSpPr>
          <p:cNvPr id="7" name="Google Shape;81;p16">
            <a:extLst>
              <a:ext uri="{FF2B5EF4-FFF2-40B4-BE49-F238E27FC236}">
                <a16:creationId xmlns:a16="http://schemas.microsoft.com/office/drawing/2014/main" id="{8AD0950D-AF82-449E-829D-113EEF26E67A}"/>
              </a:ext>
            </a:extLst>
          </p:cNvPr>
          <p:cNvSpPr txBox="1"/>
          <p:nvPr/>
        </p:nvSpPr>
        <p:spPr>
          <a:xfrm>
            <a:off x="704850" y="231775"/>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a:t>
            </a:r>
            <a:r>
              <a:rPr lang="en-GB" b="1" dirty="0">
                <a:latin typeface="Tahoma" panose="020B0604030504040204" pitchFamily="34" charset="0"/>
                <a:ea typeface="Tahoma" panose="020B0604030504040204" pitchFamily="34" charset="0"/>
                <a:cs typeface="Tahoma" panose="020B0604030504040204" pitchFamily="34" charset="0"/>
              </a:rPr>
              <a:t>2.2 Political and religious rivalry</a:t>
            </a:r>
            <a:endParaRPr lang="en-GB" sz="1800" b="1" dirty="0">
              <a:latin typeface="Tahoma" panose="020B0604030504040204" pitchFamily="34" charset="0"/>
              <a:ea typeface="Tahoma" panose="020B0604030504040204" pitchFamily="34" charset="0"/>
              <a:cs typeface="Tahoma" panose="020B0604030504040204" pitchFamily="34" charset="0"/>
            </a:endParaRPr>
          </a:p>
          <a:p>
            <a:pPr algn="ctr" fontAlgn="ctr"/>
            <a:r>
              <a:rPr lang="en-GB" sz="1200" dirty="0">
                <a:solidFill>
                  <a:srgbClr val="000000"/>
                </a:solidFill>
                <a:latin typeface="Cambria" panose="02040503050406030204" pitchFamily="18" charset="0"/>
                <a:ea typeface="Cambria" panose="02040503050406030204" pitchFamily="18" charset="0"/>
              </a:rPr>
              <a:t>B. Political and religious rivalry</a:t>
            </a:r>
            <a:endParaRPr lang="en-GB" sz="12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98435192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86;p16">
            <a:extLst>
              <a:ext uri="{FF2B5EF4-FFF2-40B4-BE49-F238E27FC236}">
                <a16:creationId xmlns:a16="http://schemas.microsoft.com/office/drawing/2014/main" id="{DA99FEB8-BDF8-4E2F-A292-097861E2310F}"/>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p.44</a:t>
            </a:r>
            <a:endParaRPr sz="1600" b="1" dirty="0">
              <a:latin typeface="Calibri"/>
              <a:ea typeface="Calibri"/>
              <a:cs typeface="Calibri"/>
              <a:sym typeface="Calibri"/>
            </a:endParaRPr>
          </a:p>
        </p:txBody>
      </p:sp>
      <p:sp>
        <p:nvSpPr>
          <p:cNvPr id="3" name="Google Shape;81;p16">
            <a:extLst>
              <a:ext uri="{FF2B5EF4-FFF2-40B4-BE49-F238E27FC236}">
                <a16:creationId xmlns:a16="http://schemas.microsoft.com/office/drawing/2014/main" id="{509432D7-36C5-4B94-9E61-57F0F5AD8AEE}"/>
              </a:ext>
            </a:extLst>
          </p:cNvPr>
          <p:cNvSpPr txBox="1"/>
          <p:nvPr/>
        </p:nvSpPr>
        <p:spPr>
          <a:xfrm>
            <a:off x="704850" y="231775"/>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a:t>
            </a:r>
            <a:r>
              <a:rPr lang="en-GB" b="1" dirty="0">
                <a:latin typeface="Tahoma" panose="020B0604030504040204" pitchFamily="34" charset="0"/>
                <a:ea typeface="Tahoma" panose="020B0604030504040204" pitchFamily="34" charset="0"/>
                <a:cs typeface="Tahoma" panose="020B0604030504040204" pitchFamily="34" charset="0"/>
              </a:rPr>
              <a:t>2.2 Political and religious rivalry</a:t>
            </a:r>
            <a:endParaRPr lang="en-GB" sz="1800" b="1" dirty="0">
              <a:latin typeface="Tahoma" panose="020B0604030504040204" pitchFamily="34" charset="0"/>
              <a:ea typeface="Tahoma" panose="020B0604030504040204" pitchFamily="34" charset="0"/>
              <a:cs typeface="Tahoma" panose="020B0604030504040204" pitchFamily="34" charset="0"/>
            </a:endParaRPr>
          </a:p>
          <a:p>
            <a:pPr algn="ctr" fontAlgn="ctr"/>
            <a:r>
              <a:rPr lang="en-GB" sz="1200" dirty="0">
                <a:solidFill>
                  <a:srgbClr val="000000"/>
                </a:solidFill>
                <a:latin typeface="Cambria" panose="02040503050406030204" pitchFamily="18" charset="0"/>
                <a:ea typeface="Cambria" panose="02040503050406030204" pitchFamily="18" charset="0"/>
              </a:rPr>
              <a:t>B. Political and religious rivalry</a:t>
            </a:r>
            <a:endParaRPr lang="en-GB" sz="1200" dirty="0">
              <a:latin typeface="Cambria" panose="02040503050406030204" pitchFamily="18" charset="0"/>
              <a:ea typeface="Cambria" panose="02040503050406030204" pitchFamily="18" charset="0"/>
            </a:endParaRPr>
          </a:p>
        </p:txBody>
      </p:sp>
      <p:sp>
        <p:nvSpPr>
          <p:cNvPr id="4" name="TextBox 3">
            <a:extLst>
              <a:ext uri="{FF2B5EF4-FFF2-40B4-BE49-F238E27FC236}">
                <a16:creationId xmlns:a16="http://schemas.microsoft.com/office/drawing/2014/main" id="{8413DBFF-4F4D-4D6E-9F68-C960D33EBD68}"/>
              </a:ext>
            </a:extLst>
          </p:cNvPr>
          <p:cNvSpPr txBox="1"/>
          <p:nvPr/>
        </p:nvSpPr>
        <p:spPr>
          <a:xfrm>
            <a:off x="393415" y="1600200"/>
            <a:ext cx="6858450" cy="5139292"/>
          </a:xfrm>
          <a:prstGeom prst="rect">
            <a:avLst/>
          </a:prstGeom>
          <a:noFill/>
        </p:spPr>
        <p:txBody>
          <a:bodyPr wrap="square" numCol="2" spcCol="360000" rtlCol="0">
            <a:spAutoFit/>
          </a:bodyPr>
          <a:lstStyle/>
          <a:p>
            <a:pPr>
              <a:lnSpc>
                <a:spcPct val="150000"/>
              </a:lnSpc>
            </a:pPr>
            <a:r>
              <a:rPr lang="en-GB" sz="1100" dirty="0">
                <a:latin typeface="Cambria" panose="02040503050406030204" pitchFamily="18" charset="0"/>
                <a:ea typeface="Cambria" panose="02040503050406030204" pitchFamily="18" charset="0"/>
              </a:rPr>
              <a:t>Another reason for the outbreak of war in 1585 is said to have been political rivalry. It is difficult to separate religion and politics in the sixteenth century as the ruling monarchs were responsible for politics and religion. Apart from being a strong Catholic, Philip was also the ruler of the most powerful country in the world. In addition to Spain itself, Philip ruled the Netherlands, an important trading country, and owned land in South America, the ‘New World’. In 1580, he became King of Portugal as well. . Treasure from the New World made Spain a very wealthy country and able to support a strong army and fleet. Actions taken by Francis Drake in the New World and Robert Dudley in the Netherlands (you will learn about this)  made Philip angry as he saw it as direct interference in his affairs. </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Philip did not want any other country to challenge Spanish power, but, certainly at first, he was more worried by France than England. Political rivalry does not seem to be a major reason for the war. Anxiety surrounding the power of France meant that Philip preferred to have Elizabeth as Queen of England that Mary Queen of Scots, who although Catholic, had close ties with France. If Mary were Queen, there was a potential for an alliance between England and France which posed more of a threat to Philip. </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This is why, although Spain was involve din the plots and rebellion to overthrown Elizabeth for Mary, Philip never fully committed or did anything concrete, like sending an army. For Elizabeth though, Spain's recurring interference was a major source of irritation, but she reacted by expelling Spanish ambassadors rather than declaring war. Given the difference in the power of the two countries, it would have been a very brave or very foolish act for Elizabeth to declare war on Spain. </a:t>
            </a:r>
          </a:p>
        </p:txBody>
      </p:sp>
      <p:sp>
        <p:nvSpPr>
          <p:cNvPr id="5" name="Rectangle 4">
            <a:extLst>
              <a:ext uri="{FF2B5EF4-FFF2-40B4-BE49-F238E27FC236}">
                <a16:creationId xmlns:a16="http://schemas.microsoft.com/office/drawing/2014/main" id="{02062878-9BA1-4A92-A2E6-83A7928B160B}"/>
              </a:ext>
            </a:extLst>
          </p:cNvPr>
          <p:cNvSpPr/>
          <p:nvPr/>
        </p:nvSpPr>
        <p:spPr>
          <a:xfrm>
            <a:off x="3018038" y="1055283"/>
            <a:ext cx="1390124" cy="331694"/>
          </a:xfrm>
          <a:prstGeom prst="rect">
            <a:avLst/>
          </a:prstGeom>
        </p:spPr>
        <p:txBody>
          <a:bodyPr wrap="none">
            <a:spAutoFit/>
          </a:bodyPr>
          <a:lstStyle/>
          <a:p>
            <a:pPr>
              <a:lnSpc>
                <a:spcPct val="150000"/>
              </a:lnSpc>
            </a:pPr>
            <a:r>
              <a:rPr lang="en-GB" sz="1200" b="1" dirty="0">
                <a:latin typeface="Tahoma" panose="020B0604030504040204" pitchFamily="34" charset="0"/>
                <a:ea typeface="Tahoma" panose="020B0604030504040204" pitchFamily="34" charset="0"/>
                <a:cs typeface="Tahoma" panose="020B0604030504040204" pitchFamily="34" charset="0"/>
              </a:rPr>
              <a:t>Political Rivalry</a:t>
            </a:r>
          </a:p>
        </p:txBody>
      </p:sp>
      <p:sp>
        <p:nvSpPr>
          <p:cNvPr id="7" name="TextBox 6">
            <a:extLst>
              <a:ext uri="{FF2B5EF4-FFF2-40B4-BE49-F238E27FC236}">
                <a16:creationId xmlns:a16="http://schemas.microsoft.com/office/drawing/2014/main" id="{CF0E28B7-9C4C-4312-9F06-CC93BD128F3F}"/>
              </a:ext>
            </a:extLst>
          </p:cNvPr>
          <p:cNvSpPr txBox="1"/>
          <p:nvPr/>
        </p:nvSpPr>
        <p:spPr>
          <a:xfrm>
            <a:off x="393415" y="6991350"/>
            <a:ext cx="6858450" cy="3361882"/>
          </a:xfrm>
          <a:prstGeom prst="rect">
            <a:avLst/>
          </a:prstGeom>
          <a:noFill/>
        </p:spPr>
        <p:txBody>
          <a:bodyPr wrap="square" rtlCol="0">
            <a:spAutoFit/>
          </a:bodyPr>
          <a:lstStyle/>
          <a:p>
            <a:pPr>
              <a:lnSpc>
                <a:spcPct val="150000"/>
              </a:lnSpc>
            </a:pPr>
            <a:r>
              <a:rPr lang="en-GB" sz="1100" b="1" dirty="0">
                <a:latin typeface="Cambria" panose="02040503050406030204" pitchFamily="18" charset="0"/>
                <a:ea typeface="Cambria" panose="02040503050406030204" pitchFamily="18" charset="0"/>
              </a:rPr>
              <a:t>TASK: </a:t>
            </a:r>
            <a:r>
              <a:rPr lang="en-GB" sz="1100" dirty="0">
                <a:latin typeface="Cambria" panose="02040503050406030204" pitchFamily="18" charset="0"/>
                <a:ea typeface="Cambria" panose="02040503050406030204" pitchFamily="18" charset="0"/>
              </a:rPr>
              <a:t>Explain why political rivalry has been put forwards as a cause of war?</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What are the main arguments against this?</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pic>
        <p:nvPicPr>
          <p:cNvPr id="11266" name="Picture 2" descr="politics Icon 2614296">
            <a:extLst>
              <a:ext uri="{FF2B5EF4-FFF2-40B4-BE49-F238E27FC236}">
                <a16:creationId xmlns:a16="http://schemas.microsoft.com/office/drawing/2014/main" id="{4EE3D2C7-9070-43C1-BE21-4A53A5B65E6C}"/>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734192" y="963073"/>
            <a:ext cx="530515" cy="5305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29839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86;p16">
            <a:extLst>
              <a:ext uri="{FF2B5EF4-FFF2-40B4-BE49-F238E27FC236}">
                <a16:creationId xmlns:a16="http://schemas.microsoft.com/office/drawing/2014/main" id="{D4E4FC58-49B4-4302-B1C2-0868FE4B9A07}"/>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p.45</a:t>
            </a:r>
            <a:endParaRPr sz="1600" b="1" dirty="0">
              <a:latin typeface="Calibri"/>
              <a:ea typeface="Calibri"/>
              <a:cs typeface="Calibri"/>
              <a:sym typeface="Calibri"/>
            </a:endParaRPr>
          </a:p>
        </p:txBody>
      </p:sp>
      <p:sp>
        <p:nvSpPr>
          <p:cNvPr id="5" name="TextBox 4">
            <a:extLst>
              <a:ext uri="{FF2B5EF4-FFF2-40B4-BE49-F238E27FC236}">
                <a16:creationId xmlns:a16="http://schemas.microsoft.com/office/drawing/2014/main" id="{6134A231-2568-477B-A1B2-A93633244498}"/>
              </a:ext>
            </a:extLst>
          </p:cNvPr>
          <p:cNvSpPr txBox="1"/>
          <p:nvPr/>
        </p:nvSpPr>
        <p:spPr>
          <a:xfrm>
            <a:off x="393415" y="1343025"/>
            <a:ext cx="6858450" cy="822726"/>
          </a:xfrm>
          <a:prstGeom prst="rect">
            <a:avLst/>
          </a:prstGeom>
          <a:noFill/>
        </p:spPr>
        <p:txBody>
          <a:bodyPr wrap="square" rtlCol="0">
            <a:spAutoFit/>
          </a:bodyPr>
          <a:lstStyle/>
          <a:p>
            <a:pPr>
              <a:lnSpc>
                <a:spcPct val="150000"/>
              </a:lnSpc>
            </a:pPr>
            <a:r>
              <a:rPr lang="en-GB" sz="1100" b="1" dirty="0">
                <a:latin typeface="Cambria" panose="02040503050406030204" pitchFamily="18" charset="0"/>
                <a:ea typeface="Cambria" panose="02040503050406030204" pitchFamily="18" charset="0"/>
              </a:rPr>
              <a:t>TASK: </a:t>
            </a:r>
            <a:r>
              <a:rPr lang="en-GB" sz="1100" dirty="0">
                <a:latin typeface="Cambria" panose="02040503050406030204" pitchFamily="18" charset="0"/>
                <a:ea typeface="Cambria" panose="02040503050406030204" pitchFamily="18" charset="0"/>
              </a:rPr>
              <a:t>Why did England and Spain go to war in 1585? Political rivalry between England and Spain was one of the causes of the war. Complete the table below by placing evidence in the correct boxes to show the significance of this cause. </a:t>
            </a:r>
          </a:p>
        </p:txBody>
      </p:sp>
      <p:graphicFrame>
        <p:nvGraphicFramePr>
          <p:cNvPr id="6" name="Table 6">
            <a:extLst>
              <a:ext uri="{FF2B5EF4-FFF2-40B4-BE49-F238E27FC236}">
                <a16:creationId xmlns:a16="http://schemas.microsoft.com/office/drawing/2014/main" id="{EF251FE1-858E-456A-A65E-947E002EB417}"/>
              </a:ext>
            </a:extLst>
          </p:cNvPr>
          <p:cNvGraphicFramePr>
            <a:graphicFrameLocks noGrp="1"/>
          </p:cNvGraphicFramePr>
          <p:nvPr/>
        </p:nvGraphicFramePr>
        <p:xfrm>
          <a:off x="342050" y="2289449"/>
          <a:ext cx="6961180" cy="2828925"/>
        </p:xfrm>
        <a:graphic>
          <a:graphicData uri="http://schemas.openxmlformats.org/drawingml/2006/table">
            <a:tbl>
              <a:tblPr firstRow="1" bandRow="1">
                <a:tableStyleId>{2D5ABB26-0587-4C30-8999-92F81FD0307C}</a:tableStyleId>
              </a:tblPr>
              <a:tblGrid>
                <a:gridCol w="3480590">
                  <a:extLst>
                    <a:ext uri="{9D8B030D-6E8A-4147-A177-3AD203B41FA5}">
                      <a16:colId xmlns:a16="http://schemas.microsoft.com/office/drawing/2014/main" val="270166974"/>
                    </a:ext>
                  </a:extLst>
                </a:gridCol>
                <a:gridCol w="3480590">
                  <a:extLst>
                    <a:ext uri="{9D8B030D-6E8A-4147-A177-3AD203B41FA5}">
                      <a16:colId xmlns:a16="http://schemas.microsoft.com/office/drawing/2014/main" val="11401741"/>
                    </a:ext>
                  </a:extLst>
                </a:gridCol>
              </a:tblGrid>
              <a:tr h="457200">
                <a:tc>
                  <a:txBody>
                    <a:bodyPr/>
                    <a:lstStyle/>
                    <a:p>
                      <a:pPr algn="ctr">
                        <a:lnSpc>
                          <a:spcPct val="150000"/>
                        </a:lnSpc>
                      </a:pPr>
                      <a:r>
                        <a:rPr lang="en-GB" sz="1100" b="1" dirty="0">
                          <a:solidFill>
                            <a:schemeClr val="bg1"/>
                          </a:solidFill>
                          <a:latin typeface="Cambria" panose="02040503050406030204" pitchFamily="18" charset="0"/>
                          <a:ea typeface="Cambria" panose="02040503050406030204" pitchFamily="18" charset="0"/>
                        </a:rPr>
                        <a:t>How did this cause increase the chances of war?</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tc>
                  <a:txBody>
                    <a:bodyPr/>
                    <a:lstStyle/>
                    <a:p>
                      <a:pPr algn="ctr">
                        <a:lnSpc>
                          <a:spcPct val="150000"/>
                        </a:lnSpc>
                      </a:pPr>
                      <a:r>
                        <a:rPr lang="en-GB" sz="1100" b="1" dirty="0">
                          <a:solidFill>
                            <a:schemeClr val="bg1"/>
                          </a:solidFill>
                          <a:latin typeface="Cambria" panose="02040503050406030204" pitchFamily="18" charset="0"/>
                          <a:ea typeface="Cambria" panose="02040503050406030204" pitchFamily="18" charset="0"/>
                        </a:rPr>
                        <a:t>What limited the impact if this cause on the possibility of the war?</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extLst>
                  <a:ext uri="{0D108BD9-81ED-4DB2-BD59-A6C34878D82A}">
                    <a16:rowId xmlns:a16="http://schemas.microsoft.com/office/drawing/2014/main" val="3646837788"/>
                  </a:ext>
                </a:extLst>
              </a:tr>
              <a:tr h="2265616">
                <a:tc>
                  <a:txBody>
                    <a:bodyPr/>
                    <a:lstStyle/>
                    <a:p>
                      <a:pPr>
                        <a:lnSpc>
                          <a:spcPct val="150000"/>
                        </a:lnSpc>
                      </a:pPr>
                      <a:endParaRPr lang="en-GB" sz="110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nSpc>
                          <a:spcPct val="150000"/>
                        </a:lnSpc>
                      </a:pPr>
                      <a:endParaRPr lang="en-GB" sz="1100" dirty="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81481695"/>
                  </a:ext>
                </a:extLst>
              </a:tr>
            </a:tbl>
          </a:graphicData>
        </a:graphic>
      </p:graphicFrame>
      <p:sp>
        <p:nvSpPr>
          <p:cNvPr id="8" name="TextBox 7">
            <a:extLst>
              <a:ext uri="{FF2B5EF4-FFF2-40B4-BE49-F238E27FC236}">
                <a16:creationId xmlns:a16="http://schemas.microsoft.com/office/drawing/2014/main" id="{D3A582A3-2321-4C16-9A8E-33675C743983}"/>
              </a:ext>
            </a:extLst>
          </p:cNvPr>
          <p:cNvSpPr txBox="1"/>
          <p:nvPr/>
        </p:nvSpPr>
        <p:spPr>
          <a:xfrm>
            <a:off x="342050" y="5242073"/>
            <a:ext cx="6961180" cy="5139292"/>
          </a:xfrm>
          <a:prstGeom prst="rect">
            <a:avLst/>
          </a:prstGeom>
          <a:noFill/>
        </p:spPr>
        <p:txBody>
          <a:bodyPr wrap="square" rtlCol="0">
            <a:spAutoFit/>
          </a:bodyPr>
          <a:lstStyle/>
          <a:p>
            <a:pPr>
              <a:lnSpc>
                <a:spcPct val="150000"/>
              </a:lnSpc>
            </a:pPr>
            <a:r>
              <a:rPr lang="en-GB" sz="1100" b="1" dirty="0">
                <a:latin typeface="Cambria" panose="02040503050406030204" pitchFamily="18" charset="0"/>
                <a:ea typeface="Cambria" panose="02040503050406030204" pitchFamily="18" charset="0"/>
              </a:rPr>
              <a:t>TASK: </a:t>
            </a:r>
            <a:r>
              <a:rPr lang="en-GB" sz="1100" dirty="0">
                <a:latin typeface="Cambria" panose="02040503050406030204" pitchFamily="18" charset="0"/>
                <a:ea typeface="Cambria" panose="02040503050406030204" pitchFamily="18" charset="0"/>
              </a:rPr>
              <a:t>Your judgement – what role did this cause play in the outbreak of war? Choose one of the phrases below to decide how significant this causes was for the outbreak of war and write a paragraph explaining your answer. </a:t>
            </a:r>
            <a:endParaRPr lang="en-GB" sz="1100" b="1" dirty="0">
              <a:latin typeface="Cambria" panose="02040503050406030204" pitchFamily="18" charset="0"/>
              <a:ea typeface="Cambria" panose="02040503050406030204" pitchFamily="18" charset="0"/>
            </a:endParaRPr>
          </a:p>
          <a:p>
            <a:pPr>
              <a:lnSpc>
                <a:spcPct val="150000"/>
              </a:lnSpc>
            </a:pPr>
            <a:endParaRPr lang="en-GB" sz="1100" b="1" dirty="0">
              <a:latin typeface="Cambria" panose="02040503050406030204" pitchFamily="18" charset="0"/>
              <a:ea typeface="Cambria" panose="02040503050406030204" pitchFamily="18" charset="0"/>
            </a:endParaRPr>
          </a:p>
          <a:p>
            <a:pPr>
              <a:lnSpc>
                <a:spcPct val="150000"/>
              </a:lnSpc>
            </a:pPr>
            <a:r>
              <a:rPr lang="en-GB" sz="1100" b="1" dirty="0">
                <a:latin typeface="Cambria" panose="02040503050406030204" pitchFamily="18" charset="0"/>
                <a:ea typeface="Cambria" panose="02040503050406030204" pitchFamily="18" charset="0"/>
              </a:rPr>
              <a:t>Inevitable</a:t>
            </a:r>
            <a:r>
              <a:rPr lang="en-GB" sz="1100" dirty="0">
                <a:latin typeface="Cambria" panose="02040503050406030204" pitchFamily="18" charset="0"/>
                <a:ea typeface="Cambria" panose="02040503050406030204" pitchFamily="18" charset="0"/>
              </a:rPr>
              <a:t> = causes that led directly to the outbreak of war</a:t>
            </a:r>
          </a:p>
          <a:p>
            <a:pPr>
              <a:lnSpc>
                <a:spcPct val="150000"/>
              </a:lnSpc>
            </a:pPr>
            <a:r>
              <a:rPr lang="en-GB" sz="1100" b="1" dirty="0">
                <a:latin typeface="Cambria" panose="02040503050406030204" pitchFamily="18" charset="0"/>
                <a:ea typeface="Cambria" panose="02040503050406030204" pitchFamily="18" charset="0"/>
              </a:rPr>
              <a:t>Likely</a:t>
            </a:r>
            <a:r>
              <a:rPr lang="en-GB" sz="1100" dirty="0">
                <a:latin typeface="Cambria" panose="02040503050406030204" pitchFamily="18" charset="0"/>
                <a:ea typeface="Cambria" panose="02040503050406030204" pitchFamily="18" charset="0"/>
              </a:rPr>
              <a:t> = Causes that made war reasonable to expect, but not inevitable</a:t>
            </a:r>
          </a:p>
          <a:p>
            <a:pPr>
              <a:lnSpc>
                <a:spcPct val="150000"/>
              </a:lnSpc>
            </a:pPr>
            <a:r>
              <a:rPr lang="en-GB" sz="1100" b="1" dirty="0">
                <a:latin typeface="Cambria" panose="02040503050406030204" pitchFamily="18" charset="0"/>
                <a:ea typeface="Cambria" panose="02040503050406030204" pitchFamily="18" charset="0"/>
              </a:rPr>
              <a:t>Possible</a:t>
            </a:r>
            <a:r>
              <a:rPr lang="en-GB" sz="1100" dirty="0">
                <a:latin typeface="Cambria" panose="02040503050406030204" pitchFamily="18" charset="0"/>
                <a:ea typeface="Cambria" panose="02040503050406030204" pitchFamily="18" charset="0"/>
              </a:rPr>
              <a:t> – causes that meant there’re was a chance of war, but were not significant enough by themselves to lead to war. </a:t>
            </a:r>
          </a:p>
          <a:p>
            <a:pPr>
              <a:lnSpc>
                <a:spcPct val="150000"/>
              </a:lnSpc>
            </a:pPr>
            <a:r>
              <a:rPr lang="en-GB" sz="1100" b="1" dirty="0">
                <a:latin typeface="Cambria" panose="02040503050406030204" pitchFamily="18" charset="0"/>
                <a:ea typeface="Cambria" panose="02040503050406030204" pitchFamily="18" charset="0"/>
              </a:rPr>
              <a:t>Unrelated</a:t>
            </a:r>
            <a:r>
              <a:rPr lang="en-GB" sz="1100" dirty="0">
                <a:latin typeface="Cambria" panose="02040503050406030204" pitchFamily="18" charset="0"/>
                <a:ea typeface="Cambria" panose="02040503050406030204" pitchFamily="18" charset="0"/>
              </a:rPr>
              <a:t> – causes that had no bearing on the outbreak of war. </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a:t>
            </a:r>
          </a:p>
        </p:txBody>
      </p:sp>
      <p:sp>
        <p:nvSpPr>
          <p:cNvPr id="7" name="Google Shape;81;p16">
            <a:extLst>
              <a:ext uri="{FF2B5EF4-FFF2-40B4-BE49-F238E27FC236}">
                <a16:creationId xmlns:a16="http://schemas.microsoft.com/office/drawing/2014/main" id="{8AD0950D-AF82-449E-829D-113EEF26E67A}"/>
              </a:ext>
            </a:extLst>
          </p:cNvPr>
          <p:cNvSpPr txBox="1"/>
          <p:nvPr/>
        </p:nvSpPr>
        <p:spPr>
          <a:xfrm>
            <a:off x="704850" y="231775"/>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a:t>
            </a:r>
            <a:r>
              <a:rPr lang="en-GB" b="1" dirty="0">
                <a:latin typeface="Tahoma" panose="020B0604030504040204" pitchFamily="34" charset="0"/>
                <a:ea typeface="Tahoma" panose="020B0604030504040204" pitchFamily="34" charset="0"/>
                <a:cs typeface="Tahoma" panose="020B0604030504040204" pitchFamily="34" charset="0"/>
              </a:rPr>
              <a:t>2.2 Political and religious rivalry</a:t>
            </a:r>
            <a:endParaRPr lang="en-GB" sz="1800" b="1" dirty="0">
              <a:latin typeface="Tahoma" panose="020B0604030504040204" pitchFamily="34" charset="0"/>
              <a:ea typeface="Tahoma" panose="020B0604030504040204" pitchFamily="34" charset="0"/>
              <a:cs typeface="Tahoma" panose="020B0604030504040204" pitchFamily="34" charset="0"/>
            </a:endParaRPr>
          </a:p>
          <a:p>
            <a:pPr algn="ctr" fontAlgn="ctr"/>
            <a:r>
              <a:rPr lang="en-GB" sz="1200" dirty="0">
                <a:solidFill>
                  <a:srgbClr val="000000"/>
                </a:solidFill>
                <a:latin typeface="Cambria" panose="02040503050406030204" pitchFamily="18" charset="0"/>
                <a:ea typeface="Cambria" panose="02040503050406030204" pitchFamily="18" charset="0"/>
              </a:rPr>
              <a:t>B. Political and religious rivalry</a:t>
            </a:r>
            <a:endParaRPr lang="en-GB" sz="12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18065843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86;p16">
            <a:extLst>
              <a:ext uri="{FF2B5EF4-FFF2-40B4-BE49-F238E27FC236}">
                <a16:creationId xmlns:a16="http://schemas.microsoft.com/office/drawing/2014/main" id="{437BF710-5F1A-4FA1-944E-F49996F2242C}"/>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p.46</a:t>
            </a:r>
            <a:endParaRPr sz="1600" b="1" dirty="0">
              <a:latin typeface="Calibri"/>
              <a:ea typeface="Calibri"/>
              <a:cs typeface="Calibri"/>
              <a:sym typeface="Calibri"/>
            </a:endParaRPr>
          </a:p>
        </p:txBody>
      </p:sp>
      <p:sp>
        <p:nvSpPr>
          <p:cNvPr id="4" name="Google Shape;81;p16">
            <a:extLst>
              <a:ext uri="{FF2B5EF4-FFF2-40B4-BE49-F238E27FC236}">
                <a16:creationId xmlns:a16="http://schemas.microsoft.com/office/drawing/2014/main" id="{F51AF7A2-4F6D-421C-9AAC-F362E6CB0F06}"/>
              </a:ext>
            </a:extLst>
          </p:cNvPr>
          <p:cNvSpPr txBox="1"/>
          <p:nvPr/>
        </p:nvSpPr>
        <p:spPr>
          <a:xfrm>
            <a:off x="704850" y="231775"/>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a:t>
            </a:r>
            <a:r>
              <a:rPr lang="en-GB" b="1" dirty="0">
                <a:latin typeface="Tahoma" panose="020B0604030504040204" pitchFamily="34" charset="0"/>
                <a:ea typeface="Tahoma" panose="020B0604030504040204" pitchFamily="34" charset="0"/>
                <a:cs typeface="Tahoma" panose="020B0604030504040204" pitchFamily="34" charset="0"/>
              </a:rPr>
              <a:t>2.3 The outbreak of war with Spain, 1585-88</a:t>
            </a:r>
            <a:endParaRPr lang="en-GB" sz="1800" b="1" dirty="0">
              <a:latin typeface="Tahoma" panose="020B0604030504040204" pitchFamily="34" charset="0"/>
              <a:ea typeface="Tahoma" panose="020B0604030504040204" pitchFamily="34" charset="0"/>
              <a:cs typeface="Tahoma" panose="020B0604030504040204" pitchFamily="34" charset="0"/>
            </a:endParaRPr>
          </a:p>
          <a:p>
            <a:pPr algn="ctr" fontAlgn="ctr"/>
            <a:r>
              <a:rPr lang="en-GB" sz="1200" dirty="0">
                <a:solidFill>
                  <a:srgbClr val="000000"/>
                </a:solidFill>
                <a:latin typeface="Cambria" panose="02040503050406030204" pitchFamily="18" charset="0"/>
                <a:ea typeface="Cambria" panose="02040503050406030204" pitchFamily="18" charset="0"/>
              </a:rPr>
              <a:t>A. English direct involvement in the Netherlands 1585-88. The role of Robert Dudley. </a:t>
            </a:r>
            <a:endParaRPr lang="en-GB" sz="1200" dirty="0">
              <a:latin typeface="Cambria" panose="02040503050406030204" pitchFamily="18" charset="0"/>
              <a:ea typeface="Cambria" panose="02040503050406030204" pitchFamily="18" charset="0"/>
            </a:endParaRPr>
          </a:p>
        </p:txBody>
      </p:sp>
      <p:sp>
        <p:nvSpPr>
          <p:cNvPr id="5" name="TextBox 4">
            <a:extLst>
              <a:ext uri="{FF2B5EF4-FFF2-40B4-BE49-F238E27FC236}">
                <a16:creationId xmlns:a16="http://schemas.microsoft.com/office/drawing/2014/main" id="{C0DA4380-B456-4BBD-BE98-13BA1C9F976E}"/>
              </a:ext>
            </a:extLst>
          </p:cNvPr>
          <p:cNvSpPr txBox="1"/>
          <p:nvPr/>
        </p:nvSpPr>
        <p:spPr>
          <a:xfrm>
            <a:off x="337770" y="1343025"/>
            <a:ext cx="4940585" cy="2854051"/>
          </a:xfrm>
          <a:prstGeom prst="rect">
            <a:avLst/>
          </a:prstGeom>
          <a:noFill/>
        </p:spPr>
        <p:txBody>
          <a:bodyPr wrap="square" rtlCol="0">
            <a:spAutoFit/>
          </a:bodyPr>
          <a:lstStyle/>
          <a:p>
            <a:pPr>
              <a:lnSpc>
                <a:spcPct val="150000"/>
              </a:lnSpc>
            </a:pPr>
            <a:r>
              <a:rPr lang="en-GB" sz="1100" b="1" dirty="0">
                <a:latin typeface="Cambria" panose="02040503050406030204" pitchFamily="18" charset="0"/>
                <a:ea typeface="Cambria" panose="02040503050406030204" pitchFamily="18" charset="0"/>
              </a:rPr>
              <a:t>What did Elizabeth I do about the Netherlands?</a:t>
            </a:r>
          </a:p>
          <a:p>
            <a:pPr>
              <a:lnSpc>
                <a:spcPct val="150000"/>
              </a:lnSpc>
            </a:pPr>
            <a:r>
              <a:rPr lang="en-GB" sz="1100" dirty="0">
                <a:latin typeface="Cambria" panose="02040503050406030204" pitchFamily="18" charset="0"/>
                <a:ea typeface="Cambria" panose="02040503050406030204" pitchFamily="18" charset="0"/>
              </a:rPr>
              <a:t>Most historians now believe that the war between Spain and England was caused by the increasing involvement in the Netherlands, which was part of Spain’s Empire, from England. The English Channel was vitally important to both Elizabeth and Philip due to it’s access to main land Europe, trade and security. Geographically, the Netherlands is situated to the South East of England and was one of the main recipients of English cloth, England’s largest export. The Channel was also an important part of England’s national security. Elizabeth did not want to see a build-up of any military force along the Channel’s coastline as this could be a real threat to Elizabeth. For Philip, he needed to use the Channel to access the  Netherlands.</a:t>
            </a:r>
          </a:p>
        </p:txBody>
      </p:sp>
      <p:pic>
        <p:nvPicPr>
          <p:cNvPr id="1026" name="Picture 2" descr="The Dutch Revolt 1566–1609">
            <a:extLst>
              <a:ext uri="{FF2B5EF4-FFF2-40B4-BE49-F238E27FC236}">
                <a16:creationId xmlns:a16="http://schemas.microsoft.com/office/drawing/2014/main" id="{E4E9DD3C-9189-4F69-B866-F664A3064437}"/>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5448750" y="1343025"/>
            <a:ext cx="1828800" cy="2495550"/>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01E29D07-8105-474C-BFDA-19EB625E6C06}"/>
              </a:ext>
            </a:extLst>
          </p:cNvPr>
          <p:cNvSpPr txBox="1"/>
          <p:nvPr/>
        </p:nvSpPr>
        <p:spPr>
          <a:xfrm>
            <a:off x="5448750" y="3935466"/>
            <a:ext cx="1828800" cy="261610"/>
          </a:xfrm>
          <a:prstGeom prst="rect">
            <a:avLst/>
          </a:prstGeom>
          <a:noFill/>
          <a:ln w="38100">
            <a:solidFill>
              <a:schemeClr val="tx1"/>
            </a:solidFill>
          </a:ln>
        </p:spPr>
        <p:txBody>
          <a:bodyPr wrap="square" rtlCol="0">
            <a:spAutoFit/>
          </a:bodyPr>
          <a:lstStyle/>
          <a:p>
            <a:pPr algn="ctr"/>
            <a:r>
              <a:rPr lang="en-GB" sz="1100" dirty="0"/>
              <a:t>Dutch Netherlands</a:t>
            </a:r>
          </a:p>
        </p:txBody>
      </p:sp>
      <p:sp>
        <p:nvSpPr>
          <p:cNvPr id="7" name="TextBox 6">
            <a:extLst>
              <a:ext uri="{FF2B5EF4-FFF2-40B4-BE49-F238E27FC236}">
                <a16:creationId xmlns:a16="http://schemas.microsoft.com/office/drawing/2014/main" id="{EBDEB5F6-1094-4E7D-B1E2-81075B55C0B5}"/>
              </a:ext>
            </a:extLst>
          </p:cNvPr>
          <p:cNvSpPr txBox="1"/>
          <p:nvPr/>
        </p:nvSpPr>
        <p:spPr>
          <a:xfrm>
            <a:off x="337770" y="4295605"/>
            <a:ext cx="6884135" cy="568810"/>
          </a:xfrm>
          <a:prstGeom prst="rect">
            <a:avLst/>
          </a:prstGeom>
          <a:noFill/>
        </p:spPr>
        <p:txBody>
          <a:bodyPr wrap="square" rtlCol="0">
            <a:spAutoFit/>
          </a:bodyPr>
          <a:lstStyle/>
          <a:p>
            <a:pPr>
              <a:lnSpc>
                <a:spcPct val="150000"/>
              </a:lnSpc>
            </a:pPr>
            <a:r>
              <a:rPr lang="en-GB" sz="1100" dirty="0">
                <a:latin typeface="Cambria" panose="02040503050406030204" pitchFamily="18" charset="0"/>
                <a:ea typeface="Cambria" panose="02040503050406030204" pitchFamily="18" charset="0"/>
              </a:rPr>
              <a:t>Elizabeth was reluctant to help Dutch Protestant rebels in the Netherlands because she wanted to avoid anything that could lead to war. The table below show the reasons why Elizabeth was reluctant.</a:t>
            </a:r>
          </a:p>
        </p:txBody>
      </p:sp>
      <p:pic>
        <p:nvPicPr>
          <p:cNvPr id="8" name="Picture 7">
            <a:extLst>
              <a:ext uri="{FF2B5EF4-FFF2-40B4-BE49-F238E27FC236}">
                <a16:creationId xmlns:a16="http://schemas.microsoft.com/office/drawing/2014/main" id="{16CE846A-7E0F-4678-AEF6-BC1C59078C68}"/>
              </a:ext>
            </a:extLst>
          </p:cNvPr>
          <p:cNvPicPr>
            <a:picLocks noChangeAspect="1"/>
          </p:cNvPicPr>
          <p:nvPr/>
        </p:nvPicPr>
        <p:blipFill>
          <a:blip r:embed="rId3" cstate="email">
            <a:clrChange>
              <a:clrFrom>
                <a:srgbClr val="D8D9D3"/>
              </a:clrFrom>
              <a:clrTo>
                <a:srgbClr val="D8D9D3">
                  <a:alpha val="0"/>
                </a:srgbClr>
              </a:clrTo>
            </a:clrChange>
            <a:extLst>
              <a:ext uri="{BEBA8EAE-BF5A-486C-A8C5-ECC9F3942E4B}">
                <a14:imgProps xmlns:a14="http://schemas.microsoft.com/office/drawing/2010/main">
                  <a14:imgLayer r:embed="rId4">
                    <a14:imgEffect>
                      <a14:backgroundRemoval t="10000" b="90000" l="10000" r="90000"/>
                    </a14:imgEffect>
                  </a14:imgLayer>
                </a14:imgProps>
              </a:ext>
              <a:ext uri="{28A0092B-C50C-407E-A947-70E740481C1C}">
                <a14:useLocalDpi xmlns:a14="http://schemas.microsoft.com/office/drawing/2010/main"/>
              </a:ext>
            </a:extLst>
          </a:blip>
          <a:stretch>
            <a:fillRect/>
          </a:stretch>
        </p:blipFill>
        <p:spPr>
          <a:xfrm>
            <a:off x="3004818" y="7403348"/>
            <a:ext cx="1550037" cy="1827097"/>
          </a:xfrm>
          <a:prstGeom prst="rect">
            <a:avLst/>
          </a:prstGeom>
        </p:spPr>
      </p:pic>
      <p:sp>
        <p:nvSpPr>
          <p:cNvPr id="6" name="Speech Bubble: Oval 5">
            <a:extLst>
              <a:ext uri="{FF2B5EF4-FFF2-40B4-BE49-F238E27FC236}">
                <a16:creationId xmlns:a16="http://schemas.microsoft.com/office/drawing/2014/main" id="{E917A21B-AB89-47AD-A718-853E068C2BCF}"/>
              </a:ext>
            </a:extLst>
          </p:cNvPr>
          <p:cNvSpPr/>
          <p:nvPr/>
        </p:nvSpPr>
        <p:spPr>
          <a:xfrm>
            <a:off x="337770" y="7564269"/>
            <a:ext cx="2283928" cy="1951205"/>
          </a:xfrm>
          <a:prstGeom prst="wedgeEllipseCallout">
            <a:avLst>
              <a:gd name="adj1" fmla="val 85263"/>
              <a:gd name="adj2" fmla="val -7396"/>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a:solidFill>
                  <a:schemeClr val="tx1"/>
                </a:solidFill>
                <a:latin typeface="Cambria" panose="02040503050406030204" pitchFamily="18" charset="0"/>
                <a:ea typeface="Cambria" panose="02040503050406030204" pitchFamily="18" charset="0"/>
              </a:rPr>
              <a:t>If I directly support the rebels against the lawful monarch, Philip might to the same in England with Catholic rebels. </a:t>
            </a:r>
          </a:p>
        </p:txBody>
      </p:sp>
      <p:sp>
        <p:nvSpPr>
          <p:cNvPr id="10" name="Speech Bubble: Oval 9">
            <a:extLst>
              <a:ext uri="{FF2B5EF4-FFF2-40B4-BE49-F238E27FC236}">
                <a16:creationId xmlns:a16="http://schemas.microsoft.com/office/drawing/2014/main" id="{2B8CBED0-0E4B-46A1-BDF4-27D5C5B6426D}"/>
              </a:ext>
            </a:extLst>
          </p:cNvPr>
          <p:cNvSpPr/>
          <p:nvPr/>
        </p:nvSpPr>
        <p:spPr>
          <a:xfrm>
            <a:off x="1214070" y="5140223"/>
            <a:ext cx="2283928" cy="1951205"/>
          </a:xfrm>
          <a:prstGeom prst="wedgeEllipseCallout">
            <a:avLst>
              <a:gd name="adj1" fmla="val 55236"/>
              <a:gd name="adj2" fmla="val 94629"/>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a:solidFill>
                  <a:schemeClr val="tx1"/>
                </a:solidFill>
                <a:latin typeface="Cambria" panose="02040503050406030204" pitchFamily="18" charset="0"/>
                <a:ea typeface="Cambria" panose="02040503050406030204" pitchFamily="18" charset="0"/>
              </a:rPr>
              <a:t>Spain would have the backing of the pope, which could encourage English Catholics to welcome a Spanish invasion. </a:t>
            </a:r>
          </a:p>
        </p:txBody>
      </p:sp>
      <p:sp>
        <p:nvSpPr>
          <p:cNvPr id="11" name="Speech Bubble: Oval 10">
            <a:extLst>
              <a:ext uri="{FF2B5EF4-FFF2-40B4-BE49-F238E27FC236}">
                <a16:creationId xmlns:a16="http://schemas.microsoft.com/office/drawing/2014/main" id="{F55F679F-F63C-4E91-B616-9D1B2C28804E}"/>
              </a:ext>
            </a:extLst>
          </p:cNvPr>
          <p:cNvSpPr/>
          <p:nvPr/>
        </p:nvSpPr>
        <p:spPr>
          <a:xfrm>
            <a:off x="4860272" y="5140223"/>
            <a:ext cx="2283928" cy="1951205"/>
          </a:xfrm>
          <a:prstGeom prst="wedgeEllipseCallout">
            <a:avLst>
              <a:gd name="adj1" fmla="val -85726"/>
              <a:gd name="adj2" fmla="val 89747"/>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a:solidFill>
                  <a:schemeClr val="tx1"/>
                </a:solidFill>
                <a:latin typeface="Cambria" panose="02040503050406030204" pitchFamily="18" charset="0"/>
                <a:ea typeface="Cambria" panose="02040503050406030204" pitchFamily="18" charset="0"/>
              </a:rPr>
              <a:t>With the Pope’s backing, France, another powerful Catholic country, could side with Spain. </a:t>
            </a:r>
          </a:p>
        </p:txBody>
      </p:sp>
      <p:sp>
        <p:nvSpPr>
          <p:cNvPr id="12" name="Speech Bubble: Oval 11">
            <a:extLst>
              <a:ext uri="{FF2B5EF4-FFF2-40B4-BE49-F238E27FC236}">
                <a16:creationId xmlns:a16="http://schemas.microsoft.com/office/drawing/2014/main" id="{26094C9B-5BCA-4A23-BC68-F8A6128B964F}"/>
              </a:ext>
            </a:extLst>
          </p:cNvPr>
          <p:cNvSpPr/>
          <p:nvPr/>
        </p:nvSpPr>
        <p:spPr>
          <a:xfrm>
            <a:off x="5146022" y="7564268"/>
            <a:ext cx="2283928" cy="1951205"/>
          </a:xfrm>
          <a:prstGeom prst="wedgeEllipseCallout">
            <a:avLst>
              <a:gd name="adj1" fmla="val -97403"/>
              <a:gd name="adj2" fmla="val -9837"/>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a:solidFill>
                  <a:schemeClr val="tx1"/>
                </a:solidFill>
                <a:latin typeface="Cambria" panose="02040503050406030204" pitchFamily="18" charset="0"/>
                <a:ea typeface="Cambria" panose="02040503050406030204" pitchFamily="18" charset="0"/>
              </a:rPr>
              <a:t>It would be too costly and England’s finances were not as strong as Spain’s. </a:t>
            </a:r>
          </a:p>
        </p:txBody>
      </p:sp>
    </p:spTree>
    <p:extLst>
      <p:ext uri="{BB962C8B-B14F-4D97-AF65-F5344CB8AC3E}">
        <p14:creationId xmlns:p14="http://schemas.microsoft.com/office/powerpoint/2010/main" val="136935877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86;p16">
            <a:extLst>
              <a:ext uri="{FF2B5EF4-FFF2-40B4-BE49-F238E27FC236}">
                <a16:creationId xmlns:a16="http://schemas.microsoft.com/office/drawing/2014/main" id="{437BF710-5F1A-4FA1-944E-F49996F2242C}"/>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a:latin typeface="Calibri"/>
                <a:ea typeface="Calibri"/>
                <a:cs typeface="Calibri"/>
                <a:sym typeface="Calibri"/>
              </a:rPr>
              <a:t>p.47</a:t>
            </a:r>
            <a:endParaRPr lang="en-GB" sz="1600" b="1" dirty="0">
              <a:latin typeface="Calibri"/>
              <a:ea typeface="Calibri"/>
              <a:cs typeface="Calibri"/>
              <a:sym typeface="Calibri"/>
            </a:endParaRPr>
          </a:p>
        </p:txBody>
      </p:sp>
      <p:sp>
        <p:nvSpPr>
          <p:cNvPr id="4" name="Google Shape;81;p16">
            <a:extLst>
              <a:ext uri="{FF2B5EF4-FFF2-40B4-BE49-F238E27FC236}">
                <a16:creationId xmlns:a16="http://schemas.microsoft.com/office/drawing/2014/main" id="{F51AF7A2-4F6D-421C-9AAC-F362E6CB0F06}"/>
              </a:ext>
            </a:extLst>
          </p:cNvPr>
          <p:cNvSpPr txBox="1"/>
          <p:nvPr/>
        </p:nvSpPr>
        <p:spPr>
          <a:xfrm>
            <a:off x="704850" y="231775"/>
            <a:ext cx="6016500" cy="611348"/>
          </a:xfrm>
          <a:prstGeom prst="rect">
            <a:avLst/>
          </a:prstGeom>
          <a:noFill/>
          <a:ln>
            <a:noFill/>
          </a:ln>
        </p:spPr>
        <p:txBody>
          <a:bodyPr spcFirstLastPara="1" wrap="square" lIns="91425" tIns="91425" rIns="91425" bIns="91425" anchor="ctr" anchorCtr="0">
            <a:noAutofit/>
          </a:bodyPr>
          <a:lstStyle/>
          <a:p>
            <a:pPr algn="ctr"/>
            <a:r>
              <a:rPr lang="en-GB" sz="1800" b="1">
                <a:latin typeface="Tahoma" panose="020B0604030504040204" pitchFamily="34" charset="0"/>
                <a:ea typeface="Tahoma" panose="020B0604030504040204" pitchFamily="34" charset="0"/>
                <a:cs typeface="Tahoma" panose="020B0604030504040204" pitchFamily="34" charset="0"/>
              </a:rPr>
              <a:t>Key Topic </a:t>
            </a:r>
            <a:r>
              <a:rPr lang="en-GB" b="1">
                <a:latin typeface="Tahoma" panose="020B0604030504040204" pitchFamily="34" charset="0"/>
                <a:ea typeface="Tahoma" panose="020B0604030504040204" pitchFamily="34" charset="0"/>
                <a:cs typeface="Tahoma" panose="020B0604030504040204" pitchFamily="34" charset="0"/>
              </a:rPr>
              <a:t>2.3 The outbreak of war with Spain, 1585-88</a:t>
            </a:r>
            <a:endParaRPr lang="en-GB" sz="1800" b="1">
              <a:latin typeface="Tahoma" panose="020B0604030504040204" pitchFamily="34" charset="0"/>
              <a:ea typeface="Tahoma" panose="020B0604030504040204" pitchFamily="34" charset="0"/>
              <a:cs typeface="Tahoma" panose="020B0604030504040204" pitchFamily="34" charset="0"/>
            </a:endParaRPr>
          </a:p>
          <a:p>
            <a:pPr algn="ctr" fontAlgn="ctr"/>
            <a:r>
              <a:rPr lang="en-GB" sz="1200">
                <a:solidFill>
                  <a:srgbClr val="000000"/>
                </a:solidFill>
                <a:latin typeface="Cambria" panose="02040503050406030204" pitchFamily="18" charset="0"/>
                <a:ea typeface="Cambria" panose="02040503050406030204" pitchFamily="18" charset="0"/>
              </a:rPr>
              <a:t>A. English direct involvement in the Netherlands 1585-88. The role of Robert Dudley. </a:t>
            </a:r>
            <a:endParaRPr lang="en-GB" sz="1200" dirty="0">
              <a:latin typeface="Cambria" panose="02040503050406030204" pitchFamily="18" charset="0"/>
              <a:ea typeface="Cambria" panose="02040503050406030204" pitchFamily="18" charset="0"/>
            </a:endParaRPr>
          </a:p>
        </p:txBody>
      </p:sp>
      <p:sp>
        <p:nvSpPr>
          <p:cNvPr id="5" name="TextBox 4">
            <a:extLst>
              <a:ext uri="{FF2B5EF4-FFF2-40B4-BE49-F238E27FC236}">
                <a16:creationId xmlns:a16="http://schemas.microsoft.com/office/drawing/2014/main" id="{84E65182-AB7F-4FD6-9DEE-F60791253955}"/>
              </a:ext>
            </a:extLst>
          </p:cNvPr>
          <p:cNvSpPr txBox="1"/>
          <p:nvPr/>
        </p:nvSpPr>
        <p:spPr>
          <a:xfrm>
            <a:off x="337770" y="1343025"/>
            <a:ext cx="6939780" cy="8694111"/>
          </a:xfrm>
          <a:prstGeom prst="rect">
            <a:avLst/>
          </a:prstGeom>
          <a:noFill/>
        </p:spPr>
        <p:txBody>
          <a:bodyPr wrap="square" numCol="2" spcCol="360000" rtlCol="0">
            <a:spAutoFit/>
          </a:bodyPr>
          <a:lstStyle/>
          <a:p>
            <a:pPr>
              <a:lnSpc>
                <a:spcPct val="150000"/>
              </a:lnSpc>
            </a:pPr>
            <a:r>
              <a:rPr lang="en-GB" sz="1100" dirty="0">
                <a:latin typeface="Cambria" panose="02040503050406030204" pitchFamily="18" charset="0"/>
                <a:ea typeface="Cambria" panose="02040503050406030204" pitchFamily="18" charset="0"/>
              </a:rPr>
              <a:t>Instead of helping the Dutch Protestants directly, Elizabeth hoped to apply pressure on the Spanish to encourage them to agree to return the Netherlands to how they had been governed under an agreement that was made in 1548 . This gave the Dutch more autonomy (the right to self-government) which Philip II had challenged, resulting in the initial revolt in 1566. </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To apply pressure, Elizabeth:</a:t>
            </a:r>
          </a:p>
          <a:p>
            <a:pPr marL="171450" indent="-171450">
              <a:lnSpc>
                <a:spcPct val="150000"/>
              </a:lnSpc>
              <a:buFont typeface="Arial" panose="020B0604020202020204" pitchFamily="34" charset="0"/>
              <a:buChar char="•"/>
            </a:pPr>
            <a:r>
              <a:rPr lang="en-GB" sz="1100" dirty="0">
                <a:latin typeface="Cambria" panose="02040503050406030204" pitchFamily="18" charset="0"/>
                <a:ea typeface="Cambria" panose="02040503050406030204" pitchFamily="18" charset="0"/>
              </a:rPr>
              <a:t>Indirectly (unofficially) helped Dutch Protestants resist the Spanish. </a:t>
            </a:r>
          </a:p>
          <a:p>
            <a:pPr marL="171450" indent="-171450">
              <a:lnSpc>
                <a:spcPct val="150000"/>
              </a:lnSpc>
              <a:buFont typeface="Arial" panose="020B0604020202020204" pitchFamily="34" charset="0"/>
              <a:buChar char="•"/>
            </a:pPr>
            <a:r>
              <a:rPr lang="en-GB" sz="1100" dirty="0">
                <a:latin typeface="Cambria" panose="02040503050406030204" pitchFamily="18" charset="0"/>
                <a:ea typeface="Cambria" panose="02040503050406030204" pitchFamily="18" charset="0"/>
              </a:rPr>
              <a:t>Allowed Spanish shipping and colonies to be attacked by English privateers.</a:t>
            </a:r>
          </a:p>
          <a:p>
            <a:pPr marL="171450" indent="-171450">
              <a:lnSpc>
                <a:spcPct val="150000"/>
              </a:lnSpc>
              <a:buFont typeface="Arial" panose="020B0604020202020204" pitchFamily="34" charset="0"/>
              <a:buChar char="•"/>
            </a:pPr>
            <a:r>
              <a:rPr lang="en-GB" sz="1100" dirty="0">
                <a:latin typeface="Cambria" panose="02040503050406030204" pitchFamily="18" charset="0"/>
                <a:ea typeface="Cambria" panose="02040503050406030204" pitchFamily="18" charset="0"/>
              </a:rPr>
              <a:t>Pursued friendly relations with France </a:t>
            </a:r>
          </a:p>
          <a:p>
            <a:pPr marL="171450" indent="-171450">
              <a:lnSpc>
                <a:spcPct val="150000"/>
              </a:lnSpc>
              <a:buFont typeface="Arial" panose="020B0604020202020204" pitchFamily="34" charset="0"/>
              <a:buChar char="•"/>
            </a:pPr>
            <a:r>
              <a:rPr lang="en-GB" sz="1100" dirty="0">
                <a:latin typeface="Cambria" panose="02040503050406030204" pitchFamily="18" charset="0"/>
                <a:ea typeface="Cambria" panose="02040503050406030204" pitchFamily="18" charset="0"/>
              </a:rPr>
              <a:t>Encouraged others to fight the Spanish in the Netherlands.</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Elizabeth entertained the prospect of a marriage alliance with the heir to the French throne, the Duke of Alencon, in the 1570s. Her intention was to shock Philip enough to give the Dutch their independence back. When this failed, she used her influence with the Duke to encourage him to fight the Spanish in the Netherlands. This was a risky strategy, however, because Elizabeth did not want the French to be too successful in case they took control of the Netherlands themselves. </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b="1" dirty="0">
                <a:latin typeface="Cambria" panose="02040503050406030204" pitchFamily="18" charset="0"/>
                <a:ea typeface="Cambria" panose="02040503050406030204" pitchFamily="18" charset="0"/>
              </a:rPr>
              <a:t>The Spanish Fury and the Pacification of Ghent, 1578</a:t>
            </a:r>
          </a:p>
          <a:p>
            <a:pPr>
              <a:lnSpc>
                <a:spcPct val="150000"/>
              </a:lnSpc>
            </a:pPr>
            <a:r>
              <a:rPr lang="en-GB" sz="1100" dirty="0">
                <a:latin typeface="Cambria" panose="02040503050406030204" pitchFamily="18" charset="0"/>
                <a:ea typeface="Cambria" panose="02040503050406030204" pitchFamily="18" charset="0"/>
              </a:rPr>
              <a:t>Despite the silver, gold and other riches coming from their colonies in the New World, the Spanish government in the Netherlands was all but bankrupts by 1576.The cost of the war was too great for Spain to continue at the same pace.  </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After months without pay, Spain’s forces in the Netherlands mutinied, rampaging through Dutch Provinces where they ended up sacking (to rob a town or city using violence) the city of Antwerp in November 1576. This was known as the </a:t>
            </a:r>
            <a:r>
              <a:rPr lang="en-GB" sz="1100" b="1" dirty="0">
                <a:latin typeface="Cambria" panose="02040503050406030204" pitchFamily="18" charset="0"/>
                <a:ea typeface="Cambria" panose="02040503050406030204" pitchFamily="18" charset="0"/>
              </a:rPr>
              <a:t>Spanish Fury</a:t>
            </a:r>
            <a:r>
              <a:rPr lang="en-GB" sz="1100" dirty="0">
                <a:latin typeface="Cambria" panose="02040503050406030204" pitchFamily="18" charset="0"/>
                <a:ea typeface="Cambria" panose="02040503050406030204" pitchFamily="18" charset="0"/>
              </a:rPr>
              <a:t>. The violence in Antwerp united all 17 Dutch provinces, Protestant and Catholic, together against Spain. They drew up the </a:t>
            </a:r>
            <a:r>
              <a:rPr lang="en-GB" sz="1100" b="1" dirty="0">
                <a:latin typeface="Cambria" panose="02040503050406030204" pitchFamily="18" charset="0"/>
                <a:ea typeface="Cambria" panose="02040503050406030204" pitchFamily="18" charset="0"/>
              </a:rPr>
              <a:t>Pacification of Ghent,</a:t>
            </a:r>
            <a:r>
              <a:rPr lang="en-GB" sz="1100" dirty="0">
                <a:latin typeface="Cambria" panose="02040503050406030204" pitchFamily="18" charset="0"/>
                <a:ea typeface="Cambria" panose="02040503050406030204" pitchFamily="18" charset="0"/>
              </a:rPr>
              <a:t> which demanded: </a:t>
            </a:r>
          </a:p>
          <a:p>
            <a:pPr marL="171450" indent="-171450">
              <a:lnSpc>
                <a:spcPct val="150000"/>
              </a:lnSpc>
              <a:buFont typeface="Arial" panose="020B0604020202020204" pitchFamily="34" charset="0"/>
              <a:buChar char="•"/>
            </a:pPr>
            <a:r>
              <a:rPr lang="en-GB" sz="1100" dirty="0">
                <a:latin typeface="Cambria" panose="02040503050406030204" pitchFamily="18" charset="0"/>
                <a:ea typeface="Cambria" panose="02040503050406030204" pitchFamily="18" charset="0"/>
              </a:rPr>
              <a:t>All Spanish troops to leave the Netherlands</a:t>
            </a:r>
          </a:p>
          <a:p>
            <a:pPr marL="171450" indent="-171450">
              <a:lnSpc>
                <a:spcPct val="150000"/>
              </a:lnSpc>
              <a:buFont typeface="Arial" panose="020B0604020202020204" pitchFamily="34" charset="0"/>
              <a:buChar char="•"/>
            </a:pPr>
            <a:r>
              <a:rPr lang="en-GB" sz="1100" dirty="0">
                <a:latin typeface="Cambria" panose="02040503050406030204" pitchFamily="18" charset="0"/>
                <a:ea typeface="Cambria" panose="02040503050406030204" pitchFamily="18" charset="0"/>
              </a:rPr>
              <a:t>The restoration of political autonomy</a:t>
            </a:r>
          </a:p>
          <a:p>
            <a:pPr marL="171450" indent="-171450">
              <a:lnSpc>
                <a:spcPct val="150000"/>
              </a:lnSpc>
              <a:buFont typeface="Arial" panose="020B0604020202020204" pitchFamily="34" charset="0"/>
              <a:buChar char="•"/>
            </a:pPr>
            <a:r>
              <a:rPr lang="en-GB" sz="1100" dirty="0">
                <a:latin typeface="Cambria" panose="02040503050406030204" pitchFamily="18" charset="0"/>
                <a:ea typeface="Cambria" panose="02040503050406030204" pitchFamily="18" charset="0"/>
              </a:rPr>
              <a:t>An end to religious persecution</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Elizabeth supported the Dutch rebels by sending a loan of £100,000 and agreed to, in the future, send an expeditionary force to the Netherlands to help ensure that the Pacification of Ghent was carried out. In February 1577, Philip II’s brother, Don Juan, arrived in the Netherlands and agreed to all the terms of the 17 united provinces. It must have seemed to Elizabeth that she had achieved her goals. </a:t>
            </a:r>
          </a:p>
        </p:txBody>
      </p:sp>
      <p:pic>
        <p:nvPicPr>
          <p:cNvPr id="2050" name="Picture 2" descr="Pacification of Ghent | Historica Wiki | Fandom">
            <a:extLst>
              <a:ext uri="{FF2B5EF4-FFF2-40B4-BE49-F238E27FC236}">
                <a16:creationId xmlns:a16="http://schemas.microsoft.com/office/drawing/2014/main" id="{955D9A87-4E50-4B87-90B0-E8E616CAAAA0}"/>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4314613" y="7614534"/>
            <a:ext cx="2543388" cy="1863857"/>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532522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86;p16">
            <a:extLst>
              <a:ext uri="{FF2B5EF4-FFF2-40B4-BE49-F238E27FC236}">
                <a16:creationId xmlns:a16="http://schemas.microsoft.com/office/drawing/2014/main" id="{437BF710-5F1A-4FA1-944E-F49996F2242C}"/>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p.48</a:t>
            </a:r>
            <a:endParaRPr sz="1600" b="1" dirty="0">
              <a:latin typeface="Calibri"/>
              <a:ea typeface="Calibri"/>
              <a:cs typeface="Calibri"/>
              <a:sym typeface="Calibri"/>
            </a:endParaRPr>
          </a:p>
        </p:txBody>
      </p:sp>
      <p:sp>
        <p:nvSpPr>
          <p:cNvPr id="4" name="Google Shape;81;p16">
            <a:extLst>
              <a:ext uri="{FF2B5EF4-FFF2-40B4-BE49-F238E27FC236}">
                <a16:creationId xmlns:a16="http://schemas.microsoft.com/office/drawing/2014/main" id="{F51AF7A2-4F6D-421C-9AAC-F362E6CB0F06}"/>
              </a:ext>
            </a:extLst>
          </p:cNvPr>
          <p:cNvSpPr txBox="1"/>
          <p:nvPr/>
        </p:nvSpPr>
        <p:spPr>
          <a:xfrm>
            <a:off x="704850" y="231775"/>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a:t>
            </a:r>
            <a:r>
              <a:rPr lang="en-GB" b="1" dirty="0">
                <a:latin typeface="Tahoma" panose="020B0604030504040204" pitchFamily="34" charset="0"/>
                <a:ea typeface="Tahoma" panose="020B0604030504040204" pitchFamily="34" charset="0"/>
                <a:cs typeface="Tahoma" panose="020B0604030504040204" pitchFamily="34" charset="0"/>
              </a:rPr>
              <a:t>2.3 The outbreak of war with Spain, 1585-88</a:t>
            </a:r>
            <a:endParaRPr lang="en-GB" sz="1800" b="1" dirty="0">
              <a:latin typeface="Tahoma" panose="020B0604030504040204" pitchFamily="34" charset="0"/>
              <a:ea typeface="Tahoma" panose="020B0604030504040204" pitchFamily="34" charset="0"/>
              <a:cs typeface="Tahoma" panose="020B0604030504040204" pitchFamily="34" charset="0"/>
            </a:endParaRPr>
          </a:p>
          <a:p>
            <a:pPr algn="ctr" fontAlgn="ctr"/>
            <a:r>
              <a:rPr lang="en-GB" sz="1200" dirty="0">
                <a:solidFill>
                  <a:srgbClr val="000000"/>
                </a:solidFill>
                <a:latin typeface="Cambria" panose="02040503050406030204" pitchFamily="18" charset="0"/>
                <a:ea typeface="Cambria" panose="02040503050406030204" pitchFamily="18" charset="0"/>
              </a:rPr>
              <a:t>A. English direct involvement in the Netherlands 1585-88. The role of Robert Dudley. </a:t>
            </a:r>
            <a:endParaRPr lang="en-GB" sz="1200" dirty="0">
              <a:latin typeface="Cambria" panose="02040503050406030204" pitchFamily="18" charset="0"/>
              <a:ea typeface="Cambria" panose="02040503050406030204" pitchFamily="18" charset="0"/>
            </a:endParaRPr>
          </a:p>
        </p:txBody>
      </p:sp>
      <p:sp>
        <p:nvSpPr>
          <p:cNvPr id="5" name="TextBox 4">
            <a:extLst>
              <a:ext uri="{FF2B5EF4-FFF2-40B4-BE49-F238E27FC236}">
                <a16:creationId xmlns:a16="http://schemas.microsoft.com/office/drawing/2014/main" id="{110F97A7-3EF2-45EB-A8F6-71D5FD2420A1}"/>
              </a:ext>
            </a:extLst>
          </p:cNvPr>
          <p:cNvSpPr txBox="1"/>
          <p:nvPr/>
        </p:nvSpPr>
        <p:spPr>
          <a:xfrm>
            <a:off x="309947" y="1343025"/>
            <a:ext cx="6939780" cy="4631461"/>
          </a:xfrm>
          <a:prstGeom prst="rect">
            <a:avLst/>
          </a:prstGeom>
          <a:noFill/>
        </p:spPr>
        <p:txBody>
          <a:bodyPr wrap="square" numCol="1" spcCol="360000" rtlCol="0">
            <a:spAutoFit/>
          </a:bodyPr>
          <a:lstStyle/>
          <a:p>
            <a:pPr>
              <a:lnSpc>
                <a:spcPct val="150000"/>
              </a:lnSpc>
            </a:pPr>
            <a:r>
              <a:rPr lang="en-GB" sz="1100" b="1" dirty="0">
                <a:latin typeface="Cambria" panose="02040503050406030204" pitchFamily="18" charset="0"/>
                <a:ea typeface="Cambria" panose="02040503050406030204" pitchFamily="18" charset="0"/>
              </a:rPr>
              <a:t>TASK: </a:t>
            </a:r>
            <a:r>
              <a:rPr lang="en-GB" sz="1100" dirty="0">
                <a:latin typeface="Cambria" panose="02040503050406030204" pitchFamily="18" charset="0"/>
                <a:ea typeface="Cambria" panose="02040503050406030204" pitchFamily="18" charset="0"/>
              </a:rPr>
              <a:t>Write out each scrambled sentences in the correct order making sure it is grammatically correct. They are in reference to the English Channel.</a:t>
            </a:r>
          </a:p>
          <a:p>
            <a:pPr>
              <a:lnSpc>
                <a:spcPct val="150000"/>
              </a:lnSpc>
            </a:pPr>
            <a:r>
              <a:rPr lang="en-GB" sz="1100" dirty="0">
                <a:latin typeface="Cambria" panose="02040503050406030204" pitchFamily="18" charset="0"/>
                <a:ea typeface="Cambria" panose="02040503050406030204" pitchFamily="18" charset="0"/>
              </a:rPr>
              <a:t>was/channel/</a:t>
            </a:r>
            <a:r>
              <a:rPr lang="en-GB" sz="1100" dirty="0" err="1">
                <a:latin typeface="Cambria" panose="02040503050406030204" pitchFamily="18" charset="0"/>
                <a:ea typeface="Cambria" panose="02040503050406030204" pitchFamily="18" charset="0"/>
              </a:rPr>
              <a:t>elizabeth</a:t>
            </a:r>
            <a:r>
              <a:rPr lang="en-GB" sz="1100" dirty="0">
                <a:latin typeface="Cambria" panose="02040503050406030204" pitchFamily="18" charset="0"/>
                <a:ea typeface="Cambria" panose="02040503050406030204" pitchFamily="18" charset="0"/>
              </a:rPr>
              <a:t>/both/</a:t>
            </a:r>
            <a:r>
              <a:rPr lang="en-GB" sz="1100" dirty="0" err="1">
                <a:latin typeface="Cambria" panose="02040503050406030204" pitchFamily="18" charset="0"/>
                <a:ea typeface="Cambria" panose="02040503050406030204" pitchFamily="18" charset="0"/>
              </a:rPr>
              <a:t>philip</a:t>
            </a:r>
            <a:r>
              <a:rPr lang="en-GB" sz="1100" dirty="0">
                <a:latin typeface="Cambria" panose="02040503050406030204" pitchFamily="18" charset="0"/>
                <a:ea typeface="Cambria" panose="02040503050406030204" pitchFamily="18" charset="0"/>
              </a:rPr>
              <a:t>/to/</a:t>
            </a:r>
            <a:r>
              <a:rPr lang="en-GB" sz="1100" dirty="0" err="1">
                <a:latin typeface="Cambria" panose="02040503050406030204" pitchFamily="18" charset="0"/>
                <a:ea typeface="Cambria" panose="02040503050406030204" pitchFamily="18" charset="0"/>
              </a:rPr>
              <a:t>english</a:t>
            </a:r>
            <a:r>
              <a:rPr lang="en-GB" sz="1100" dirty="0">
                <a:latin typeface="Cambria" panose="02040503050406030204" pitchFamily="18" charset="0"/>
                <a:ea typeface="Cambria" panose="02040503050406030204" pitchFamily="18" charset="0"/>
              </a:rPr>
              <a:t>/the/important/to/very/.</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involvement/</a:t>
            </a:r>
            <a:r>
              <a:rPr lang="en-GB" sz="1100" dirty="0" err="1">
                <a:latin typeface="Cambria" panose="02040503050406030204" pitchFamily="18" charset="0"/>
                <a:ea typeface="Cambria" panose="02040503050406030204" pitchFamily="18" charset="0"/>
              </a:rPr>
              <a:t>spain</a:t>
            </a:r>
            <a:r>
              <a:rPr lang="en-GB" sz="1100" dirty="0">
                <a:latin typeface="Cambria" panose="02040503050406030204" pitchFamily="18" charset="0"/>
                <a:ea typeface="Cambria" panose="02040503050406030204" pitchFamily="18" charset="0"/>
              </a:rPr>
              <a:t>/the/was/increasing/the/the/by/Netherlands/the/in/England/and/between/war/caused</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needed/use/</a:t>
            </a:r>
            <a:r>
              <a:rPr lang="en-GB" sz="1100" dirty="0" err="1">
                <a:latin typeface="Cambria" panose="02040503050406030204" pitchFamily="18" charset="0"/>
                <a:ea typeface="Cambria" panose="02040503050406030204" pitchFamily="18" charset="0"/>
              </a:rPr>
              <a:t>channe</a:t>
            </a:r>
            <a:r>
              <a:rPr lang="en-GB" sz="1100" dirty="0">
                <a:latin typeface="Cambria" panose="02040503050406030204" pitchFamily="18" charset="0"/>
                <a:ea typeface="Cambria" panose="02040503050406030204" pitchFamily="18" charset="0"/>
              </a:rPr>
              <a:t>/access/the/</a:t>
            </a:r>
            <a:r>
              <a:rPr lang="en-GB" sz="1100" dirty="0" err="1">
                <a:latin typeface="Cambria" panose="02040503050406030204" pitchFamily="18" charset="0"/>
                <a:ea typeface="Cambria" panose="02040503050406030204" pitchFamily="18" charset="0"/>
              </a:rPr>
              <a:t>philip</a:t>
            </a:r>
            <a:r>
              <a:rPr lang="en-GB" sz="1100" dirty="0">
                <a:latin typeface="Cambria" panose="02040503050406030204" pitchFamily="18" charset="0"/>
                <a:ea typeface="Cambria" panose="02040503050406030204" pitchFamily="18" charset="0"/>
              </a:rPr>
              <a:t>/Netherlands/to/the/to/the</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endParaRPr lang="en-GB" sz="1100" b="1" dirty="0">
              <a:latin typeface="Cambria" panose="02040503050406030204" pitchFamily="18" charset="0"/>
              <a:ea typeface="Cambria" panose="02040503050406030204" pitchFamily="18" charset="0"/>
            </a:endParaRPr>
          </a:p>
          <a:p>
            <a:pPr>
              <a:lnSpc>
                <a:spcPct val="150000"/>
              </a:lnSpc>
            </a:pPr>
            <a:r>
              <a:rPr lang="en-GB" sz="1100" b="1" dirty="0">
                <a:latin typeface="Cambria" panose="02040503050406030204" pitchFamily="18" charset="0"/>
                <a:ea typeface="Cambria" panose="02040503050406030204" pitchFamily="18" charset="0"/>
              </a:rPr>
              <a:t>TASK: </a:t>
            </a:r>
            <a:r>
              <a:rPr lang="en-GB" sz="1100" dirty="0">
                <a:latin typeface="Cambria" panose="02040503050406030204" pitchFamily="18" charset="0"/>
                <a:ea typeface="Cambria" panose="02040503050406030204" pitchFamily="18" charset="0"/>
              </a:rPr>
              <a:t>The sentences below are nearly factually correct, you need to rewrite the sentences showing that they are correct. </a:t>
            </a:r>
          </a:p>
        </p:txBody>
      </p:sp>
      <p:graphicFrame>
        <p:nvGraphicFramePr>
          <p:cNvPr id="2" name="Table 6">
            <a:extLst>
              <a:ext uri="{FF2B5EF4-FFF2-40B4-BE49-F238E27FC236}">
                <a16:creationId xmlns:a16="http://schemas.microsoft.com/office/drawing/2014/main" id="{F224EA6C-6191-4F38-83AB-EA05473AD5DA}"/>
              </a:ext>
            </a:extLst>
          </p:cNvPr>
          <p:cNvGraphicFramePr>
            <a:graphicFrameLocks noGrp="1"/>
          </p:cNvGraphicFramePr>
          <p:nvPr>
            <p:extLst>
              <p:ext uri="{D42A27DB-BD31-4B8C-83A1-F6EECF244321}">
                <p14:modId xmlns:p14="http://schemas.microsoft.com/office/powerpoint/2010/main" val="1749936117"/>
              </p:ext>
            </p:extLst>
          </p:nvPr>
        </p:nvGraphicFramePr>
        <p:xfrm>
          <a:off x="309947" y="5994398"/>
          <a:ext cx="6939780" cy="4073845"/>
        </p:xfrm>
        <a:graphic>
          <a:graphicData uri="http://schemas.openxmlformats.org/drawingml/2006/table">
            <a:tbl>
              <a:tblPr firstRow="1" bandRow="1">
                <a:tableStyleId>{2D5ABB26-0587-4C30-8999-92F81FD0307C}</a:tableStyleId>
              </a:tblPr>
              <a:tblGrid>
                <a:gridCol w="3469890">
                  <a:extLst>
                    <a:ext uri="{9D8B030D-6E8A-4147-A177-3AD203B41FA5}">
                      <a16:colId xmlns:a16="http://schemas.microsoft.com/office/drawing/2014/main" val="2030497042"/>
                    </a:ext>
                  </a:extLst>
                </a:gridCol>
                <a:gridCol w="3469890">
                  <a:extLst>
                    <a:ext uri="{9D8B030D-6E8A-4147-A177-3AD203B41FA5}">
                      <a16:colId xmlns:a16="http://schemas.microsoft.com/office/drawing/2014/main" val="2652632247"/>
                    </a:ext>
                  </a:extLst>
                </a:gridCol>
              </a:tblGrid>
              <a:tr h="814769">
                <a:tc>
                  <a:txBody>
                    <a:bodyPr/>
                    <a:lstStyle/>
                    <a:p>
                      <a:pPr>
                        <a:lnSpc>
                          <a:spcPct val="150000"/>
                        </a:lnSpc>
                      </a:pPr>
                      <a:r>
                        <a:rPr lang="en-GB" sz="1100" dirty="0">
                          <a:latin typeface="Cambria" panose="02040503050406030204" pitchFamily="18" charset="0"/>
                          <a:ea typeface="Cambria" panose="02040503050406030204" pitchFamily="18" charset="0"/>
                        </a:rPr>
                        <a:t>Elizabeth wanted to help the Dutch Protestants because she wanted to start a war with Spain.</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nSpc>
                          <a:spcPct val="150000"/>
                        </a:lnSpc>
                      </a:pPr>
                      <a:endParaRPr lang="en-GB" sz="1100" dirty="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40238"/>
                  </a:ext>
                </a:extLst>
              </a:tr>
              <a:tr h="814769">
                <a:tc>
                  <a:txBody>
                    <a:bodyPr/>
                    <a:lstStyle/>
                    <a:p>
                      <a:pPr>
                        <a:lnSpc>
                          <a:spcPct val="150000"/>
                        </a:lnSpc>
                      </a:pPr>
                      <a:r>
                        <a:rPr lang="en-GB" sz="1100" dirty="0">
                          <a:latin typeface="Cambria" panose="02040503050406030204" pitchFamily="18" charset="0"/>
                          <a:ea typeface="Cambria" panose="02040503050406030204" pitchFamily="18" charset="0"/>
                        </a:rPr>
                        <a:t>Elizabeth was worried that the English Protestants would rebel if the Spanish invaded, especially since they had the backing of the French.</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nSpc>
                          <a:spcPct val="150000"/>
                        </a:lnSpc>
                      </a:pPr>
                      <a:endParaRPr lang="en-GB" sz="110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7816363"/>
                  </a:ext>
                </a:extLst>
              </a:tr>
              <a:tr h="814769">
                <a:tc>
                  <a:txBody>
                    <a:bodyPr/>
                    <a:lstStyle/>
                    <a:p>
                      <a:pPr>
                        <a:lnSpc>
                          <a:spcPct val="150000"/>
                        </a:lnSpc>
                      </a:pPr>
                      <a:r>
                        <a:rPr lang="en-GB" sz="1100" dirty="0">
                          <a:latin typeface="Cambria" panose="02040503050406030204" pitchFamily="18" charset="0"/>
                          <a:ea typeface="Cambria" panose="02040503050406030204" pitchFamily="18" charset="0"/>
                        </a:rPr>
                        <a:t>To put pressure on Spain, Elizabeth looked to make friendly relations with Portugal.</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nSpc>
                          <a:spcPct val="150000"/>
                        </a:lnSpc>
                      </a:pPr>
                      <a:endParaRPr lang="en-GB" sz="1100" dirty="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1806802"/>
                  </a:ext>
                </a:extLst>
              </a:tr>
              <a:tr h="814769">
                <a:tc>
                  <a:txBody>
                    <a:bodyPr/>
                    <a:lstStyle/>
                    <a:p>
                      <a:pPr>
                        <a:lnSpc>
                          <a:spcPct val="150000"/>
                        </a:lnSpc>
                      </a:pPr>
                      <a:r>
                        <a:rPr lang="en-GB" sz="1100" dirty="0">
                          <a:latin typeface="Cambria" panose="02040503050406030204" pitchFamily="18" charset="0"/>
                          <a:ea typeface="Cambria" panose="02040503050406030204" pitchFamily="18" charset="0"/>
                        </a:rPr>
                        <a:t>Elizabeth entertained the prospect of marrying the Duke of Paris to provoke King Philip into a war. </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nSpc>
                          <a:spcPct val="150000"/>
                        </a:lnSpc>
                      </a:pPr>
                      <a:endParaRPr lang="en-GB" sz="1100" dirty="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53550056"/>
                  </a:ext>
                </a:extLst>
              </a:tr>
              <a:tr h="814769">
                <a:tc>
                  <a:txBody>
                    <a:bodyPr/>
                    <a:lstStyle/>
                    <a:p>
                      <a:pPr>
                        <a:lnSpc>
                          <a:spcPct val="150000"/>
                        </a:lnSpc>
                      </a:pPr>
                      <a:r>
                        <a:rPr lang="en-GB" sz="1100" dirty="0">
                          <a:latin typeface="Cambria" panose="02040503050406030204" pitchFamily="18" charset="0"/>
                          <a:ea typeface="Cambria" panose="02040503050406030204" pitchFamily="18" charset="0"/>
                        </a:rPr>
                        <a:t>Elizabeth hoped that France would destroy the Netherlands. </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nSpc>
                          <a:spcPct val="150000"/>
                        </a:lnSpc>
                      </a:pPr>
                      <a:endParaRPr lang="en-GB" sz="1100" dirty="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39665569"/>
                  </a:ext>
                </a:extLst>
              </a:tr>
            </a:tbl>
          </a:graphicData>
        </a:graphic>
      </p:graphicFrame>
    </p:spTree>
    <p:extLst>
      <p:ext uri="{BB962C8B-B14F-4D97-AF65-F5344CB8AC3E}">
        <p14:creationId xmlns:p14="http://schemas.microsoft.com/office/powerpoint/2010/main" val="350334831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86;p16">
            <a:extLst>
              <a:ext uri="{FF2B5EF4-FFF2-40B4-BE49-F238E27FC236}">
                <a16:creationId xmlns:a16="http://schemas.microsoft.com/office/drawing/2014/main" id="{437BF710-5F1A-4FA1-944E-F49996F2242C}"/>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p.49</a:t>
            </a:r>
            <a:endParaRPr sz="1600" b="1" dirty="0">
              <a:latin typeface="Calibri"/>
              <a:ea typeface="Calibri"/>
              <a:cs typeface="Calibri"/>
              <a:sym typeface="Calibri"/>
            </a:endParaRPr>
          </a:p>
        </p:txBody>
      </p:sp>
      <p:sp>
        <p:nvSpPr>
          <p:cNvPr id="4" name="Google Shape;81;p16">
            <a:extLst>
              <a:ext uri="{FF2B5EF4-FFF2-40B4-BE49-F238E27FC236}">
                <a16:creationId xmlns:a16="http://schemas.microsoft.com/office/drawing/2014/main" id="{F51AF7A2-4F6D-421C-9AAC-F362E6CB0F06}"/>
              </a:ext>
            </a:extLst>
          </p:cNvPr>
          <p:cNvSpPr txBox="1"/>
          <p:nvPr/>
        </p:nvSpPr>
        <p:spPr>
          <a:xfrm>
            <a:off x="704850" y="231775"/>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a:t>
            </a:r>
            <a:r>
              <a:rPr lang="en-GB" b="1" dirty="0">
                <a:latin typeface="Tahoma" panose="020B0604030504040204" pitchFamily="34" charset="0"/>
                <a:ea typeface="Tahoma" panose="020B0604030504040204" pitchFamily="34" charset="0"/>
                <a:cs typeface="Tahoma" panose="020B0604030504040204" pitchFamily="34" charset="0"/>
              </a:rPr>
              <a:t>2.3 The outbreak of war with Spain, 1585-88</a:t>
            </a:r>
            <a:endParaRPr lang="en-GB" sz="1800" b="1" dirty="0">
              <a:latin typeface="Tahoma" panose="020B0604030504040204" pitchFamily="34" charset="0"/>
              <a:ea typeface="Tahoma" panose="020B0604030504040204" pitchFamily="34" charset="0"/>
              <a:cs typeface="Tahoma" panose="020B0604030504040204" pitchFamily="34" charset="0"/>
            </a:endParaRPr>
          </a:p>
          <a:p>
            <a:pPr algn="ctr" fontAlgn="ctr"/>
            <a:r>
              <a:rPr lang="en-GB" sz="1200" dirty="0">
                <a:solidFill>
                  <a:srgbClr val="000000"/>
                </a:solidFill>
                <a:latin typeface="Cambria" panose="02040503050406030204" pitchFamily="18" charset="0"/>
                <a:ea typeface="Cambria" panose="02040503050406030204" pitchFamily="18" charset="0"/>
              </a:rPr>
              <a:t>A. English direct involvement in the Netherlands 1585-88. The role of Robert Dudley. </a:t>
            </a:r>
            <a:endParaRPr lang="en-GB" sz="1200" dirty="0">
              <a:latin typeface="Cambria" panose="02040503050406030204" pitchFamily="18" charset="0"/>
              <a:ea typeface="Cambria" panose="02040503050406030204" pitchFamily="18" charset="0"/>
            </a:endParaRPr>
          </a:p>
        </p:txBody>
      </p:sp>
      <p:sp>
        <p:nvSpPr>
          <p:cNvPr id="5" name="TextBox 4">
            <a:extLst>
              <a:ext uri="{FF2B5EF4-FFF2-40B4-BE49-F238E27FC236}">
                <a16:creationId xmlns:a16="http://schemas.microsoft.com/office/drawing/2014/main" id="{110F97A7-3EF2-45EB-A8F6-71D5FD2420A1}"/>
              </a:ext>
            </a:extLst>
          </p:cNvPr>
          <p:cNvSpPr txBox="1"/>
          <p:nvPr/>
        </p:nvSpPr>
        <p:spPr>
          <a:xfrm>
            <a:off x="309947" y="1343025"/>
            <a:ext cx="6939780" cy="6916702"/>
          </a:xfrm>
          <a:prstGeom prst="rect">
            <a:avLst/>
          </a:prstGeom>
          <a:noFill/>
        </p:spPr>
        <p:txBody>
          <a:bodyPr wrap="square" numCol="1" spcCol="360000" rtlCol="0">
            <a:spAutoFit/>
          </a:bodyPr>
          <a:lstStyle/>
          <a:p>
            <a:pPr>
              <a:lnSpc>
                <a:spcPct val="150000"/>
              </a:lnSpc>
            </a:pPr>
            <a:r>
              <a:rPr lang="en-GB" sz="1100" b="1" dirty="0">
                <a:latin typeface="Cambria" panose="02040503050406030204" pitchFamily="18" charset="0"/>
                <a:ea typeface="Cambria" panose="02040503050406030204" pitchFamily="18" charset="0"/>
              </a:rPr>
              <a:t>TASK</a:t>
            </a:r>
            <a:r>
              <a:rPr lang="en-GB" sz="1100" dirty="0">
                <a:latin typeface="Cambria" panose="02040503050406030204" pitchFamily="18" charset="0"/>
                <a:ea typeface="Cambria" panose="02040503050406030204" pitchFamily="18" charset="0"/>
              </a:rPr>
              <a:t>: Sentence fragments. Below are sentences fragments form what you have just read/learned. You need to turn them into a full sentence making sure the spelling and punctuation is correct. The fragments relate to the Spanish Fury and the Pacification of Ghent.</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The Spanish government in the Netherlands was all but bankrupt because 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Spanish troops mutinied 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The Pacification of Ghent 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A loan of £100,000 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b="1" dirty="0">
                <a:latin typeface="Cambria" panose="02040503050406030204" pitchFamily="18" charset="0"/>
                <a:ea typeface="Cambria" panose="02040503050406030204" pitchFamily="18" charset="0"/>
              </a:rPr>
              <a:t>HOT: </a:t>
            </a:r>
            <a:r>
              <a:rPr lang="en-GB" sz="1100" dirty="0">
                <a:latin typeface="Cambria" panose="02040503050406030204" pitchFamily="18" charset="0"/>
                <a:ea typeface="Cambria" panose="02040503050406030204" pitchFamily="18" charset="0"/>
              </a:rPr>
              <a:t>The fragment below relates to the end of the sentence, write a sentence with it as it’s ending. </a:t>
            </a:r>
          </a:p>
          <a:p>
            <a:pPr>
              <a:lnSpc>
                <a:spcPct val="150000"/>
              </a:lnSpc>
            </a:pPr>
            <a:endParaRPr lang="en-GB" sz="1100" b="1"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Don Juan: 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endParaRPr lang="en-GB" sz="1100" b="1" dirty="0">
              <a:latin typeface="Cambria" panose="02040503050406030204" pitchFamily="18" charset="0"/>
              <a:ea typeface="Cambria" panose="02040503050406030204" pitchFamily="18" charset="0"/>
            </a:endParaRPr>
          </a:p>
          <a:p>
            <a:pPr>
              <a:lnSpc>
                <a:spcPct val="150000"/>
              </a:lnSpc>
            </a:pPr>
            <a:r>
              <a:rPr lang="en-GB" sz="1100" b="1" dirty="0">
                <a:latin typeface="Cambria" panose="02040503050406030204" pitchFamily="18" charset="0"/>
                <a:ea typeface="Cambria" panose="02040503050406030204" pitchFamily="18" charset="0"/>
              </a:rPr>
              <a:t>HOT: </a:t>
            </a:r>
            <a:r>
              <a:rPr lang="en-GB" sz="1100" dirty="0">
                <a:latin typeface="Cambria" panose="02040503050406030204" pitchFamily="18" charset="0"/>
                <a:ea typeface="Cambria" panose="02040503050406030204" pitchFamily="18" charset="0"/>
              </a:rPr>
              <a:t>How do the following pictures relate to what you have read:?</a:t>
            </a:r>
          </a:p>
        </p:txBody>
      </p:sp>
      <p:pic>
        <p:nvPicPr>
          <p:cNvPr id="4098" name="Picture 2" descr="gold Icon 2738949">
            <a:extLst>
              <a:ext uri="{FF2B5EF4-FFF2-40B4-BE49-F238E27FC236}">
                <a16:creationId xmlns:a16="http://schemas.microsoft.com/office/drawing/2014/main" id="{991BA176-6321-432C-9613-A656BB3778C7}"/>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04850" y="8207385"/>
            <a:ext cx="1213034" cy="1213034"/>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Riot Icon 15381">
            <a:extLst>
              <a:ext uri="{FF2B5EF4-FFF2-40B4-BE49-F238E27FC236}">
                <a16:creationId xmlns:a16="http://schemas.microsoft.com/office/drawing/2014/main" id="{86B61666-6300-4096-B087-BC660B9C2B6B}"/>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173319" y="8259727"/>
            <a:ext cx="1213035" cy="1213035"/>
          </a:xfrm>
          <a:prstGeom prst="rect">
            <a:avLst/>
          </a:prstGeom>
          <a:noFill/>
          <a:extLst>
            <a:ext uri="{909E8E84-426E-40DD-AFC4-6F175D3DCCD1}">
              <a14:hiddenFill xmlns:a14="http://schemas.microsoft.com/office/drawing/2010/main">
                <a:solidFill>
                  <a:srgbClr val="FFFFFF"/>
                </a:solidFill>
              </a14:hiddenFill>
            </a:ext>
          </a:extLst>
        </p:spPr>
      </p:pic>
      <p:pic>
        <p:nvPicPr>
          <p:cNvPr id="4102" name="Picture 6" descr="Number Cliparts 1 000 - Black Number 17, HD Png Download ...">
            <a:extLst>
              <a:ext uri="{FF2B5EF4-FFF2-40B4-BE49-F238E27FC236}">
                <a16:creationId xmlns:a16="http://schemas.microsoft.com/office/drawing/2014/main" id="{1FC8478E-1C4F-45A3-AF23-72015A605308}"/>
              </a:ext>
            </a:extLst>
          </p:cNvPr>
          <p:cNvPicPr>
            <a:picLocks noChangeAspect="1" noChangeArrowheads="1"/>
          </p:cNvPicPr>
          <p:nvPr/>
        </p:nvPicPr>
        <p:blipFill>
          <a:blip r:embed="rId4" cstate="email">
            <a:alphaModFix/>
            <a:biLevel thresh="75000"/>
            <a:extLst>
              <a:ext uri="{28A0092B-C50C-407E-A947-70E740481C1C}">
                <a14:useLocalDpi xmlns:a14="http://schemas.microsoft.com/office/drawing/2010/main"/>
              </a:ext>
            </a:extLst>
          </a:blip>
          <a:srcRect/>
          <a:stretch>
            <a:fillRect/>
          </a:stretch>
        </p:blipFill>
        <p:spPr bwMode="auto">
          <a:xfrm>
            <a:off x="5635625" y="8259727"/>
            <a:ext cx="1213035" cy="1146979"/>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a:extLst>
              <a:ext uri="{FF2B5EF4-FFF2-40B4-BE49-F238E27FC236}">
                <a16:creationId xmlns:a16="http://schemas.microsoft.com/office/drawing/2014/main" id="{F0903A62-480D-418B-AE38-7B02CAC26E5A}"/>
              </a:ext>
            </a:extLst>
          </p:cNvPr>
          <p:cNvSpPr/>
          <p:nvPr/>
        </p:nvSpPr>
        <p:spPr>
          <a:xfrm>
            <a:off x="704850" y="9472762"/>
            <a:ext cx="1213034" cy="987276"/>
          </a:xfrm>
          <a:prstGeom prst="rect">
            <a:avLst/>
          </a:prstGeom>
          <a:ln w="381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12" name="Rectangle 11">
            <a:extLst>
              <a:ext uri="{FF2B5EF4-FFF2-40B4-BE49-F238E27FC236}">
                <a16:creationId xmlns:a16="http://schemas.microsoft.com/office/drawing/2014/main" id="{5CD99790-F268-4631-A56A-B3ABCF184A04}"/>
              </a:ext>
            </a:extLst>
          </p:cNvPr>
          <p:cNvSpPr/>
          <p:nvPr/>
        </p:nvSpPr>
        <p:spPr>
          <a:xfrm>
            <a:off x="3292105" y="9472762"/>
            <a:ext cx="1213034" cy="987276"/>
          </a:xfrm>
          <a:prstGeom prst="rect">
            <a:avLst/>
          </a:prstGeom>
          <a:ln w="381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13" name="Rectangle 12">
            <a:extLst>
              <a:ext uri="{FF2B5EF4-FFF2-40B4-BE49-F238E27FC236}">
                <a16:creationId xmlns:a16="http://schemas.microsoft.com/office/drawing/2014/main" id="{73ED0AB9-0B1C-4CA4-BAD8-90CC2EE261C9}"/>
              </a:ext>
            </a:extLst>
          </p:cNvPr>
          <p:cNvSpPr/>
          <p:nvPr/>
        </p:nvSpPr>
        <p:spPr>
          <a:xfrm>
            <a:off x="5635626" y="9518985"/>
            <a:ext cx="1213034" cy="987276"/>
          </a:xfrm>
          <a:prstGeom prst="rect">
            <a:avLst/>
          </a:prstGeom>
          <a:ln w="381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Tree>
    <p:extLst>
      <p:ext uri="{BB962C8B-B14F-4D97-AF65-F5344CB8AC3E}">
        <p14:creationId xmlns:p14="http://schemas.microsoft.com/office/powerpoint/2010/main" val="25478079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81;p16">
            <a:extLst>
              <a:ext uri="{FF2B5EF4-FFF2-40B4-BE49-F238E27FC236}">
                <a16:creationId xmlns:a16="http://schemas.microsoft.com/office/drawing/2014/main" id="{00AA0FEA-498C-4DC4-9EAC-E80470CBD705}"/>
              </a:ext>
            </a:extLst>
          </p:cNvPr>
          <p:cNvSpPr txBox="1"/>
          <p:nvPr/>
        </p:nvSpPr>
        <p:spPr>
          <a:xfrm>
            <a:off x="704850" y="336550"/>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2.1 Plots and revolts and home</a:t>
            </a:r>
          </a:p>
          <a:p>
            <a:pPr algn="ctr"/>
            <a:r>
              <a:rPr lang="en-GB" sz="1200" dirty="0">
                <a:latin typeface="Cambria" panose="02040503050406030204" pitchFamily="18" charset="0"/>
                <a:ea typeface="Palatino" pitchFamily="2" charset="77"/>
                <a:cs typeface="Cambria"/>
                <a:sym typeface="Cambria"/>
              </a:rPr>
              <a:t>A. The reasons for, and significance of, the Revolt of the Northern Earls, 1569-70.</a:t>
            </a:r>
          </a:p>
        </p:txBody>
      </p:sp>
      <p:sp>
        <p:nvSpPr>
          <p:cNvPr id="5" name="Google Shape;86;p16">
            <a:extLst>
              <a:ext uri="{FF2B5EF4-FFF2-40B4-BE49-F238E27FC236}">
                <a16:creationId xmlns:a16="http://schemas.microsoft.com/office/drawing/2014/main" id="{827EF091-01A9-4EDB-8575-B281BD057B08}"/>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p.5</a:t>
            </a:r>
            <a:endParaRPr sz="1600" b="1" dirty="0">
              <a:latin typeface="Calibri"/>
              <a:ea typeface="Calibri"/>
              <a:cs typeface="Calibri"/>
              <a:sym typeface="Calibri"/>
            </a:endParaRPr>
          </a:p>
        </p:txBody>
      </p:sp>
      <p:sp>
        <p:nvSpPr>
          <p:cNvPr id="6" name="TextBox 5">
            <a:extLst>
              <a:ext uri="{FF2B5EF4-FFF2-40B4-BE49-F238E27FC236}">
                <a16:creationId xmlns:a16="http://schemas.microsoft.com/office/drawing/2014/main" id="{FF8D6C89-EB31-4847-971B-54B59A0B62A6}"/>
              </a:ext>
            </a:extLst>
          </p:cNvPr>
          <p:cNvSpPr txBox="1"/>
          <p:nvPr/>
        </p:nvSpPr>
        <p:spPr>
          <a:xfrm>
            <a:off x="466702" y="1289450"/>
            <a:ext cx="6626270" cy="7455887"/>
          </a:xfrm>
          <a:prstGeom prst="rect">
            <a:avLst/>
          </a:prstGeom>
          <a:noFill/>
        </p:spPr>
        <p:txBody>
          <a:bodyPr wrap="square" rtlCol="0">
            <a:spAutoFit/>
          </a:bodyPr>
          <a:lstStyle/>
          <a:p>
            <a:pPr fontAlgn="ctr">
              <a:lnSpc>
                <a:spcPct val="150000"/>
              </a:lnSpc>
            </a:pPr>
            <a:r>
              <a:rPr lang="en-GB" sz="1100" b="1" dirty="0">
                <a:latin typeface="Cambria" panose="02040503050406030204" pitchFamily="18" charset="0"/>
              </a:rPr>
              <a:t>TASK: </a:t>
            </a:r>
            <a:r>
              <a:rPr lang="en-GB" sz="1100" dirty="0">
                <a:latin typeface="Cambria" panose="02040503050406030204" pitchFamily="18" charset="0"/>
              </a:rPr>
              <a:t> Which of the four threats do you think was the most significant and why’?</a:t>
            </a:r>
          </a:p>
          <a:p>
            <a:pPr fontAlgn="ctr">
              <a:lnSpc>
                <a:spcPct val="150000"/>
              </a:lnSpc>
            </a:pPr>
            <a:endParaRPr lang="en-GB" sz="1100" b="1" dirty="0">
              <a:latin typeface="Cambria" panose="02040503050406030204" pitchFamily="18" charset="0"/>
              <a:ea typeface="Cambria" panose="02040503050406030204" pitchFamily="18" charset="0"/>
            </a:endParaRPr>
          </a:p>
          <a:p>
            <a:pPr fontAlgn="ctr">
              <a:lnSpc>
                <a:spcPct val="150000"/>
              </a:lnSpc>
            </a:pPr>
            <a:r>
              <a:rPr lang="en-GB" sz="1100" b="1"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fontAlgn="ctr">
              <a:lnSpc>
                <a:spcPct val="150000"/>
              </a:lnSpc>
            </a:pPr>
            <a:endParaRPr lang="en-GB" sz="1100" b="1" dirty="0">
              <a:latin typeface="Cambria" panose="02040503050406030204" pitchFamily="18" charset="0"/>
              <a:ea typeface="Cambria" panose="02040503050406030204" pitchFamily="18" charset="0"/>
            </a:endParaRPr>
          </a:p>
          <a:p>
            <a:pPr fontAlgn="ctr">
              <a:lnSpc>
                <a:spcPct val="150000"/>
              </a:lnSpc>
            </a:pPr>
            <a:r>
              <a:rPr lang="en-GB" sz="1100" dirty="0">
                <a:latin typeface="Cambria" panose="02040503050406030204" pitchFamily="18" charset="0"/>
                <a:ea typeface="Cambria" panose="02040503050406030204" pitchFamily="18" charset="0"/>
              </a:rPr>
              <a:t>Which of the four threats do you think was the least significant and why?</a:t>
            </a:r>
          </a:p>
          <a:p>
            <a:pPr fontAlgn="ctr">
              <a:lnSpc>
                <a:spcPct val="150000"/>
              </a:lnSpc>
            </a:pPr>
            <a:endParaRPr lang="en-GB" sz="1100" b="1" dirty="0">
              <a:latin typeface="Cambria" panose="02040503050406030204" pitchFamily="18" charset="0"/>
              <a:ea typeface="Cambria" panose="02040503050406030204" pitchFamily="18" charset="0"/>
            </a:endParaRPr>
          </a:p>
          <a:p>
            <a:pPr fontAlgn="ctr">
              <a:lnSpc>
                <a:spcPct val="150000"/>
              </a:lnSpc>
            </a:pPr>
            <a:r>
              <a:rPr lang="en-GB" sz="1100" b="1"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fontAlgn="ctr">
              <a:lnSpc>
                <a:spcPct val="150000"/>
              </a:lnSpc>
            </a:pPr>
            <a:endParaRPr lang="en-GB" sz="1100" b="1" dirty="0">
              <a:latin typeface="Cambria" panose="02040503050406030204" pitchFamily="18" charset="0"/>
              <a:ea typeface="Cambria" panose="02040503050406030204" pitchFamily="18" charset="0"/>
            </a:endParaRPr>
          </a:p>
          <a:p>
            <a:pPr fontAlgn="ctr">
              <a:lnSpc>
                <a:spcPct val="150000"/>
              </a:lnSpc>
            </a:pPr>
            <a:r>
              <a:rPr lang="en-GB" sz="1100" b="1" dirty="0">
                <a:latin typeface="Cambria" panose="02040503050406030204" pitchFamily="18" charset="0"/>
                <a:ea typeface="Cambria" panose="02040503050406030204" pitchFamily="18" charset="0"/>
              </a:rPr>
              <a:t>HOT: </a:t>
            </a:r>
            <a:r>
              <a:rPr lang="en-GB" sz="1100" dirty="0">
                <a:latin typeface="Cambria" panose="02040503050406030204" pitchFamily="18" charset="0"/>
                <a:ea typeface="Cambria" panose="02040503050406030204" pitchFamily="18" charset="0"/>
              </a:rPr>
              <a:t>Re-read the threat that you felt was the most significant and give a suggestion on how you would reduce this threat if you were Elizabeth. </a:t>
            </a:r>
          </a:p>
          <a:p>
            <a:pPr fontAlgn="ctr">
              <a:lnSpc>
                <a:spcPct val="150000"/>
              </a:lnSpc>
            </a:pPr>
            <a:endParaRPr lang="en-GB" sz="1100" b="1" dirty="0">
              <a:latin typeface="Cambria" panose="02040503050406030204" pitchFamily="18" charset="0"/>
              <a:ea typeface="Cambria" panose="02040503050406030204" pitchFamily="18" charset="0"/>
            </a:endParaRPr>
          </a:p>
          <a:p>
            <a:pPr fontAlgn="ctr">
              <a:lnSpc>
                <a:spcPct val="150000"/>
              </a:lnSpc>
            </a:pPr>
            <a:r>
              <a:rPr lang="en-GB" sz="1100" b="1"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Tree>
    <p:extLst>
      <p:ext uri="{BB962C8B-B14F-4D97-AF65-F5344CB8AC3E}">
        <p14:creationId xmlns:p14="http://schemas.microsoft.com/office/powerpoint/2010/main" val="170536023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86;p16">
            <a:extLst>
              <a:ext uri="{FF2B5EF4-FFF2-40B4-BE49-F238E27FC236}">
                <a16:creationId xmlns:a16="http://schemas.microsoft.com/office/drawing/2014/main" id="{437BF710-5F1A-4FA1-944E-F49996F2242C}"/>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p.50</a:t>
            </a:r>
            <a:endParaRPr sz="1600" b="1" dirty="0">
              <a:latin typeface="Calibri"/>
              <a:ea typeface="Calibri"/>
              <a:cs typeface="Calibri"/>
              <a:sym typeface="Calibri"/>
            </a:endParaRPr>
          </a:p>
        </p:txBody>
      </p:sp>
      <p:sp>
        <p:nvSpPr>
          <p:cNvPr id="5" name="Google Shape;81;p16">
            <a:extLst>
              <a:ext uri="{FF2B5EF4-FFF2-40B4-BE49-F238E27FC236}">
                <a16:creationId xmlns:a16="http://schemas.microsoft.com/office/drawing/2014/main" id="{738CFA1F-981C-45FF-B9F7-FF10BCCFBCAD}"/>
              </a:ext>
            </a:extLst>
          </p:cNvPr>
          <p:cNvSpPr txBox="1"/>
          <p:nvPr/>
        </p:nvSpPr>
        <p:spPr>
          <a:xfrm>
            <a:off x="704850" y="231775"/>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a:t>
            </a:r>
            <a:r>
              <a:rPr lang="en-GB" b="1" dirty="0">
                <a:latin typeface="Tahoma" panose="020B0604030504040204" pitchFamily="34" charset="0"/>
                <a:ea typeface="Tahoma" panose="020B0604030504040204" pitchFamily="34" charset="0"/>
                <a:cs typeface="Tahoma" panose="020B0604030504040204" pitchFamily="34" charset="0"/>
              </a:rPr>
              <a:t>2.3 The outbreak of war with Spain, 1585-88</a:t>
            </a:r>
            <a:endParaRPr lang="en-GB" sz="1800" b="1" dirty="0">
              <a:latin typeface="Tahoma" panose="020B0604030504040204" pitchFamily="34" charset="0"/>
              <a:ea typeface="Tahoma" panose="020B0604030504040204" pitchFamily="34" charset="0"/>
              <a:cs typeface="Tahoma" panose="020B0604030504040204" pitchFamily="34" charset="0"/>
            </a:endParaRPr>
          </a:p>
          <a:p>
            <a:pPr algn="ctr" fontAlgn="ctr"/>
            <a:r>
              <a:rPr lang="en-GB" sz="1200" dirty="0">
                <a:solidFill>
                  <a:srgbClr val="000000"/>
                </a:solidFill>
                <a:latin typeface="Cambria" panose="02040503050406030204" pitchFamily="18" charset="0"/>
                <a:ea typeface="Cambria" panose="02040503050406030204" pitchFamily="18" charset="0"/>
              </a:rPr>
              <a:t>A. English direct involvement in the Netherlands 1585-88. The role of Robert Dudley. </a:t>
            </a:r>
            <a:endParaRPr lang="en-GB" sz="1200" dirty="0">
              <a:latin typeface="Cambria" panose="02040503050406030204" pitchFamily="18" charset="0"/>
              <a:ea typeface="Cambria" panose="02040503050406030204" pitchFamily="18" charset="0"/>
            </a:endParaRPr>
          </a:p>
        </p:txBody>
      </p:sp>
      <p:sp>
        <p:nvSpPr>
          <p:cNvPr id="6" name="TextBox 5">
            <a:extLst>
              <a:ext uri="{FF2B5EF4-FFF2-40B4-BE49-F238E27FC236}">
                <a16:creationId xmlns:a16="http://schemas.microsoft.com/office/drawing/2014/main" id="{563A6C04-A1DF-4C7E-A4BF-43744942D876}"/>
              </a:ext>
            </a:extLst>
          </p:cNvPr>
          <p:cNvSpPr txBox="1"/>
          <p:nvPr/>
        </p:nvSpPr>
        <p:spPr>
          <a:xfrm>
            <a:off x="309947" y="2085975"/>
            <a:ext cx="6939780" cy="3615798"/>
          </a:xfrm>
          <a:prstGeom prst="rect">
            <a:avLst/>
          </a:prstGeom>
          <a:noFill/>
        </p:spPr>
        <p:txBody>
          <a:bodyPr wrap="square" numCol="2" spcCol="360000" rtlCol="0">
            <a:spAutoFit/>
          </a:bodyPr>
          <a:lstStyle/>
          <a:p>
            <a:pPr>
              <a:lnSpc>
                <a:spcPct val="150000"/>
              </a:lnSpc>
            </a:pPr>
            <a:r>
              <a:rPr lang="en-GB" sz="1100" dirty="0">
                <a:latin typeface="Cambria" panose="02040503050406030204" pitchFamily="18" charset="0"/>
                <a:ea typeface="Cambria" panose="02040503050406030204" pitchFamily="18" charset="0"/>
              </a:rPr>
              <a:t>The initial optimism that Elizabeth had was short lived. Less than six months after agreeing terms, Philip sent a new army to attack the Dutch. This dashed any hopes that Elizabeth had achieved her aims in the Netherlands. To combat this new army, Elizabeth I hired John Casimir, a mercenary, and financed him to raise an army of 6,000 English and Scottish volunteers to help. Hiring mercenaries was a deliberate choice, and an important one, as it meant that Elizabeth was not officially sending an English army to fight the Spanish in her name. Spain and England were therefore not officially at war. However, the plan backfired. Casimir’s forces destroyed Dutch Catholic churches, helping to persuade Dutch Catholics to make peace with Spain.</a:t>
            </a:r>
          </a:p>
          <a:p>
            <a:pPr>
              <a:lnSpc>
                <a:spcPct val="150000"/>
              </a:lnSpc>
            </a:pPr>
            <a:r>
              <a:rPr lang="en-GB" sz="1100" dirty="0">
                <a:latin typeface="Cambria" panose="02040503050406030204" pitchFamily="18" charset="0"/>
                <a:ea typeface="Cambria" panose="02040503050406030204" pitchFamily="18" charset="0"/>
              </a:rPr>
              <a:t> </a:t>
            </a:r>
          </a:p>
          <a:p>
            <a:pPr>
              <a:lnSpc>
                <a:spcPct val="150000"/>
              </a:lnSpc>
            </a:pPr>
            <a:r>
              <a:rPr lang="en-GB" sz="1100" dirty="0">
                <a:latin typeface="Cambria" panose="02040503050406030204" pitchFamily="18" charset="0"/>
                <a:ea typeface="Cambria" panose="02040503050406030204" pitchFamily="18" charset="0"/>
              </a:rPr>
              <a:t>Privy Councillors, like the Earl of Leicester, urged Elizabeth to intervene in the Netherlands directly. In 1578, the situation there was potentially promising enough for a complete Dutch victory. It was tempting for Elizabeth as a Protestant Netherlands could be a strong ally for England against Spain. Elizabeth, however, like she did throughout her reign, hesitated. Disappointed at her lack of commitment to their cause, the Dutch asked France for help. The Duke of Alencon agreed and came with an army to fight the Spanish.</a:t>
            </a:r>
          </a:p>
        </p:txBody>
      </p:sp>
      <p:sp>
        <p:nvSpPr>
          <p:cNvPr id="2" name="Rectangle 1">
            <a:extLst>
              <a:ext uri="{FF2B5EF4-FFF2-40B4-BE49-F238E27FC236}">
                <a16:creationId xmlns:a16="http://schemas.microsoft.com/office/drawing/2014/main" id="{B7F0B890-2707-48B7-8510-7A2A0AE4C0D2}"/>
              </a:ext>
            </a:extLst>
          </p:cNvPr>
          <p:cNvSpPr/>
          <p:nvPr/>
        </p:nvSpPr>
        <p:spPr>
          <a:xfrm>
            <a:off x="2891613" y="1492265"/>
            <a:ext cx="1776448" cy="335092"/>
          </a:xfrm>
          <a:prstGeom prst="rect">
            <a:avLst/>
          </a:prstGeom>
        </p:spPr>
        <p:txBody>
          <a:bodyPr wrap="none" anchor="ctr">
            <a:spAutoFit/>
          </a:bodyPr>
          <a:lstStyle/>
          <a:p>
            <a:pPr algn="ctr">
              <a:lnSpc>
                <a:spcPct val="150000"/>
              </a:lnSpc>
            </a:pPr>
            <a:r>
              <a:rPr lang="en-GB" sz="1200" b="1" dirty="0">
                <a:latin typeface="Cambria" panose="02040503050406030204" pitchFamily="18" charset="0"/>
                <a:ea typeface="Cambria" panose="02040503050406030204" pitchFamily="18" charset="0"/>
              </a:rPr>
              <a:t>A missed opportunity?</a:t>
            </a:r>
          </a:p>
        </p:txBody>
      </p:sp>
      <p:sp>
        <p:nvSpPr>
          <p:cNvPr id="7" name="Rectangle 6">
            <a:extLst>
              <a:ext uri="{FF2B5EF4-FFF2-40B4-BE49-F238E27FC236}">
                <a16:creationId xmlns:a16="http://schemas.microsoft.com/office/drawing/2014/main" id="{3AC5F9D3-1449-4F2A-AE08-CC2A2F53E220}"/>
              </a:ext>
            </a:extLst>
          </p:cNvPr>
          <p:cNvSpPr/>
          <p:nvPr/>
        </p:nvSpPr>
        <p:spPr>
          <a:xfrm>
            <a:off x="2468805" y="5960391"/>
            <a:ext cx="2622064" cy="335092"/>
          </a:xfrm>
          <a:prstGeom prst="rect">
            <a:avLst/>
          </a:prstGeom>
        </p:spPr>
        <p:txBody>
          <a:bodyPr wrap="none" anchor="ctr">
            <a:spAutoFit/>
          </a:bodyPr>
          <a:lstStyle/>
          <a:p>
            <a:pPr algn="ctr">
              <a:lnSpc>
                <a:spcPct val="150000"/>
              </a:lnSpc>
            </a:pPr>
            <a:r>
              <a:rPr lang="en-GB" sz="1200" b="1" dirty="0">
                <a:latin typeface="Cambria" panose="02040503050406030204" pitchFamily="18" charset="0"/>
                <a:ea typeface="Cambria" panose="02040503050406030204" pitchFamily="18" charset="0"/>
              </a:rPr>
              <a:t>Spain’s fortunes restored, 1580-84</a:t>
            </a:r>
          </a:p>
        </p:txBody>
      </p:sp>
      <p:sp>
        <p:nvSpPr>
          <p:cNvPr id="9" name="TextBox 8">
            <a:extLst>
              <a:ext uri="{FF2B5EF4-FFF2-40B4-BE49-F238E27FC236}">
                <a16:creationId xmlns:a16="http://schemas.microsoft.com/office/drawing/2014/main" id="{391BA679-1ED7-4F27-8C1E-9B77A9839678}"/>
              </a:ext>
            </a:extLst>
          </p:cNvPr>
          <p:cNvSpPr txBox="1"/>
          <p:nvPr/>
        </p:nvSpPr>
        <p:spPr>
          <a:xfrm>
            <a:off x="309947" y="6554101"/>
            <a:ext cx="3338128" cy="3361882"/>
          </a:xfrm>
          <a:prstGeom prst="rect">
            <a:avLst/>
          </a:prstGeom>
          <a:noFill/>
        </p:spPr>
        <p:txBody>
          <a:bodyPr wrap="square" numCol="1" spcCol="360000" rtlCol="0">
            <a:spAutoFit/>
          </a:bodyPr>
          <a:lstStyle/>
          <a:p>
            <a:pPr>
              <a:lnSpc>
                <a:spcPct val="150000"/>
              </a:lnSpc>
            </a:pPr>
            <a:r>
              <a:rPr lang="en-GB" sz="1100" dirty="0">
                <a:latin typeface="Cambria" panose="02040503050406030204" pitchFamily="18" charset="0"/>
                <a:ea typeface="Cambria" panose="02040503050406030204" pitchFamily="18" charset="0"/>
              </a:rPr>
              <a:t>The Duke of Alencon came to England in October 1581. Elizabeth agreed to give him £70,000 for support in the Netherlands and a promise of more later. In 1580, Philip gained Portugal. With this came its empire in the New World and Africa along with its naval force and this new found strength alarmed Elizabeth. This could be a reason why Elizabeth refused to intervene in the Netherlands as it looked like it was unlikely that she would win. Elizabeth once again turned to France to intervene  in the Netherlands and Alencon obliged. He returned to the Netherlands in 1582 but again he failed and returned to France in 1583. </a:t>
            </a:r>
          </a:p>
        </p:txBody>
      </p:sp>
      <p:pic>
        <p:nvPicPr>
          <p:cNvPr id="1032" name="Picture 8">
            <a:extLst>
              <a:ext uri="{FF2B5EF4-FFF2-40B4-BE49-F238E27FC236}">
                <a16:creationId xmlns:a16="http://schemas.microsoft.com/office/drawing/2014/main" id="{809EFDE9-A590-40DF-B4CB-59BE1EB12B76}"/>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855120" y="6758667"/>
            <a:ext cx="1422430" cy="2004333"/>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7B6CBD48-27EA-4493-9D67-03DD43B79707}"/>
              </a:ext>
            </a:extLst>
          </p:cNvPr>
          <p:cNvSpPr txBox="1"/>
          <p:nvPr/>
        </p:nvSpPr>
        <p:spPr>
          <a:xfrm>
            <a:off x="5855120" y="8847981"/>
            <a:ext cx="1422430" cy="261610"/>
          </a:xfrm>
          <a:prstGeom prst="rect">
            <a:avLst/>
          </a:prstGeom>
          <a:noFill/>
        </p:spPr>
        <p:txBody>
          <a:bodyPr wrap="square" rtlCol="0" anchor="ctr">
            <a:spAutoFit/>
          </a:bodyPr>
          <a:lstStyle/>
          <a:p>
            <a:pPr algn="ctr"/>
            <a:r>
              <a:rPr lang="en-GB" sz="1100" b="1" dirty="0">
                <a:latin typeface="Cambria" panose="02040503050406030204" pitchFamily="18" charset="0"/>
                <a:ea typeface="Cambria" panose="02040503050406030204" pitchFamily="18" charset="0"/>
              </a:rPr>
              <a:t>John Casimir</a:t>
            </a:r>
          </a:p>
        </p:txBody>
      </p:sp>
      <p:pic>
        <p:nvPicPr>
          <p:cNvPr id="1034" name="Picture 10" descr="Robert Dudley, 1st Earl of Leicester - Wikipedia">
            <a:extLst>
              <a:ext uri="{FF2B5EF4-FFF2-40B4-BE49-F238E27FC236}">
                <a16:creationId xmlns:a16="http://schemas.microsoft.com/office/drawing/2014/main" id="{AA7144A0-46CA-4E8A-8127-868783C0C10F}"/>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109112" y="6758667"/>
            <a:ext cx="1570963" cy="2004333"/>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
        <p:nvSpPr>
          <p:cNvPr id="18" name="TextBox 17">
            <a:extLst>
              <a:ext uri="{FF2B5EF4-FFF2-40B4-BE49-F238E27FC236}">
                <a16:creationId xmlns:a16="http://schemas.microsoft.com/office/drawing/2014/main" id="{A461CD00-5826-41E6-A55E-CE86778C98BC}"/>
              </a:ext>
            </a:extLst>
          </p:cNvPr>
          <p:cNvSpPr txBox="1"/>
          <p:nvPr/>
        </p:nvSpPr>
        <p:spPr>
          <a:xfrm>
            <a:off x="4183378" y="8847981"/>
            <a:ext cx="1422430" cy="261610"/>
          </a:xfrm>
          <a:prstGeom prst="rect">
            <a:avLst/>
          </a:prstGeom>
          <a:noFill/>
        </p:spPr>
        <p:txBody>
          <a:bodyPr wrap="square" rtlCol="0" anchor="ctr">
            <a:spAutoFit/>
          </a:bodyPr>
          <a:lstStyle/>
          <a:p>
            <a:pPr algn="ctr"/>
            <a:r>
              <a:rPr lang="en-GB" sz="1100" b="1" dirty="0">
                <a:latin typeface="Cambria" panose="02040503050406030204" pitchFamily="18" charset="0"/>
                <a:ea typeface="Cambria" panose="02040503050406030204" pitchFamily="18" charset="0"/>
              </a:rPr>
              <a:t>Robert Dudley</a:t>
            </a:r>
          </a:p>
        </p:txBody>
      </p:sp>
    </p:spTree>
    <p:extLst>
      <p:ext uri="{BB962C8B-B14F-4D97-AF65-F5344CB8AC3E}">
        <p14:creationId xmlns:p14="http://schemas.microsoft.com/office/powerpoint/2010/main" val="331049841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86;p16">
            <a:extLst>
              <a:ext uri="{FF2B5EF4-FFF2-40B4-BE49-F238E27FC236}">
                <a16:creationId xmlns:a16="http://schemas.microsoft.com/office/drawing/2014/main" id="{437BF710-5F1A-4FA1-944E-F49996F2242C}"/>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p.51</a:t>
            </a:r>
            <a:endParaRPr sz="1600" b="1" dirty="0">
              <a:latin typeface="Calibri"/>
              <a:ea typeface="Calibri"/>
              <a:cs typeface="Calibri"/>
              <a:sym typeface="Calibri"/>
            </a:endParaRPr>
          </a:p>
        </p:txBody>
      </p:sp>
      <p:sp>
        <p:nvSpPr>
          <p:cNvPr id="5" name="Google Shape;81;p16">
            <a:extLst>
              <a:ext uri="{FF2B5EF4-FFF2-40B4-BE49-F238E27FC236}">
                <a16:creationId xmlns:a16="http://schemas.microsoft.com/office/drawing/2014/main" id="{738CFA1F-981C-45FF-B9F7-FF10BCCFBCAD}"/>
              </a:ext>
            </a:extLst>
          </p:cNvPr>
          <p:cNvSpPr txBox="1"/>
          <p:nvPr/>
        </p:nvSpPr>
        <p:spPr>
          <a:xfrm>
            <a:off x="704850" y="231775"/>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a:t>
            </a:r>
            <a:r>
              <a:rPr lang="en-GB" b="1" dirty="0">
                <a:latin typeface="Tahoma" panose="020B0604030504040204" pitchFamily="34" charset="0"/>
                <a:ea typeface="Tahoma" panose="020B0604030504040204" pitchFamily="34" charset="0"/>
                <a:cs typeface="Tahoma" panose="020B0604030504040204" pitchFamily="34" charset="0"/>
              </a:rPr>
              <a:t>2.3 The outbreak of war with Spain, 1585-88</a:t>
            </a:r>
            <a:endParaRPr lang="en-GB" sz="1800" b="1" dirty="0">
              <a:latin typeface="Tahoma" panose="020B0604030504040204" pitchFamily="34" charset="0"/>
              <a:ea typeface="Tahoma" panose="020B0604030504040204" pitchFamily="34" charset="0"/>
              <a:cs typeface="Tahoma" panose="020B0604030504040204" pitchFamily="34" charset="0"/>
            </a:endParaRPr>
          </a:p>
          <a:p>
            <a:pPr algn="ctr" fontAlgn="ctr"/>
            <a:r>
              <a:rPr lang="en-GB" sz="1200" dirty="0">
                <a:solidFill>
                  <a:srgbClr val="000000"/>
                </a:solidFill>
                <a:latin typeface="Cambria" panose="02040503050406030204" pitchFamily="18" charset="0"/>
                <a:ea typeface="Cambria" panose="02040503050406030204" pitchFamily="18" charset="0"/>
              </a:rPr>
              <a:t>A. English direct involvement in the Netherlands 1585-88. The role of Robert Dudley. </a:t>
            </a:r>
            <a:endParaRPr lang="en-GB" sz="1200" dirty="0">
              <a:latin typeface="Cambria" panose="02040503050406030204" pitchFamily="18" charset="0"/>
              <a:ea typeface="Cambria" panose="02040503050406030204" pitchFamily="18" charset="0"/>
            </a:endParaRPr>
          </a:p>
        </p:txBody>
      </p:sp>
      <p:sp>
        <p:nvSpPr>
          <p:cNvPr id="11" name="TextBox 10">
            <a:extLst>
              <a:ext uri="{FF2B5EF4-FFF2-40B4-BE49-F238E27FC236}">
                <a16:creationId xmlns:a16="http://schemas.microsoft.com/office/drawing/2014/main" id="{7221D1B3-3105-4DE8-A2D0-93AD63138D0A}"/>
              </a:ext>
            </a:extLst>
          </p:cNvPr>
          <p:cNvSpPr txBox="1"/>
          <p:nvPr/>
        </p:nvSpPr>
        <p:spPr>
          <a:xfrm>
            <a:off x="309938" y="1695449"/>
            <a:ext cx="6967611" cy="3361882"/>
          </a:xfrm>
          <a:prstGeom prst="rect">
            <a:avLst/>
          </a:prstGeom>
          <a:noFill/>
        </p:spPr>
        <p:txBody>
          <a:bodyPr wrap="square" numCol="2" spcCol="360000" rtlCol="0">
            <a:spAutoFit/>
          </a:bodyPr>
          <a:lstStyle/>
          <a:p>
            <a:pPr>
              <a:lnSpc>
                <a:spcPct val="150000"/>
              </a:lnSpc>
            </a:pPr>
            <a:r>
              <a:rPr lang="en-GB" sz="1100" dirty="0">
                <a:latin typeface="Cambria" panose="02040503050406030204" pitchFamily="18" charset="0"/>
                <a:ea typeface="Cambria" panose="02040503050406030204" pitchFamily="18" charset="0"/>
              </a:rPr>
              <a:t>Circumstances changed for worse by the end of 1584  due to events outside of Elizabeth's control. On the 10</a:t>
            </a:r>
            <a:r>
              <a:rPr lang="en-GB" sz="1100" baseline="30000" dirty="0">
                <a:latin typeface="Cambria" panose="02040503050406030204" pitchFamily="18" charset="0"/>
                <a:ea typeface="Cambria" panose="02040503050406030204" pitchFamily="18" charset="0"/>
              </a:rPr>
              <a:t>th</a:t>
            </a:r>
            <a:r>
              <a:rPr lang="en-GB" sz="1100" dirty="0">
                <a:latin typeface="Cambria" panose="02040503050406030204" pitchFamily="18" charset="0"/>
                <a:ea typeface="Cambria" panose="02040503050406030204" pitchFamily="18" charset="0"/>
              </a:rPr>
              <a:t> June, the Duke of Alencon, her French ally and heir to the throne, died.  A month later on the 10</a:t>
            </a:r>
            <a:r>
              <a:rPr lang="en-GB" sz="1100" baseline="30000" dirty="0">
                <a:latin typeface="Cambria" panose="02040503050406030204" pitchFamily="18" charset="0"/>
                <a:ea typeface="Cambria" panose="02040503050406030204" pitchFamily="18" charset="0"/>
              </a:rPr>
              <a:t>th</a:t>
            </a:r>
            <a:r>
              <a:rPr lang="en-GB" sz="1100" dirty="0">
                <a:latin typeface="Cambria" panose="02040503050406030204" pitchFamily="18" charset="0"/>
                <a:ea typeface="Cambria" panose="02040503050406030204" pitchFamily="18" charset="0"/>
              </a:rPr>
              <a:t> of July, William of Orange, the leader of the Dutch Protestant rebels, was assassinated. The death of the Duke of Alencon and William of Orange were significant because they impacted Elizabeth’s foreign policies for a number of ways as seen from the information below.</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Elizabeth preferred to remain cautious with the Netherlands and Cecil agreed. Others, led by Robert Dudley, wanted to intervene. The Privy Council debated for nearly a year but ultimately the decision was made up for them. </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At the end of 1584, the French Catholic League signed the </a:t>
            </a:r>
            <a:r>
              <a:rPr lang="en-GB" sz="1100" b="1" dirty="0">
                <a:latin typeface="Cambria" panose="02040503050406030204" pitchFamily="18" charset="0"/>
                <a:ea typeface="Cambria" panose="02040503050406030204" pitchFamily="18" charset="0"/>
              </a:rPr>
              <a:t>Treaty of Joinville</a:t>
            </a:r>
            <a:r>
              <a:rPr lang="en-GB" sz="1100" dirty="0">
                <a:latin typeface="Cambria" panose="02040503050406030204" pitchFamily="18" charset="0"/>
                <a:ea typeface="Cambria" panose="02040503050406030204" pitchFamily="18" charset="0"/>
              </a:rPr>
              <a:t> with Philip II to secure his help against French Protestants. In 1585, the King of France signed up to the Catholic League's aim of ridding France of heresy. Effectively this meant that Catholic France and Spain were now allies against Protestantism. </a:t>
            </a:r>
          </a:p>
        </p:txBody>
      </p:sp>
      <p:sp>
        <p:nvSpPr>
          <p:cNvPr id="12" name="Rectangle 11">
            <a:extLst>
              <a:ext uri="{FF2B5EF4-FFF2-40B4-BE49-F238E27FC236}">
                <a16:creationId xmlns:a16="http://schemas.microsoft.com/office/drawing/2014/main" id="{3452F04F-DC26-415F-BE81-90C190215A7C}"/>
              </a:ext>
            </a:extLst>
          </p:cNvPr>
          <p:cNvSpPr/>
          <p:nvPr/>
        </p:nvSpPr>
        <p:spPr>
          <a:xfrm>
            <a:off x="1981140" y="1101740"/>
            <a:ext cx="3597395" cy="335092"/>
          </a:xfrm>
          <a:prstGeom prst="rect">
            <a:avLst/>
          </a:prstGeom>
        </p:spPr>
        <p:txBody>
          <a:bodyPr wrap="none" anchor="ctr">
            <a:spAutoFit/>
          </a:bodyPr>
          <a:lstStyle/>
          <a:p>
            <a:pPr algn="ctr">
              <a:lnSpc>
                <a:spcPct val="150000"/>
              </a:lnSpc>
            </a:pPr>
            <a:r>
              <a:rPr lang="en-GB" sz="1200" b="1" dirty="0">
                <a:latin typeface="Cambria" panose="02040503050406030204" pitchFamily="18" charset="0"/>
                <a:ea typeface="Cambria" panose="02040503050406030204" pitchFamily="18" charset="0"/>
              </a:rPr>
              <a:t>1584: A turning point in Anglo-Spanish relations</a:t>
            </a:r>
          </a:p>
        </p:txBody>
      </p:sp>
      <p:pic>
        <p:nvPicPr>
          <p:cNvPr id="13" name="Picture 4" descr="Queen Elizabeth I : Marriage &amp; Succession : Page 3 : Francis Duke ...">
            <a:extLst>
              <a:ext uri="{FF2B5EF4-FFF2-40B4-BE49-F238E27FC236}">
                <a16:creationId xmlns:a16="http://schemas.microsoft.com/office/drawing/2014/main" id="{AF8CBB86-4FBD-4D20-B7D2-974826AC70E1}"/>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309938" y="5786638"/>
            <a:ext cx="1116807" cy="1500932"/>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pic>
        <p:nvPicPr>
          <p:cNvPr id="14" name="Picture 6" descr="William the Silent - Wikipedia">
            <a:extLst>
              <a:ext uri="{FF2B5EF4-FFF2-40B4-BE49-F238E27FC236}">
                <a16:creationId xmlns:a16="http://schemas.microsoft.com/office/drawing/2014/main" id="{745D2F21-CE2D-4A70-9D71-7BA7E5219637}"/>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06692" y="8508877"/>
            <a:ext cx="1085902" cy="1500932"/>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
        <p:nvSpPr>
          <p:cNvPr id="18" name="Rectangle 17">
            <a:extLst>
              <a:ext uri="{FF2B5EF4-FFF2-40B4-BE49-F238E27FC236}">
                <a16:creationId xmlns:a16="http://schemas.microsoft.com/office/drawing/2014/main" id="{1EF6D5D7-4CAA-4A8F-ADE4-DCF8DC937D75}"/>
              </a:ext>
            </a:extLst>
          </p:cNvPr>
          <p:cNvSpPr/>
          <p:nvPr/>
        </p:nvSpPr>
        <p:spPr>
          <a:xfrm>
            <a:off x="4114800" y="5315948"/>
            <a:ext cx="3138183" cy="2442312"/>
          </a:xfrm>
          <a:prstGeom prst="rect">
            <a:avLst/>
          </a:prstGeom>
          <a:ln w="38100">
            <a:noFill/>
          </a:ln>
        </p:spPr>
        <p:style>
          <a:lnRef idx="2">
            <a:schemeClr val="dk1"/>
          </a:lnRef>
          <a:fillRef idx="1">
            <a:schemeClr val="lt1"/>
          </a:fillRef>
          <a:effectRef idx="0">
            <a:schemeClr val="dk1"/>
          </a:effectRef>
          <a:fontRef idx="minor">
            <a:schemeClr val="dk1"/>
          </a:fontRef>
        </p:style>
        <p:txBody>
          <a:bodyPr rtlCol="0" anchor="ctr"/>
          <a:lstStyle/>
          <a:p>
            <a:pPr>
              <a:lnSpc>
                <a:spcPct val="150000"/>
              </a:lnSpc>
            </a:pPr>
            <a:r>
              <a:rPr lang="en-GB" sz="1100" dirty="0">
                <a:latin typeface="Cambria" panose="02040503050406030204" pitchFamily="18" charset="0"/>
                <a:ea typeface="Cambria" panose="02040503050406030204" pitchFamily="18" charset="0"/>
              </a:rPr>
              <a:t>His death meant that he could no longer fight the Spanish in the Netherlands. On top of this, the new heir to the throne, Henri of Navarre was Protestant, but he was unable to stop leading French Catholics forming a Catholic League to oppose him which was also a threat to Elizabeth. It led to a religious war in France meaning that they were an unstable country and therefore not a useful ally to England. </a:t>
            </a:r>
          </a:p>
        </p:txBody>
      </p:sp>
      <p:sp>
        <p:nvSpPr>
          <p:cNvPr id="19" name="Rectangle 18">
            <a:extLst>
              <a:ext uri="{FF2B5EF4-FFF2-40B4-BE49-F238E27FC236}">
                <a16:creationId xmlns:a16="http://schemas.microsoft.com/office/drawing/2014/main" id="{F321AB9F-FDA5-4379-803B-1466D975C79B}"/>
              </a:ext>
            </a:extLst>
          </p:cNvPr>
          <p:cNvSpPr/>
          <p:nvPr/>
        </p:nvSpPr>
        <p:spPr>
          <a:xfrm>
            <a:off x="1925280" y="5786638"/>
            <a:ext cx="1690985" cy="1500932"/>
          </a:xfrm>
          <a:prstGeom prst="rect">
            <a:avLst/>
          </a:prstGeom>
          <a:ln w="38100">
            <a:noFill/>
          </a:ln>
        </p:spPr>
        <p:style>
          <a:lnRef idx="2">
            <a:schemeClr val="dk1"/>
          </a:lnRef>
          <a:fillRef idx="1">
            <a:schemeClr val="lt1"/>
          </a:fillRef>
          <a:effectRef idx="0">
            <a:schemeClr val="dk1"/>
          </a:effectRef>
          <a:fontRef idx="minor">
            <a:schemeClr val="dk1"/>
          </a:fontRef>
        </p:style>
        <p:txBody>
          <a:bodyPr rtlCol="0" anchor="ctr"/>
          <a:lstStyle/>
          <a:p>
            <a:pPr algn="ctr"/>
            <a:r>
              <a:rPr lang="en-GB" sz="1100" b="1" dirty="0"/>
              <a:t>The Duke of Alencon</a:t>
            </a:r>
          </a:p>
          <a:p>
            <a:pPr algn="ctr"/>
            <a:r>
              <a:rPr lang="en-GB" sz="1100" dirty="0"/>
              <a:t>Died 10</a:t>
            </a:r>
            <a:r>
              <a:rPr lang="en-GB" sz="1100" baseline="30000" dirty="0"/>
              <a:t>th</a:t>
            </a:r>
            <a:r>
              <a:rPr lang="en-GB" sz="1100" dirty="0"/>
              <a:t> June 1584</a:t>
            </a:r>
          </a:p>
        </p:txBody>
      </p:sp>
      <p:cxnSp>
        <p:nvCxnSpPr>
          <p:cNvPr id="21" name="Straight Connector 20">
            <a:extLst>
              <a:ext uri="{FF2B5EF4-FFF2-40B4-BE49-F238E27FC236}">
                <a16:creationId xmlns:a16="http://schemas.microsoft.com/office/drawing/2014/main" id="{B5717D98-A310-4326-9E52-02AAF372539F}"/>
              </a:ext>
            </a:extLst>
          </p:cNvPr>
          <p:cNvCxnSpPr>
            <a:stCxn id="13" idx="3"/>
            <a:endCxn id="19" idx="1"/>
          </p:cNvCxnSpPr>
          <p:nvPr/>
        </p:nvCxnSpPr>
        <p:spPr>
          <a:xfrm>
            <a:off x="1426745" y="6537104"/>
            <a:ext cx="498535" cy="0"/>
          </a:xfrm>
          <a:prstGeom prst="line">
            <a:avLst/>
          </a:prstGeom>
          <a:ln w="38100">
            <a:headEnd type="none" w="med" len="med"/>
            <a:tailEnd type="oval" w="med" len="med"/>
          </a:ln>
        </p:spPr>
        <p:style>
          <a:lnRef idx="1">
            <a:schemeClr val="dk1"/>
          </a:lnRef>
          <a:fillRef idx="0">
            <a:schemeClr val="dk1"/>
          </a:fillRef>
          <a:effectRef idx="0">
            <a:schemeClr val="dk1"/>
          </a:effectRef>
          <a:fontRef idx="minor">
            <a:schemeClr val="tx1"/>
          </a:fontRef>
        </p:style>
      </p:cxnSp>
      <p:cxnSp>
        <p:nvCxnSpPr>
          <p:cNvPr id="22" name="Straight Connector 21">
            <a:extLst>
              <a:ext uri="{FF2B5EF4-FFF2-40B4-BE49-F238E27FC236}">
                <a16:creationId xmlns:a16="http://schemas.microsoft.com/office/drawing/2014/main" id="{E44F39C6-599E-4EFF-BE01-7AF223493E04}"/>
              </a:ext>
            </a:extLst>
          </p:cNvPr>
          <p:cNvCxnSpPr>
            <a:cxnSpLocks/>
            <a:stCxn id="19" idx="3"/>
            <a:endCxn id="18" idx="1"/>
          </p:cNvCxnSpPr>
          <p:nvPr/>
        </p:nvCxnSpPr>
        <p:spPr>
          <a:xfrm>
            <a:off x="3616265" y="6537104"/>
            <a:ext cx="498535" cy="0"/>
          </a:xfrm>
          <a:prstGeom prst="line">
            <a:avLst/>
          </a:prstGeom>
          <a:ln w="38100">
            <a:headEnd type="oval" w="med" len="med"/>
            <a:tailEnd type="none" w="med" len="med"/>
          </a:ln>
        </p:spPr>
        <p:style>
          <a:lnRef idx="1">
            <a:schemeClr val="dk1"/>
          </a:lnRef>
          <a:fillRef idx="0">
            <a:schemeClr val="dk1"/>
          </a:fillRef>
          <a:effectRef idx="0">
            <a:schemeClr val="dk1"/>
          </a:effectRef>
          <a:fontRef idx="minor">
            <a:schemeClr val="tx1"/>
          </a:fontRef>
        </p:style>
      </p:cxnSp>
      <p:sp>
        <p:nvSpPr>
          <p:cNvPr id="31" name="Rectangle 30">
            <a:extLst>
              <a:ext uri="{FF2B5EF4-FFF2-40B4-BE49-F238E27FC236}">
                <a16:creationId xmlns:a16="http://schemas.microsoft.com/office/drawing/2014/main" id="{81424774-2A77-4B5F-A79E-A9B0210C6A2A}"/>
              </a:ext>
            </a:extLst>
          </p:cNvPr>
          <p:cNvSpPr/>
          <p:nvPr/>
        </p:nvSpPr>
        <p:spPr>
          <a:xfrm>
            <a:off x="4114800" y="8038187"/>
            <a:ext cx="3138183" cy="2442312"/>
          </a:xfrm>
          <a:prstGeom prst="rect">
            <a:avLst/>
          </a:prstGeom>
          <a:ln w="38100">
            <a:noFill/>
          </a:ln>
        </p:spPr>
        <p:style>
          <a:lnRef idx="2">
            <a:schemeClr val="dk1"/>
          </a:lnRef>
          <a:fillRef idx="1">
            <a:schemeClr val="lt1"/>
          </a:fillRef>
          <a:effectRef idx="0">
            <a:schemeClr val="dk1"/>
          </a:effectRef>
          <a:fontRef idx="minor">
            <a:schemeClr val="dk1"/>
          </a:fontRef>
        </p:style>
        <p:txBody>
          <a:bodyPr rtlCol="0" anchor="ctr"/>
          <a:lstStyle/>
          <a:p>
            <a:pPr>
              <a:lnSpc>
                <a:spcPct val="150000"/>
              </a:lnSpc>
            </a:pPr>
            <a:r>
              <a:rPr lang="en-GB" sz="1100" dirty="0">
                <a:latin typeface="Cambria" panose="02040503050406030204" pitchFamily="18" charset="0"/>
                <a:ea typeface="Cambria" panose="02040503050406030204" pitchFamily="18" charset="0"/>
              </a:rPr>
              <a:t>Will of Orange death was significant because it showed how easy it was for a leader like Elizabeth to be assassinated. It also left a void in the leadership of the Dutch Protestants and in turn, they looked to Elizabeth even though she didn’t wasn’t the role. Without a leader, the Dutch rebels could be defeated by Spain, leaving England as Philip II’s next target.</a:t>
            </a:r>
          </a:p>
        </p:txBody>
      </p:sp>
      <p:sp>
        <p:nvSpPr>
          <p:cNvPr id="32" name="Rectangle 31">
            <a:extLst>
              <a:ext uri="{FF2B5EF4-FFF2-40B4-BE49-F238E27FC236}">
                <a16:creationId xmlns:a16="http://schemas.microsoft.com/office/drawing/2014/main" id="{9DAEC0F4-75D1-4E98-A0BD-8D38AC257D1B}"/>
              </a:ext>
            </a:extLst>
          </p:cNvPr>
          <p:cNvSpPr/>
          <p:nvPr/>
        </p:nvSpPr>
        <p:spPr>
          <a:xfrm>
            <a:off x="1925280" y="8508726"/>
            <a:ext cx="1690985" cy="1500932"/>
          </a:xfrm>
          <a:prstGeom prst="rect">
            <a:avLst/>
          </a:prstGeom>
          <a:ln w="38100">
            <a:noFill/>
          </a:ln>
        </p:spPr>
        <p:style>
          <a:lnRef idx="2">
            <a:schemeClr val="dk1"/>
          </a:lnRef>
          <a:fillRef idx="1">
            <a:schemeClr val="lt1"/>
          </a:fillRef>
          <a:effectRef idx="0">
            <a:schemeClr val="dk1"/>
          </a:effectRef>
          <a:fontRef idx="minor">
            <a:schemeClr val="dk1"/>
          </a:fontRef>
        </p:style>
        <p:txBody>
          <a:bodyPr rtlCol="0" anchor="ctr"/>
          <a:lstStyle/>
          <a:p>
            <a:pPr algn="ctr"/>
            <a:r>
              <a:rPr lang="en-GB" sz="1100" b="1" dirty="0"/>
              <a:t>William of Orange</a:t>
            </a:r>
          </a:p>
          <a:p>
            <a:pPr algn="ctr"/>
            <a:r>
              <a:rPr lang="en-GB" sz="1100" dirty="0"/>
              <a:t>Assassinated on 10</a:t>
            </a:r>
            <a:r>
              <a:rPr lang="en-GB" sz="1100" baseline="30000" dirty="0"/>
              <a:t>th</a:t>
            </a:r>
            <a:r>
              <a:rPr lang="en-GB" sz="1100" dirty="0"/>
              <a:t> July 1584</a:t>
            </a:r>
          </a:p>
        </p:txBody>
      </p:sp>
      <p:cxnSp>
        <p:nvCxnSpPr>
          <p:cNvPr id="33" name="Straight Connector 32">
            <a:extLst>
              <a:ext uri="{FF2B5EF4-FFF2-40B4-BE49-F238E27FC236}">
                <a16:creationId xmlns:a16="http://schemas.microsoft.com/office/drawing/2014/main" id="{56119881-D274-4D5B-966A-3C31A7FB5A8F}"/>
              </a:ext>
            </a:extLst>
          </p:cNvPr>
          <p:cNvCxnSpPr>
            <a:endCxn id="32" idx="1"/>
          </p:cNvCxnSpPr>
          <p:nvPr/>
        </p:nvCxnSpPr>
        <p:spPr>
          <a:xfrm>
            <a:off x="1426745" y="9259192"/>
            <a:ext cx="498535" cy="0"/>
          </a:xfrm>
          <a:prstGeom prst="line">
            <a:avLst/>
          </a:prstGeom>
          <a:ln w="38100">
            <a:headEnd type="none" w="med" len="med"/>
            <a:tailEnd type="oval" w="med" len="med"/>
          </a:ln>
        </p:spPr>
        <p:style>
          <a:lnRef idx="1">
            <a:schemeClr val="dk1"/>
          </a:lnRef>
          <a:fillRef idx="0">
            <a:schemeClr val="dk1"/>
          </a:fillRef>
          <a:effectRef idx="0">
            <a:schemeClr val="dk1"/>
          </a:effectRef>
          <a:fontRef idx="minor">
            <a:schemeClr val="tx1"/>
          </a:fontRef>
        </p:style>
      </p:cxnSp>
      <p:cxnSp>
        <p:nvCxnSpPr>
          <p:cNvPr id="34" name="Straight Connector 33">
            <a:extLst>
              <a:ext uri="{FF2B5EF4-FFF2-40B4-BE49-F238E27FC236}">
                <a16:creationId xmlns:a16="http://schemas.microsoft.com/office/drawing/2014/main" id="{35A0E978-D6DC-4AFF-B969-2B63BD4A7A24}"/>
              </a:ext>
            </a:extLst>
          </p:cNvPr>
          <p:cNvCxnSpPr>
            <a:cxnSpLocks/>
            <a:stCxn id="32" idx="3"/>
            <a:endCxn id="31" idx="1"/>
          </p:cNvCxnSpPr>
          <p:nvPr/>
        </p:nvCxnSpPr>
        <p:spPr>
          <a:xfrm>
            <a:off x="3616265" y="9259192"/>
            <a:ext cx="498535" cy="151"/>
          </a:xfrm>
          <a:prstGeom prst="line">
            <a:avLst/>
          </a:prstGeom>
          <a:ln w="38100">
            <a:headEnd type="oval" w="med" len="med"/>
            <a:tailEnd type="none" w="med" len="med"/>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87740413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86;p16">
            <a:extLst>
              <a:ext uri="{FF2B5EF4-FFF2-40B4-BE49-F238E27FC236}">
                <a16:creationId xmlns:a16="http://schemas.microsoft.com/office/drawing/2014/main" id="{342C5FAD-9B6F-4ECA-875D-40C90F62C570}"/>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p.52</a:t>
            </a:r>
            <a:endParaRPr sz="1600" b="1" dirty="0">
              <a:latin typeface="Calibri"/>
              <a:ea typeface="Calibri"/>
              <a:cs typeface="Calibri"/>
              <a:sym typeface="Calibri"/>
            </a:endParaRPr>
          </a:p>
        </p:txBody>
      </p:sp>
      <p:sp>
        <p:nvSpPr>
          <p:cNvPr id="3" name="Google Shape;81;p16">
            <a:extLst>
              <a:ext uri="{FF2B5EF4-FFF2-40B4-BE49-F238E27FC236}">
                <a16:creationId xmlns:a16="http://schemas.microsoft.com/office/drawing/2014/main" id="{EA469086-0D47-4D3E-8028-2FB0CD4684A1}"/>
              </a:ext>
            </a:extLst>
          </p:cNvPr>
          <p:cNvSpPr txBox="1"/>
          <p:nvPr/>
        </p:nvSpPr>
        <p:spPr>
          <a:xfrm>
            <a:off x="704850" y="231775"/>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a:t>
            </a:r>
            <a:r>
              <a:rPr lang="en-GB" b="1" dirty="0">
                <a:latin typeface="Tahoma" panose="020B0604030504040204" pitchFamily="34" charset="0"/>
                <a:ea typeface="Tahoma" panose="020B0604030504040204" pitchFamily="34" charset="0"/>
                <a:cs typeface="Tahoma" panose="020B0604030504040204" pitchFamily="34" charset="0"/>
              </a:rPr>
              <a:t>2.3 The outbreak of war with Spain, 1585-88</a:t>
            </a:r>
            <a:endParaRPr lang="en-GB" sz="1800" b="1" dirty="0">
              <a:latin typeface="Tahoma" panose="020B0604030504040204" pitchFamily="34" charset="0"/>
              <a:ea typeface="Tahoma" panose="020B0604030504040204" pitchFamily="34" charset="0"/>
              <a:cs typeface="Tahoma" panose="020B0604030504040204" pitchFamily="34" charset="0"/>
            </a:endParaRPr>
          </a:p>
          <a:p>
            <a:pPr algn="ctr" fontAlgn="ctr"/>
            <a:r>
              <a:rPr lang="en-GB" sz="1200" dirty="0">
                <a:solidFill>
                  <a:srgbClr val="000000"/>
                </a:solidFill>
                <a:latin typeface="Cambria" panose="02040503050406030204" pitchFamily="18" charset="0"/>
                <a:ea typeface="Cambria" panose="02040503050406030204" pitchFamily="18" charset="0"/>
              </a:rPr>
              <a:t>A. English direct involvement in the Netherlands 1585-88. The role of Robert Dudley. </a:t>
            </a:r>
            <a:endParaRPr lang="en-GB" sz="1200" dirty="0">
              <a:latin typeface="Cambria" panose="02040503050406030204" pitchFamily="18" charset="0"/>
              <a:ea typeface="Cambria" panose="02040503050406030204" pitchFamily="18" charset="0"/>
            </a:endParaRPr>
          </a:p>
        </p:txBody>
      </p:sp>
      <p:sp>
        <p:nvSpPr>
          <p:cNvPr id="5" name="TextBox 4">
            <a:extLst>
              <a:ext uri="{FF2B5EF4-FFF2-40B4-BE49-F238E27FC236}">
                <a16:creationId xmlns:a16="http://schemas.microsoft.com/office/drawing/2014/main" id="{AF190A8B-9F2F-4A1E-8F86-29BE12FE81F1}"/>
              </a:ext>
            </a:extLst>
          </p:cNvPr>
          <p:cNvSpPr txBox="1"/>
          <p:nvPr/>
        </p:nvSpPr>
        <p:spPr>
          <a:xfrm>
            <a:off x="309947" y="1343025"/>
            <a:ext cx="6939780" cy="314894"/>
          </a:xfrm>
          <a:prstGeom prst="rect">
            <a:avLst/>
          </a:prstGeom>
          <a:noFill/>
        </p:spPr>
        <p:txBody>
          <a:bodyPr wrap="square" numCol="1" spcCol="360000" rtlCol="0">
            <a:spAutoFit/>
          </a:bodyPr>
          <a:lstStyle/>
          <a:p>
            <a:pPr>
              <a:lnSpc>
                <a:spcPct val="150000"/>
              </a:lnSpc>
            </a:pPr>
            <a:r>
              <a:rPr lang="en-GB" sz="1100" b="1" dirty="0">
                <a:latin typeface="Cambria" panose="02040503050406030204" pitchFamily="18" charset="0"/>
                <a:ea typeface="Cambria" panose="02040503050406030204" pitchFamily="18" charset="0"/>
              </a:rPr>
              <a:t>TASK</a:t>
            </a:r>
            <a:r>
              <a:rPr lang="en-GB" sz="1100" dirty="0">
                <a:latin typeface="Cambria" panose="02040503050406030204" pitchFamily="18" charset="0"/>
                <a:ea typeface="Cambria" panose="02040503050406030204" pitchFamily="18" charset="0"/>
              </a:rPr>
              <a:t>: Answer the following questions from reading pages 50-51. </a:t>
            </a:r>
          </a:p>
        </p:txBody>
      </p:sp>
      <p:graphicFrame>
        <p:nvGraphicFramePr>
          <p:cNvPr id="6" name="Table 6">
            <a:extLst>
              <a:ext uri="{FF2B5EF4-FFF2-40B4-BE49-F238E27FC236}">
                <a16:creationId xmlns:a16="http://schemas.microsoft.com/office/drawing/2014/main" id="{1C929115-E5D5-4B2D-987A-5BBEC95B4688}"/>
              </a:ext>
            </a:extLst>
          </p:cNvPr>
          <p:cNvGraphicFramePr>
            <a:graphicFrameLocks noGrp="1"/>
          </p:cNvGraphicFramePr>
          <p:nvPr>
            <p:extLst>
              <p:ext uri="{D42A27DB-BD31-4B8C-83A1-F6EECF244321}">
                <p14:modId xmlns:p14="http://schemas.microsoft.com/office/powerpoint/2010/main" val="4185295761"/>
              </p:ext>
            </p:extLst>
          </p:nvPr>
        </p:nvGraphicFramePr>
        <p:xfrm>
          <a:off x="309947" y="1892007"/>
          <a:ext cx="6939780" cy="4304332"/>
        </p:xfrm>
        <a:graphic>
          <a:graphicData uri="http://schemas.openxmlformats.org/drawingml/2006/table">
            <a:tbl>
              <a:tblPr firstRow="1" bandRow="1">
                <a:tableStyleId>{2D5ABB26-0587-4C30-8999-92F81FD0307C}</a:tableStyleId>
              </a:tblPr>
              <a:tblGrid>
                <a:gridCol w="3469890">
                  <a:extLst>
                    <a:ext uri="{9D8B030D-6E8A-4147-A177-3AD203B41FA5}">
                      <a16:colId xmlns:a16="http://schemas.microsoft.com/office/drawing/2014/main" val="2030497042"/>
                    </a:ext>
                  </a:extLst>
                </a:gridCol>
                <a:gridCol w="3469890">
                  <a:extLst>
                    <a:ext uri="{9D8B030D-6E8A-4147-A177-3AD203B41FA5}">
                      <a16:colId xmlns:a16="http://schemas.microsoft.com/office/drawing/2014/main" val="2652632247"/>
                    </a:ext>
                  </a:extLst>
                </a:gridCol>
              </a:tblGrid>
              <a:tr h="529619">
                <a:tc>
                  <a:txBody>
                    <a:bodyPr/>
                    <a:lstStyle/>
                    <a:p>
                      <a:pPr>
                        <a:lnSpc>
                          <a:spcPct val="150000"/>
                        </a:lnSpc>
                      </a:pPr>
                      <a:r>
                        <a:rPr lang="en-GB" sz="1100" dirty="0">
                          <a:latin typeface="Cambria" panose="02040503050406030204" pitchFamily="18" charset="0"/>
                          <a:ea typeface="Cambria" panose="02040503050406030204" pitchFamily="18" charset="0"/>
                        </a:rPr>
                        <a:t>1. Who as John Casimir?</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nSpc>
                          <a:spcPct val="150000"/>
                        </a:lnSpc>
                      </a:pPr>
                      <a:endParaRPr lang="en-GB" sz="1100" dirty="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40238"/>
                  </a:ext>
                </a:extLst>
              </a:tr>
              <a:tr h="529619">
                <a:tc>
                  <a:txBody>
                    <a:bodyPr/>
                    <a:lstStyle/>
                    <a:p>
                      <a:pPr>
                        <a:lnSpc>
                          <a:spcPct val="150000"/>
                        </a:lnSpc>
                      </a:pPr>
                      <a:r>
                        <a:rPr lang="en-GB" sz="1100" dirty="0">
                          <a:latin typeface="Cambria" panose="02040503050406030204" pitchFamily="18" charset="0"/>
                          <a:ea typeface="Cambria" panose="02040503050406030204" pitchFamily="18" charset="0"/>
                        </a:rPr>
                        <a:t>2. What did he do?</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nSpc>
                          <a:spcPct val="150000"/>
                        </a:lnSpc>
                      </a:pPr>
                      <a:endParaRPr lang="en-GB" sz="1100" dirty="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7816363"/>
                  </a:ext>
                </a:extLst>
              </a:tr>
              <a:tr h="529619">
                <a:tc>
                  <a:txBody>
                    <a:bodyPr/>
                    <a:lstStyle/>
                    <a:p>
                      <a:pPr>
                        <a:lnSpc>
                          <a:spcPct val="150000"/>
                        </a:lnSpc>
                      </a:pPr>
                      <a:r>
                        <a:rPr lang="en-GB" sz="1100" dirty="0">
                          <a:latin typeface="Cambria" panose="02040503050406030204" pitchFamily="18" charset="0"/>
                          <a:ea typeface="Cambria" panose="02040503050406030204" pitchFamily="18" charset="0"/>
                        </a:rPr>
                        <a:t>3. What was the consequence of his actions?</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nSpc>
                          <a:spcPct val="150000"/>
                        </a:lnSpc>
                      </a:pPr>
                      <a:endParaRPr lang="en-GB" sz="1100" dirty="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1806802"/>
                  </a:ext>
                </a:extLst>
              </a:tr>
              <a:tr h="529619">
                <a:tc>
                  <a:txBody>
                    <a:bodyPr/>
                    <a:lstStyle/>
                    <a:p>
                      <a:pPr>
                        <a:lnSpc>
                          <a:spcPct val="150000"/>
                        </a:lnSpc>
                      </a:pPr>
                      <a:r>
                        <a:rPr lang="en-GB" sz="1100" dirty="0">
                          <a:latin typeface="Cambria" panose="02040503050406030204" pitchFamily="18" charset="0"/>
                          <a:ea typeface="Cambria" panose="02040503050406030204" pitchFamily="18" charset="0"/>
                        </a:rPr>
                        <a:t>4. Who did the Dutch ask to help them?</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nSpc>
                          <a:spcPct val="150000"/>
                        </a:lnSpc>
                      </a:pPr>
                      <a:endParaRPr lang="en-GB" sz="1100" dirty="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53550056"/>
                  </a:ext>
                </a:extLst>
              </a:tr>
              <a:tr h="529619">
                <a:tc>
                  <a:txBody>
                    <a:bodyPr/>
                    <a:lstStyle/>
                    <a:p>
                      <a:pPr>
                        <a:lnSpc>
                          <a:spcPct val="150000"/>
                        </a:lnSpc>
                      </a:pPr>
                      <a:r>
                        <a:rPr lang="en-GB" sz="1100" dirty="0">
                          <a:latin typeface="Cambria" panose="02040503050406030204" pitchFamily="18" charset="0"/>
                          <a:ea typeface="Cambria" panose="02040503050406030204" pitchFamily="18" charset="0"/>
                        </a:rPr>
                        <a:t>5. How much money did Elizabeth give to the Duke. </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nSpc>
                          <a:spcPct val="150000"/>
                        </a:lnSpc>
                      </a:pPr>
                      <a:endParaRPr lang="en-GB" sz="1100" dirty="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39665569"/>
                  </a:ext>
                </a:extLst>
              </a:tr>
              <a:tr h="529619">
                <a:tc>
                  <a:txBody>
                    <a:bodyPr/>
                    <a:lstStyle/>
                    <a:p>
                      <a:pPr>
                        <a:lnSpc>
                          <a:spcPct val="150000"/>
                        </a:lnSpc>
                      </a:pPr>
                      <a:r>
                        <a:rPr lang="en-GB" sz="1100" dirty="0">
                          <a:latin typeface="Cambria" panose="02040503050406030204" pitchFamily="18" charset="0"/>
                          <a:ea typeface="Cambria" panose="02040503050406030204" pitchFamily="18" charset="0"/>
                        </a:rPr>
                        <a:t>6. Why what happened to Portugal and why did it threaten Elizabeth? </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nSpc>
                          <a:spcPct val="150000"/>
                        </a:lnSpc>
                      </a:pPr>
                      <a:endParaRPr lang="en-GB" sz="1100" dirty="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90089586"/>
                  </a:ext>
                </a:extLst>
              </a:tr>
              <a:tr h="529619">
                <a:tc>
                  <a:txBody>
                    <a:bodyPr/>
                    <a:lstStyle/>
                    <a:p>
                      <a:pPr>
                        <a:lnSpc>
                          <a:spcPct val="150000"/>
                        </a:lnSpc>
                      </a:pPr>
                      <a:r>
                        <a:rPr lang="en-GB" sz="1100" dirty="0">
                          <a:latin typeface="Cambria" panose="02040503050406030204" pitchFamily="18" charset="0"/>
                          <a:ea typeface="Cambria" panose="02040503050406030204" pitchFamily="18" charset="0"/>
                        </a:rPr>
                        <a:t>7. How did the circumstances change in 1584?</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nSpc>
                          <a:spcPct val="150000"/>
                        </a:lnSpc>
                      </a:pPr>
                      <a:endParaRPr lang="en-GB" sz="1100" dirty="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44252843"/>
                  </a:ext>
                </a:extLst>
              </a:tr>
              <a:tr h="529619">
                <a:tc>
                  <a:txBody>
                    <a:bodyPr/>
                    <a:lstStyle/>
                    <a:p>
                      <a:pPr>
                        <a:lnSpc>
                          <a:spcPct val="150000"/>
                        </a:lnSpc>
                      </a:pPr>
                      <a:r>
                        <a:rPr lang="en-GB" sz="1100" dirty="0">
                          <a:latin typeface="Cambria" panose="02040503050406030204" pitchFamily="18" charset="0"/>
                          <a:ea typeface="Cambria" panose="02040503050406030204" pitchFamily="18" charset="0"/>
                        </a:rPr>
                        <a:t>8. What was the Treaty of Joinville and what did it mean?</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nSpc>
                          <a:spcPct val="150000"/>
                        </a:lnSpc>
                      </a:pPr>
                      <a:endParaRPr lang="en-GB" sz="1100" dirty="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92493443"/>
                  </a:ext>
                </a:extLst>
              </a:tr>
            </a:tbl>
          </a:graphicData>
        </a:graphic>
      </p:graphicFrame>
      <p:sp>
        <p:nvSpPr>
          <p:cNvPr id="8" name="TextBox 7">
            <a:extLst>
              <a:ext uri="{FF2B5EF4-FFF2-40B4-BE49-F238E27FC236}">
                <a16:creationId xmlns:a16="http://schemas.microsoft.com/office/drawing/2014/main" id="{970C9661-0128-43BF-8175-313B59F293F8}"/>
              </a:ext>
            </a:extLst>
          </p:cNvPr>
          <p:cNvSpPr txBox="1"/>
          <p:nvPr/>
        </p:nvSpPr>
        <p:spPr>
          <a:xfrm>
            <a:off x="243210" y="6430427"/>
            <a:ext cx="6939780" cy="3361882"/>
          </a:xfrm>
          <a:prstGeom prst="rect">
            <a:avLst/>
          </a:prstGeom>
          <a:noFill/>
        </p:spPr>
        <p:txBody>
          <a:bodyPr wrap="square" numCol="1" spcCol="360000" rtlCol="0">
            <a:spAutoFit/>
          </a:bodyPr>
          <a:lstStyle/>
          <a:p>
            <a:pPr>
              <a:lnSpc>
                <a:spcPct val="150000"/>
              </a:lnSpc>
            </a:pPr>
            <a:r>
              <a:rPr lang="en-GB" sz="1100" b="1" dirty="0">
                <a:latin typeface="Cambria" panose="02040503050406030204" pitchFamily="18" charset="0"/>
                <a:ea typeface="Cambria" panose="02040503050406030204" pitchFamily="18" charset="0"/>
              </a:rPr>
              <a:t>TASK</a:t>
            </a:r>
            <a:r>
              <a:rPr lang="en-GB" sz="1100" dirty="0">
                <a:latin typeface="Cambria" panose="02040503050406030204" pitchFamily="18" charset="0"/>
                <a:ea typeface="Cambria" panose="02040503050406030204" pitchFamily="18" charset="0"/>
              </a:rPr>
              <a:t>: Because, But, Some,. Look at the sentence stems below and turn each one into a complex sentence. </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Elizabeth’s was responsible for the breakdown with relation with Spain because 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Elizabeth’s was responsible for the breakdown with relation with Spain, but 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Elizabeth’s was responsible for the breakdown with relation with Spain, so 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Tree>
    <p:extLst>
      <p:ext uri="{BB962C8B-B14F-4D97-AF65-F5344CB8AC3E}">
        <p14:creationId xmlns:p14="http://schemas.microsoft.com/office/powerpoint/2010/main" val="65990832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86;p16">
            <a:extLst>
              <a:ext uri="{FF2B5EF4-FFF2-40B4-BE49-F238E27FC236}">
                <a16:creationId xmlns:a16="http://schemas.microsoft.com/office/drawing/2014/main" id="{A3D6A2D5-FFEB-45C9-881F-2BB4631D072E}"/>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p.53</a:t>
            </a:r>
            <a:endParaRPr sz="1600" b="1" dirty="0">
              <a:latin typeface="Calibri"/>
              <a:ea typeface="Calibri"/>
              <a:cs typeface="Calibri"/>
              <a:sym typeface="Calibri"/>
            </a:endParaRPr>
          </a:p>
        </p:txBody>
      </p:sp>
      <p:sp>
        <p:nvSpPr>
          <p:cNvPr id="3" name="Google Shape;81;p16">
            <a:extLst>
              <a:ext uri="{FF2B5EF4-FFF2-40B4-BE49-F238E27FC236}">
                <a16:creationId xmlns:a16="http://schemas.microsoft.com/office/drawing/2014/main" id="{BB9648FF-D939-4C10-AC07-01F88B09C440}"/>
              </a:ext>
            </a:extLst>
          </p:cNvPr>
          <p:cNvSpPr txBox="1"/>
          <p:nvPr/>
        </p:nvSpPr>
        <p:spPr>
          <a:xfrm>
            <a:off x="704850" y="231775"/>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a:t>
            </a:r>
            <a:r>
              <a:rPr lang="en-GB" b="1" dirty="0">
                <a:latin typeface="Tahoma" panose="020B0604030504040204" pitchFamily="34" charset="0"/>
                <a:ea typeface="Tahoma" panose="020B0604030504040204" pitchFamily="34" charset="0"/>
                <a:cs typeface="Tahoma" panose="020B0604030504040204" pitchFamily="34" charset="0"/>
              </a:rPr>
              <a:t>2.3 The outbreak of war with Spain, 1585-88</a:t>
            </a:r>
            <a:endParaRPr lang="en-GB" sz="1800" b="1" dirty="0">
              <a:latin typeface="Tahoma" panose="020B0604030504040204" pitchFamily="34" charset="0"/>
              <a:ea typeface="Tahoma" panose="020B0604030504040204" pitchFamily="34" charset="0"/>
              <a:cs typeface="Tahoma" panose="020B0604030504040204" pitchFamily="34" charset="0"/>
            </a:endParaRPr>
          </a:p>
          <a:p>
            <a:pPr algn="ctr" fontAlgn="ctr"/>
            <a:r>
              <a:rPr lang="en-GB" sz="1200" dirty="0">
                <a:solidFill>
                  <a:srgbClr val="000000"/>
                </a:solidFill>
                <a:latin typeface="Cambria" panose="02040503050406030204" pitchFamily="18" charset="0"/>
                <a:ea typeface="Cambria" panose="02040503050406030204" pitchFamily="18" charset="0"/>
              </a:rPr>
              <a:t>A. English direct involvement in the Netherlands 1585-88. The role of Robert Dudley. </a:t>
            </a:r>
            <a:endParaRPr lang="en-GB" sz="1200" dirty="0">
              <a:latin typeface="Cambria" panose="02040503050406030204" pitchFamily="18" charset="0"/>
              <a:ea typeface="Cambria" panose="02040503050406030204" pitchFamily="18" charset="0"/>
            </a:endParaRPr>
          </a:p>
        </p:txBody>
      </p:sp>
      <p:sp>
        <p:nvSpPr>
          <p:cNvPr id="4" name="TextBox 3">
            <a:extLst>
              <a:ext uri="{FF2B5EF4-FFF2-40B4-BE49-F238E27FC236}">
                <a16:creationId xmlns:a16="http://schemas.microsoft.com/office/drawing/2014/main" id="{32C5309D-B86E-48F7-AC88-D9B948C32C5D}"/>
              </a:ext>
            </a:extLst>
          </p:cNvPr>
          <p:cNvSpPr txBox="1"/>
          <p:nvPr/>
        </p:nvSpPr>
        <p:spPr>
          <a:xfrm>
            <a:off x="350612" y="1383108"/>
            <a:ext cx="6858450" cy="568810"/>
          </a:xfrm>
          <a:prstGeom prst="rect">
            <a:avLst/>
          </a:prstGeom>
          <a:noFill/>
        </p:spPr>
        <p:txBody>
          <a:bodyPr wrap="square" rtlCol="0">
            <a:spAutoFit/>
          </a:bodyPr>
          <a:lstStyle/>
          <a:p>
            <a:pPr>
              <a:lnSpc>
                <a:spcPct val="150000"/>
              </a:lnSpc>
            </a:pPr>
            <a:r>
              <a:rPr lang="en-GB" sz="1100" b="1" dirty="0">
                <a:latin typeface="Cambria" panose="02040503050406030204" pitchFamily="18" charset="0"/>
                <a:ea typeface="Cambria" panose="02040503050406030204" pitchFamily="18" charset="0"/>
              </a:rPr>
              <a:t>TASK: </a:t>
            </a:r>
            <a:r>
              <a:rPr lang="en-GB" sz="1100" dirty="0">
                <a:latin typeface="Cambria" panose="02040503050406030204" pitchFamily="18" charset="0"/>
                <a:ea typeface="Cambria" panose="02040503050406030204" pitchFamily="18" charset="0"/>
              </a:rPr>
              <a:t>Using the information regarding the Duke of Alencon above complete the table below. This does not need to be in full sentences.</a:t>
            </a:r>
          </a:p>
        </p:txBody>
      </p:sp>
      <p:graphicFrame>
        <p:nvGraphicFramePr>
          <p:cNvPr id="5" name="Table 4">
            <a:extLst>
              <a:ext uri="{FF2B5EF4-FFF2-40B4-BE49-F238E27FC236}">
                <a16:creationId xmlns:a16="http://schemas.microsoft.com/office/drawing/2014/main" id="{BC5EF540-E397-49C4-82E7-274CFCB1986E}"/>
              </a:ext>
            </a:extLst>
          </p:cNvPr>
          <p:cNvGraphicFramePr>
            <a:graphicFrameLocks noGrp="1"/>
          </p:cNvGraphicFramePr>
          <p:nvPr>
            <p:extLst>
              <p:ext uri="{D42A27DB-BD31-4B8C-83A1-F6EECF244321}">
                <p14:modId xmlns:p14="http://schemas.microsoft.com/office/powerpoint/2010/main" val="3202385349"/>
              </p:ext>
            </p:extLst>
          </p:nvPr>
        </p:nvGraphicFramePr>
        <p:xfrm>
          <a:off x="426227" y="2087330"/>
          <a:ext cx="6818510" cy="2225040"/>
        </p:xfrm>
        <a:graphic>
          <a:graphicData uri="http://schemas.openxmlformats.org/drawingml/2006/table">
            <a:tbl>
              <a:tblPr firstRow="1" bandRow="1">
                <a:tableStyleId>{2D5ABB26-0587-4C30-8999-92F81FD0307C}</a:tableStyleId>
              </a:tblPr>
              <a:tblGrid>
                <a:gridCol w="1424787">
                  <a:extLst>
                    <a:ext uri="{9D8B030D-6E8A-4147-A177-3AD203B41FA5}">
                      <a16:colId xmlns:a16="http://schemas.microsoft.com/office/drawing/2014/main" val="4283753290"/>
                    </a:ext>
                  </a:extLst>
                </a:gridCol>
                <a:gridCol w="5393723">
                  <a:extLst>
                    <a:ext uri="{9D8B030D-6E8A-4147-A177-3AD203B41FA5}">
                      <a16:colId xmlns:a16="http://schemas.microsoft.com/office/drawing/2014/main" val="81712634"/>
                    </a:ext>
                  </a:extLst>
                </a:gridCol>
              </a:tblGrid>
              <a:tr h="370840">
                <a:tc>
                  <a:txBody>
                    <a:bodyPr/>
                    <a:lstStyle/>
                    <a:p>
                      <a:r>
                        <a:rPr lang="en-GB" sz="1100" b="1" dirty="0">
                          <a:latin typeface="Cambria" panose="02040503050406030204" pitchFamily="18" charset="0"/>
                          <a:ea typeface="Cambria" panose="02040503050406030204" pitchFamily="18" charset="0"/>
                        </a:rPr>
                        <a:t>Who?</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r>
                        <a:rPr lang="en-GB" sz="1100" dirty="0">
                          <a:latin typeface="Cambria" panose="02040503050406030204" pitchFamily="18" charset="0"/>
                          <a:ea typeface="Cambria" panose="02040503050406030204" pitchFamily="18" charset="0"/>
                        </a:rPr>
                        <a:t>The Duke of Alencon</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1835574"/>
                  </a:ext>
                </a:extLst>
              </a:tr>
              <a:tr h="370840">
                <a:tc>
                  <a:txBody>
                    <a:bodyPr/>
                    <a:lstStyle/>
                    <a:p>
                      <a:r>
                        <a:rPr lang="en-GB" sz="1100" b="1" dirty="0">
                          <a:latin typeface="Cambria" panose="02040503050406030204" pitchFamily="18" charset="0"/>
                          <a:ea typeface="Cambria" panose="02040503050406030204" pitchFamily="18" charset="0"/>
                        </a:rPr>
                        <a:t>What?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dirty="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52658362"/>
                  </a:ext>
                </a:extLst>
              </a:tr>
              <a:tr h="370840">
                <a:tc>
                  <a:txBody>
                    <a:bodyPr/>
                    <a:lstStyle/>
                    <a:p>
                      <a:r>
                        <a:rPr lang="en-GB" sz="1100" b="1" dirty="0">
                          <a:latin typeface="Cambria" panose="02040503050406030204" pitchFamily="18" charset="0"/>
                          <a:ea typeface="Cambria" panose="02040503050406030204" pitchFamily="18" charset="0"/>
                        </a:rPr>
                        <a:t>When?</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dirty="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1799904"/>
                  </a:ext>
                </a:extLst>
              </a:tr>
              <a:tr h="370840">
                <a:tc>
                  <a:txBody>
                    <a:bodyPr/>
                    <a:lstStyle/>
                    <a:p>
                      <a:r>
                        <a:rPr lang="en-GB" sz="1100" b="1" dirty="0">
                          <a:latin typeface="Cambria" panose="02040503050406030204" pitchFamily="18" charset="0"/>
                          <a:ea typeface="Cambria" panose="02040503050406030204" pitchFamily="18" charset="0"/>
                        </a:rPr>
                        <a:t>Where?</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dirty="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04531226"/>
                  </a:ext>
                </a:extLst>
              </a:tr>
              <a:tr h="370840">
                <a:tc>
                  <a:txBody>
                    <a:bodyPr/>
                    <a:lstStyle/>
                    <a:p>
                      <a:r>
                        <a:rPr lang="en-GB" sz="1100" b="1" dirty="0">
                          <a:latin typeface="Cambria" panose="02040503050406030204" pitchFamily="18" charset="0"/>
                          <a:ea typeface="Cambria" panose="02040503050406030204" pitchFamily="18" charset="0"/>
                        </a:rPr>
                        <a:t>Why?</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dirty="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0086902"/>
                  </a:ext>
                </a:extLst>
              </a:tr>
              <a:tr h="370840">
                <a:tc>
                  <a:txBody>
                    <a:bodyPr/>
                    <a:lstStyle/>
                    <a:p>
                      <a:r>
                        <a:rPr lang="en-GB" sz="1100" b="1" dirty="0">
                          <a:latin typeface="Cambria" panose="02040503050406030204" pitchFamily="18" charset="0"/>
                          <a:ea typeface="Cambria" panose="02040503050406030204" pitchFamily="18" charset="0"/>
                        </a:rPr>
                        <a:t>How?</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dirty="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2305267"/>
                  </a:ext>
                </a:extLst>
              </a:tr>
            </a:tbl>
          </a:graphicData>
        </a:graphic>
      </p:graphicFrame>
      <p:sp>
        <p:nvSpPr>
          <p:cNvPr id="6" name="Rectangle 5">
            <a:extLst>
              <a:ext uri="{FF2B5EF4-FFF2-40B4-BE49-F238E27FC236}">
                <a16:creationId xmlns:a16="http://schemas.microsoft.com/office/drawing/2014/main" id="{73B724A7-BC2C-45B1-80B1-318B19F6B0A2}"/>
              </a:ext>
            </a:extLst>
          </p:cNvPr>
          <p:cNvSpPr/>
          <p:nvPr/>
        </p:nvSpPr>
        <p:spPr>
          <a:xfrm>
            <a:off x="370582" y="4581413"/>
            <a:ext cx="6818510" cy="1584473"/>
          </a:xfrm>
          <a:prstGeom prst="rect">
            <a:avLst/>
          </a:prstGeom>
        </p:spPr>
        <p:txBody>
          <a:bodyPr wrap="square">
            <a:spAutoFit/>
          </a:bodyPr>
          <a:lstStyle/>
          <a:p>
            <a:pPr>
              <a:lnSpc>
                <a:spcPct val="150000"/>
              </a:lnSpc>
            </a:pPr>
            <a:r>
              <a:rPr lang="en-GB" sz="1100" b="1" dirty="0">
                <a:latin typeface="Cambria" panose="02040503050406030204" pitchFamily="18" charset="0"/>
                <a:ea typeface="Cambria" panose="02040503050406030204" pitchFamily="18" charset="0"/>
              </a:rPr>
              <a:t>TASK: </a:t>
            </a:r>
            <a:r>
              <a:rPr lang="en-GB" sz="1100" dirty="0">
                <a:latin typeface="Cambria" panose="02040503050406030204" pitchFamily="18" charset="0"/>
                <a:ea typeface="Cambria" panose="02040503050406030204" pitchFamily="18" charset="0"/>
              </a:rPr>
              <a:t>Write a summery sentence using all the answers from above. You should start with the ‘when’ stem. </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pic>
        <p:nvPicPr>
          <p:cNvPr id="7" name="Picture 4" descr="Queen Elizabeth I : Marriage &amp; Succession : Page 3 : Francis Duke ...">
            <a:extLst>
              <a:ext uri="{FF2B5EF4-FFF2-40B4-BE49-F238E27FC236}">
                <a16:creationId xmlns:a16="http://schemas.microsoft.com/office/drawing/2014/main" id="{0C67ADE8-4BDF-40CA-8549-6A2F5910CC4D}"/>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110570" y="2104262"/>
            <a:ext cx="1085616" cy="1459013"/>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graphicFrame>
        <p:nvGraphicFramePr>
          <p:cNvPr id="9" name="Table 8">
            <a:extLst>
              <a:ext uri="{FF2B5EF4-FFF2-40B4-BE49-F238E27FC236}">
                <a16:creationId xmlns:a16="http://schemas.microsoft.com/office/drawing/2014/main" id="{C45A2AEE-2FDC-4CC4-9D77-D099EDD022E0}"/>
              </a:ext>
            </a:extLst>
          </p:cNvPr>
          <p:cNvGraphicFramePr>
            <a:graphicFrameLocks noGrp="1"/>
          </p:cNvGraphicFramePr>
          <p:nvPr>
            <p:extLst>
              <p:ext uri="{D42A27DB-BD31-4B8C-83A1-F6EECF244321}">
                <p14:modId xmlns:p14="http://schemas.microsoft.com/office/powerpoint/2010/main" val="3599238467"/>
              </p:ext>
            </p:extLst>
          </p:nvPr>
        </p:nvGraphicFramePr>
        <p:xfrm>
          <a:off x="426227" y="6396614"/>
          <a:ext cx="6818510" cy="2225040"/>
        </p:xfrm>
        <a:graphic>
          <a:graphicData uri="http://schemas.openxmlformats.org/drawingml/2006/table">
            <a:tbl>
              <a:tblPr firstRow="1" bandRow="1">
                <a:tableStyleId>{2D5ABB26-0587-4C30-8999-92F81FD0307C}</a:tableStyleId>
              </a:tblPr>
              <a:tblGrid>
                <a:gridCol w="1424787">
                  <a:extLst>
                    <a:ext uri="{9D8B030D-6E8A-4147-A177-3AD203B41FA5}">
                      <a16:colId xmlns:a16="http://schemas.microsoft.com/office/drawing/2014/main" val="4283753290"/>
                    </a:ext>
                  </a:extLst>
                </a:gridCol>
                <a:gridCol w="5393723">
                  <a:extLst>
                    <a:ext uri="{9D8B030D-6E8A-4147-A177-3AD203B41FA5}">
                      <a16:colId xmlns:a16="http://schemas.microsoft.com/office/drawing/2014/main" val="81712634"/>
                    </a:ext>
                  </a:extLst>
                </a:gridCol>
              </a:tblGrid>
              <a:tr h="370840">
                <a:tc>
                  <a:txBody>
                    <a:bodyPr/>
                    <a:lstStyle/>
                    <a:p>
                      <a:r>
                        <a:rPr lang="en-GB" sz="1100" b="1" dirty="0">
                          <a:latin typeface="Cambria" panose="02040503050406030204" pitchFamily="18" charset="0"/>
                          <a:ea typeface="Cambria" panose="02040503050406030204" pitchFamily="18" charset="0"/>
                        </a:rPr>
                        <a:t>Who?</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r>
                        <a:rPr lang="en-GB" sz="1100" dirty="0">
                          <a:latin typeface="Cambria" panose="02040503050406030204" pitchFamily="18" charset="0"/>
                          <a:ea typeface="Cambria" panose="02040503050406030204" pitchFamily="18" charset="0"/>
                        </a:rPr>
                        <a:t>William of Orange</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1835574"/>
                  </a:ext>
                </a:extLst>
              </a:tr>
              <a:tr h="370840">
                <a:tc>
                  <a:txBody>
                    <a:bodyPr/>
                    <a:lstStyle/>
                    <a:p>
                      <a:r>
                        <a:rPr lang="en-GB" sz="1100" b="1" dirty="0">
                          <a:latin typeface="Cambria" panose="02040503050406030204" pitchFamily="18" charset="0"/>
                          <a:ea typeface="Cambria" panose="02040503050406030204" pitchFamily="18" charset="0"/>
                        </a:rPr>
                        <a:t>What?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dirty="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52658362"/>
                  </a:ext>
                </a:extLst>
              </a:tr>
              <a:tr h="370840">
                <a:tc>
                  <a:txBody>
                    <a:bodyPr/>
                    <a:lstStyle/>
                    <a:p>
                      <a:r>
                        <a:rPr lang="en-GB" sz="1100" b="1" dirty="0">
                          <a:latin typeface="Cambria" panose="02040503050406030204" pitchFamily="18" charset="0"/>
                          <a:ea typeface="Cambria" panose="02040503050406030204" pitchFamily="18" charset="0"/>
                        </a:rPr>
                        <a:t>When?</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dirty="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1799904"/>
                  </a:ext>
                </a:extLst>
              </a:tr>
              <a:tr h="370840">
                <a:tc>
                  <a:txBody>
                    <a:bodyPr/>
                    <a:lstStyle/>
                    <a:p>
                      <a:r>
                        <a:rPr lang="en-GB" sz="1100" b="1" dirty="0">
                          <a:latin typeface="Cambria" panose="02040503050406030204" pitchFamily="18" charset="0"/>
                          <a:ea typeface="Cambria" panose="02040503050406030204" pitchFamily="18" charset="0"/>
                        </a:rPr>
                        <a:t>Where?</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dirty="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04531226"/>
                  </a:ext>
                </a:extLst>
              </a:tr>
              <a:tr h="370840">
                <a:tc>
                  <a:txBody>
                    <a:bodyPr/>
                    <a:lstStyle/>
                    <a:p>
                      <a:r>
                        <a:rPr lang="en-GB" sz="1100" b="1" dirty="0">
                          <a:latin typeface="Cambria" panose="02040503050406030204" pitchFamily="18" charset="0"/>
                          <a:ea typeface="Cambria" panose="02040503050406030204" pitchFamily="18" charset="0"/>
                        </a:rPr>
                        <a:t>Why?</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dirty="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0086902"/>
                  </a:ext>
                </a:extLst>
              </a:tr>
              <a:tr h="370840">
                <a:tc>
                  <a:txBody>
                    <a:bodyPr/>
                    <a:lstStyle/>
                    <a:p>
                      <a:r>
                        <a:rPr lang="en-GB" sz="1100" b="1" dirty="0">
                          <a:latin typeface="Cambria" panose="02040503050406030204" pitchFamily="18" charset="0"/>
                          <a:ea typeface="Cambria" panose="02040503050406030204" pitchFamily="18" charset="0"/>
                        </a:rPr>
                        <a:t>How?</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sz="1100" dirty="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2305267"/>
                  </a:ext>
                </a:extLst>
              </a:tr>
            </a:tbl>
          </a:graphicData>
        </a:graphic>
      </p:graphicFrame>
      <p:pic>
        <p:nvPicPr>
          <p:cNvPr id="10" name="Picture 6" descr="William the Silent - Wikipedia">
            <a:extLst>
              <a:ext uri="{FF2B5EF4-FFF2-40B4-BE49-F238E27FC236}">
                <a16:creationId xmlns:a16="http://schemas.microsoft.com/office/drawing/2014/main" id="{E02FE388-E040-4CC4-9A17-56C5ED75EC18}"/>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6230813" y="6450887"/>
            <a:ext cx="1006331" cy="1390949"/>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
        <p:nvSpPr>
          <p:cNvPr id="11" name="Rectangle 10">
            <a:extLst>
              <a:ext uri="{FF2B5EF4-FFF2-40B4-BE49-F238E27FC236}">
                <a16:creationId xmlns:a16="http://schemas.microsoft.com/office/drawing/2014/main" id="{24A161AF-4E0B-42C5-8373-101EF1E78E09}"/>
              </a:ext>
            </a:extLst>
          </p:cNvPr>
          <p:cNvSpPr/>
          <p:nvPr/>
        </p:nvSpPr>
        <p:spPr>
          <a:xfrm>
            <a:off x="370582" y="8852382"/>
            <a:ext cx="6818510" cy="1584473"/>
          </a:xfrm>
          <a:prstGeom prst="rect">
            <a:avLst/>
          </a:prstGeom>
        </p:spPr>
        <p:txBody>
          <a:bodyPr wrap="square">
            <a:spAutoFit/>
          </a:bodyPr>
          <a:lstStyle/>
          <a:p>
            <a:pPr>
              <a:lnSpc>
                <a:spcPct val="150000"/>
              </a:lnSpc>
            </a:pPr>
            <a:r>
              <a:rPr lang="en-GB" sz="1100" b="1" dirty="0">
                <a:latin typeface="Cambria" panose="02040503050406030204" pitchFamily="18" charset="0"/>
                <a:ea typeface="Cambria" panose="02040503050406030204" pitchFamily="18" charset="0"/>
              </a:rPr>
              <a:t>TASK: </a:t>
            </a:r>
            <a:r>
              <a:rPr lang="en-GB" sz="1100" dirty="0">
                <a:latin typeface="Cambria" panose="02040503050406030204" pitchFamily="18" charset="0"/>
                <a:ea typeface="Cambria" panose="02040503050406030204" pitchFamily="18" charset="0"/>
              </a:rPr>
              <a:t>Complete the table above and then write a summery sentence using all the answers from above. You should start with the ‘when’ stem. </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Tree>
    <p:extLst>
      <p:ext uri="{BB962C8B-B14F-4D97-AF65-F5344CB8AC3E}">
        <p14:creationId xmlns:p14="http://schemas.microsoft.com/office/powerpoint/2010/main" val="400084889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86;p16">
            <a:extLst>
              <a:ext uri="{FF2B5EF4-FFF2-40B4-BE49-F238E27FC236}">
                <a16:creationId xmlns:a16="http://schemas.microsoft.com/office/drawing/2014/main" id="{DA25F39A-8118-4DF5-8C5D-5A297C8D7BC1}"/>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p.54</a:t>
            </a:r>
            <a:endParaRPr sz="1600" b="1" dirty="0">
              <a:latin typeface="Calibri"/>
              <a:ea typeface="Calibri"/>
              <a:cs typeface="Calibri"/>
              <a:sym typeface="Calibri"/>
            </a:endParaRPr>
          </a:p>
        </p:txBody>
      </p:sp>
      <p:sp>
        <p:nvSpPr>
          <p:cNvPr id="3" name="Google Shape;81;p16">
            <a:extLst>
              <a:ext uri="{FF2B5EF4-FFF2-40B4-BE49-F238E27FC236}">
                <a16:creationId xmlns:a16="http://schemas.microsoft.com/office/drawing/2014/main" id="{DACD0A0B-2E41-4006-917E-9BEF9A1AA85B}"/>
              </a:ext>
            </a:extLst>
          </p:cNvPr>
          <p:cNvSpPr txBox="1"/>
          <p:nvPr/>
        </p:nvSpPr>
        <p:spPr>
          <a:xfrm>
            <a:off x="704850" y="231775"/>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a:t>
            </a:r>
            <a:r>
              <a:rPr lang="en-GB" b="1" dirty="0">
                <a:latin typeface="Tahoma" panose="020B0604030504040204" pitchFamily="34" charset="0"/>
                <a:ea typeface="Tahoma" panose="020B0604030504040204" pitchFamily="34" charset="0"/>
                <a:cs typeface="Tahoma" panose="020B0604030504040204" pitchFamily="34" charset="0"/>
              </a:rPr>
              <a:t>2.3 The outbreak of war with Spain, 1585-88</a:t>
            </a:r>
            <a:endParaRPr lang="en-GB" sz="1800" b="1" dirty="0">
              <a:latin typeface="Tahoma" panose="020B0604030504040204" pitchFamily="34" charset="0"/>
              <a:ea typeface="Tahoma" panose="020B0604030504040204" pitchFamily="34" charset="0"/>
              <a:cs typeface="Tahoma" panose="020B0604030504040204" pitchFamily="34" charset="0"/>
            </a:endParaRPr>
          </a:p>
          <a:p>
            <a:pPr algn="ctr" fontAlgn="ctr"/>
            <a:r>
              <a:rPr lang="en-GB" sz="1200" dirty="0">
                <a:solidFill>
                  <a:srgbClr val="000000"/>
                </a:solidFill>
                <a:latin typeface="Cambria" panose="02040503050406030204" pitchFamily="18" charset="0"/>
                <a:ea typeface="Cambria" panose="02040503050406030204" pitchFamily="18" charset="0"/>
              </a:rPr>
              <a:t>A. English direct involvement in the Netherlands 1585-88. The role of Robert Dudley. </a:t>
            </a:r>
            <a:endParaRPr lang="en-GB" sz="1200" dirty="0">
              <a:latin typeface="Cambria" panose="02040503050406030204" pitchFamily="18" charset="0"/>
              <a:ea typeface="Cambria" panose="02040503050406030204" pitchFamily="18" charset="0"/>
            </a:endParaRPr>
          </a:p>
        </p:txBody>
      </p:sp>
      <p:sp>
        <p:nvSpPr>
          <p:cNvPr id="4" name="TextBox 3">
            <a:extLst>
              <a:ext uri="{FF2B5EF4-FFF2-40B4-BE49-F238E27FC236}">
                <a16:creationId xmlns:a16="http://schemas.microsoft.com/office/drawing/2014/main" id="{16601A62-9DFD-44C6-8CFD-69D032638557}"/>
              </a:ext>
            </a:extLst>
          </p:cNvPr>
          <p:cNvSpPr txBox="1"/>
          <p:nvPr/>
        </p:nvSpPr>
        <p:spPr>
          <a:xfrm>
            <a:off x="309947" y="1343025"/>
            <a:ext cx="6939780" cy="2092304"/>
          </a:xfrm>
          <a:prstGeom prst="rect">
            <a:avLst/>
          </a:prstGeom>
          <a:noFill/>
        </p:spPr>
        <p:txBody>
          <a:bodyPr wrap="square" numCol="1" spcCol="360000" rtlCol="0">
            <a:spAutoFit/>
          </a:bodyPr>
          <a:lstStyle/>
          <a:p>
            <a:pPr>
              <a:lnSpc>
                <a:spcPct val="150000"/>
              </a:lnSpc>
            </a:pPr>
            <a:r>
              <a:rPr lang="en-GB" sz="1100" b="1" dirty="0">
                <a:latin typeface="Cambria" panose="02040503050406030204" pitchFamily="18" charset="0"/>
                <a:ea typeface="Cambria" panose="02040503050406030204" pitchFamily="18" charset="0"/>
              </a:rPr>
              <a:t>EXAM QUESTION</a:t>
            </a:r>
          </a:p>
          <a:p>
            <a:pPr>
              <a:lnSpc>
                <a:spcPct val="150000"/>
              </a:lnSpc>
            </a:pPr>
            <a:r>
              <a:rPr lang="en-GB" sz="1100" dirty="0">
                <a:latin typeface="Cambria" panose="02040503050406030204" pitchFamily="18" charset="0"/>
                <a:ea typeface="Cambria" panose="02040503050406030204" pitchFamily="18" charset="0"/>
              </a:rPr>
              <a:t>‘The decline in Anglo-Spanish relations in the years 1569-85 was caused by Elizabeth I’. How far do you agree?</a:t>
            </a:r>
          </a:p>
          <a:p>
            <a:pPr>
              <a:lnSpc>
                <a:spcPct val="150000"/>
              </a:lnSpc>
            </a:pPr>
            <a:r>
              <a:rPr lang="en-GB" sz="1100" dirty="0">
                <a:latin typeface="Cambria" panose="02040503050406030204" pitchFamily="18" charset="0"/>
                <a:ea typeface="Cambria" panose="02040503050406030204" pitchFamily="18" charset="0"/>
              </a:rPr>
              <a:t>You may use the following in your answer:</a:t>
            </a:r>
          </a:p>
          <a:p>
            <a:pPr marL="171450" indent="-171450">
              <a:lnSpc>
                <a:spcPct val="150000"/>
              </a:lnSpc>
              <a:buFont typeface="Arial" panose="020B0604020202020204" pitchFamily="34" charset="0"/>
              <a:buChar char="•"/>
            </a:pPr>
            <a:r>
              <a:rPr lang="en-GB" sz="1100" dirty="0">
                <a:latin typeface="Cambria" panose="02040503050406030204" pitchFamily="18" charset="0"/>
                <a:ea typeface="Cambria" panose="02040503050406030204" pitchFamily="18" charset="0"/>
              </a:rPr>
              <a:t>Drake’s voyages to the New World</a:t>
            </a:r>
          </a:p>
          <a:p>
            <a:pPr marL="171450" indent="-171450">
              <a:lnSpc>
                <a:spcPct val="150000"/>
              </a:lnSpc>
              <a:buFont typeface="Arial" panose="020B0604020202020204" pitchFamily="34" charset="0"/>
              <a:buChar char="•"/>
            </a:pPr>
            <a:r>
              <a:rPr lang="en-GB" sz="1100" dirty="0">
                <a:latin typeface="Cambria" panose="02040503050406030204" pitchFamily="18" charset="0"/>
                <a:ea typeface="Cambria" panose="02040503050406030204" pitchFamily="18" charset="0"/>
              </a:rPr>
              <a:t>The Netherlands</a:t>
            </a:r>
          </a:p>
          <a:p>
            <a:pPr>
              <a:lnSpc>
                <a:spcPct val="150000"/>
              </a:lnSpc>
            </a:pPr>
            <a:r>
              <a:rPr lang="en-GB" sz="1100" dirty="0">
                <a:latin typeface="Cambria" panose="02040503050406030204" pitchFamily="18" charset="0"/>
                <a:ea typeface="Cambria" panose="02040503050406030204" pitchFamily="18" charset="0"/>
              </a:rPr>
              <a:t>You </a:t>
            </a:r>
            <a:r>
              <a:rPr lang="en-GB" sz="1100" b="1" dirty="0">
                <a:latin typeface="Cambria" panose="02040503050406030204" pitchFamily="18" charset="0"/>
                <a:ea typeface="Cambria" panose="02040503050406030204" pitchFamily="18" charset="0"/>
              </a:rPr>
              <a:t>must</a:t>
            </a:r>
            <a:r>
              <a:rPr lang="en-GB" sz="1100" dirty="0">
                <a:latin typeface="Cambria" panose="02040503050406030204" pitchFamily="18" charset="0"/>
                <a:ea typeface="Cambria" panose="02040503050406030204" pitchFamily="18" charset="0"/>
              </a:rPr>
              <a:t> also use information of your own.						</a:t>
            </a:r>
            <a:r>
              <a:rPr lang="en-GB" sz="1100" b="1" dirty="0">
                <a:latin typeface="Cambria" panose="02040503050406030204" pitchFamily="18" charset="0"/>
                <a:ea typeface="Cambria" panose="02040503050406030204" pitchFamily="18" charset="0"/>
              </a:rPr>
              <a:t>16 marks</a:t>
            </a:r>
          </a:p>
          <a:p>
            <a:pPr>
              <a:lnSpc>
                <a:spcPct val="150000"/>
              </a:lnSpc>
            </a:pPr>
            <a:endParaRPr lang="en-GB" sz="1100" b="1" dirty="0">
              <a:latin typeface="Cambria" panose="02040503050406030204" pitchFamily="18" charset="0"/>
              <a:ea typeface="Cambria" panose="02040503050406030204" pitchFamily="18" charset="0"/>
            </a:endParaRPr>
          </a:p>
          <a:p>
            <a:pPr>
              <a:lnSpc>
                <a:spcPct val="150000"/>
              </a:lnSpc>
            </a:pPr>
            <a:r>
              <a:rPr lang="en-GB" sz="1100" b="1" dirty="0">
                <a:latin typeface="Cambria" panose="02040503050406030204" pitchFamily="18" charset="0"/>
                <a:ea typeface="Cambria" panose="02040503050406030204" pitchFamily="18" charset="0"/>
              </a:rPr>
              <a:t>TASK: </a:t>
            </a:r>
            <a:r>
              <a:rPr lang="en-GB" sz="1100" dirty="0">
                <a:latin typeface="Cambria" panose="02040503050406030204" pitchFamily="18" charset="0"/>
                <a:ea typeface="Cambria" panose="02040503050406030204" pitchFamily="18" charset="0"/>
              </a:rPr>
              <a:t>Fill in the table using specific pieces of evidence. </a:t>
            </a:r>
          </a:p>
        </p:txBody>
      </p:sp>
      <p:graphicFrame>
        <p:nvGraphicFramePr>
          <p:cNvPr id="5" name="Table 5">
            <a:extLst>
              <a:ext uri="{FF2B5EF4-FFF2-40B4-BE49-F238E27FC236}">
                <a16:creationId xmlns:a16="http://schemas.microsoft.com/office/drawing/2014/main" id="{9DAEEDB6-685D-45D3-8C4D-1827574C0144}"/>
              </a:ext>
            </a:extLst>
          </p:cNvPr>
          <p:cNvGraphicFramePr>
            <a:graphicFrameLocks noGrp="1"/>
          </p:cNvGraphicFramePr>
          <p:nvPr>
            <p:extLst>
              <p:ext uri="{D42A27DB-BD31-4B8C-83A1-F6EECF244321}">
                <p14:modId xmlns:p14="http://schemas.microsoft.com/office/powerpoint/2010/main" val="1822672539"/>
              </p:ext>
            </p:extLst>
          </p:nvPr>
        </p:nvGraphicFramePr>
        <p:xfrm>
          <a:off x="296036" y="3679016"/>
          <a:ext cx="6967602" cy="5955178"/>
        </p:xfrm>
        <a:graphic>
          <a:graphicData uri="http://schemas.openxmlformats.org/drawingml/2006/table">
            <a:tbl>
              <a:tblPr firstRow="1" bandRow="1">
                <a:tableStyleId>{2D5ABB26-0587-4C30-8999-92F81FD0307C}</a:tableStyleId>
              </a:tblPr>
              <a:tblGrid>
                <a:gridCol w="3483801">
                  <a:extLst>
                    <a:ext uri="{9D8B030D-6E8A-4147-A177-3AD203B41FA5}">
                      <a16:colId xmlns:a16="http://schemas.microsoft.com/office/drawing/2014/main" val="3572996990"/>
                    </a:ext>
                  </a:extLst>
                </a:gridCol>
                <a:gridCol w="3483801">
                  <a:extLst>
                    <a:ext uri="{9D8B030D-6E8A-4147-A177-3AD203B41FA5}">
                      <a16:colId xmlns:a16="http://schemas.microsoft.com/office/drawing/2014/main" val="2877231971"/>
                    </a:ext>
                  </a:extLst>
                </a:gridCol>
              </a:tblGrid>
              <a:tr h="370840">
                <a:tc>
                  <a:txBody>
                    <a:bodyPr/>
                    <a:lstStyle/>
                    <a:p>
                      <a:pPr algn="ctr"/>
                      <a:r>
                        <a:rPr lang="en-GB" sz="1100" dirty="0">
                          <a:solidFill>
                            <a:schemeClr val="bg1"/>
                          </a:solidFill>
                          <a:latin typeface="Cambria" panose="02040503050406030204" pitchFamily="18" charset="0"/>
                          <a:ea typeface="Cambria" panose="02040503050406030204" pitchFamily="18" charset="0"/>
                        </a:rPr>
                        <a:t>Evidence that agrees with the statement </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tc>
                  <a:txBody>
                    <a:bodyPr/>
                    <a:lstStyle/>
                    <a:p>
                      <a:pPr algn="ctr"/>
                      <a:r>
                        <a:rPr lang="en-GB" sz="1100" dirty="0">
                          <a:solidFill>
                            <a:schemeClr val="bg1"/>
                          </a:solidFill>
                          <a:latin typeface="Cambria" panose="02040503050406030204" pitchFamily="18" charset="0"/>
                          <a:ea typeface="Cambria" panose="02040503050406030204" pitchFamily="18" charset="0"/>
                        </a:rPr>
                        <a:t>Evidence that doesn’t agree</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extLst>
                  <a:ext uri="{0D108BD9-81ED-4DB2-BD59-A6C34878D82A}">
                    <a16:rowId xmlns:a16="http://schemas.microsoft.com/office/drawing/2014/main" val="1963184901"/>
                  </a:ext>
                </a:extLst>
              </a:tr>
              <a:tr h="5584338">
                <a:tc>
                  <a:txBody>
                    <a:bodyPr/>
                    <a:lstStyle/>
                    <a:p>
                      <a:pPr algn="ctr"/>
                      <a:endParaRPr lang="en-GB" sz="1100" dirty="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a:endParaRPr lang="en-GB" sz="1100" dirty="0">
                        <a:latin typeface="Cambria" panose="02040503050406030204" pitchFamily="18" charset="0"/>
                        <a:ea typeface="Cambria" panose="02040503050406030204" pitchFamily="18"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79991556"/>
                  </a:ext>
                </a:extLst>
              </a:tr>
            </a:tbl>
          </a:graphicData>
        </a:graphic>
      </p:graphicFrame>
    </p:spTree>
    <p:extLst>
      <p:ext uri="{BB962C8B-B14F-4D97-AF65-F5344CB8AC3E}">
        <p14:creationId xmlns:p14="http://schemas.microsoft.com/office/powerpoint/2010/main" val="372906489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86;p16">
            <a:extLst>
              <a:ext uri="{FF2B5EF4-FFF2-40B4-BE49-F238E27FC236}">
                <a16:creationId xmlns:a16="http://schemas.microsoft.com/office/drawing/2014/main" id="{437BF710-5F1A-4FA1-944E-F49996F2242C}"/>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p.55</a:t>
            </a:r>
            <a:endParaRPr sz="1600" b="1" dirty="0">
              <a:latin typeface="Calibri"/>
              <a:ea typeface="Calibri"/>
              <a:cs typeface="Calibri"/>
              <a:sym typeface="Calibri"/>
            </a:endParaRPr>
          </a:p>
        </p:txBody>
      </p:sp>
      <p:sp>
        <p:nvSpPr>
          <p:cNvPr id="5" name="TextBox 4">
            <a:extLst>
              <a:ext uri="{FF2B5EF4-FFF2-40B4-BE49-F238E27FC236}">
                <a16:creationId xmlns:a16="http://schemas.microsoft.com/office/drawing/2014/main" id="{26675BBE-B633-464F-AE24-C4F039CB7C58}"/>
              </a:ext>
            </a:extLst>
          </p:cNvPr>
          <p:cNvSpPr txBox="1"/>
          <p:nvPr/>
        </p:nvSpPr>
        <p:spPr>
          <a:xfrm>
            <a:off x="1914625" y="1696677"/>
            <a:ext cx="3730424" cy="8255530"/>
          </a:xfrm>
          <a:prstGeom prst="rect">
            <a:avLst/>
          </a:prstGeom>
          <a:noFill/>
        </p:spPr>
        <p:txBody>
          <a:bodyPr wrap="square" rtlCol="0">
            <a:spAutoFit/>
          </a:bodyPr>
          <a:lstStyle/>
          <a:p>
            <a:pPr algn="ctr">
              <a:lnSpc>
                <a:spcPct val="150000"/>
              </a:lnSpc>
            </a:pPr>
            <a:r>
              <a:rPr lang="en-GB" sz="1200" b="1" dirty="0">
                <a:latin typeface="Cambria" panose="02040503050406030204" pitchFamily="18" charset="0"/>
                <a:ea typeface="Cambria" panose="02040503050406030204" pitchFamily="18" charset="0"/>
              </a:rPr>
              <a:t>England’s direct involvement in the Netherlands 1585-88</a:t>
            </a:r>
          </a:p>
          <a:p>
            <a:pPr>
              <a:lnSpc>
                <a:spcPct val="150000"/>
              </a:lnSpc>
            </a:pPr>
            <a:endParaRPr lang="en-GB" sz="1200" b="1" dirty="0">
              <a:latin typeface="Cambria" panose="02040503050406030204" pitchFamily="18" charset="0"/>
              <a:ea typeface="Cambria" panose="02040503050406030204" pitchFamily="18" charset="0"/>
            </a:endParaRPr>
          </a:p>
          <a:p>
            <a:pPr algn="ctr">
              <a:lnSpc>
                <a:spcPct val="150000"/>
              </a:lnSpc>
            </a:pPr>
            <a:r>
              <a:rPr lang="en-GB" sz="1100" b="1" dirty="0">
                <a:latin typeface="Cambria" panose="02040503050406030204" pitchFamily="18" charset="0"/>
                <a:ea typeface="Cambria" panose="02040503050406030204" pitchFamily="18" charset="0"/>
              </a:rPr>
              <a:t>How and why did Elizabeth I change her foreign policy?</a:t>
            </a:r>
          </a:p>
          <a:p>
            <a:pPr>
              <a:lnSpc>
                <a:spcPct val="150000"/>
              </a:lnSpc>
            </a:pPr>
            <a:r>
              <a:rPr lang="en-GB" sz="1100" dirty="0">
                <a:latin typeface="Cambria" panose="02040503050406030204" pitchFamily="18" charset="0"/>
                <a:ea typeface="Cambria" panose="02040503050406030204" pitchFamily="18" charset="0"/>
              </a:rPr>
              <a:t>After the Treaty of Joinville was signed in 1584, Elizabeth could no longer avoid direct intervention in the Netherlands. </a:t>
            </a:r>
          </a:p>
          <a:p>
            <a:pPr>
              <a:lnSpc>
                <a:spcPct val="150000"/>
              </a:lnSpc>
            </a:pPr>
            <a:endParaRPr lang="en-GB" sz="1100" dirty="0">
              <a:latin typeface="Cambria" panose="02040503050406030204" pitchFamily="18" charset="0"/>
              <a:ea typeface="Cambria" panose="02040503050406030204" pitchFamily="18" charset="0"/>
            </a:endParaRPr>
          </a:p>
          <a:p>
            <a:pPr algn="ctr">
              <a:lnSpc>
                <a:spcPct val="150000"/>
              </a:lnSpc>
            </a:pPr>
            <a:r>
              <a:rPr lang="en-GB" sz="1100" b="1" dirty="0">
                <a:latin typeface="Cambria" panose="02040503050406030204" pitchFamily="18" charset="0"/>
                <a:ea typeface="Cambria" panose="02040503050406030204" pitchFamily="18" charset="0"/>
              </a:rPr>
              <a:t>Elizabeth takes direct action, 1585</a:t>
            </a:r>
          </a:p>
          <a:p>
            <a:pPr>
              <a:lnSpc>
                <a:spcPct val="150000"/>
              </a:lnSpc>
            </a:pPr>
            <a:r>
              <a:rPr lang="en-GB" sz="1100" dirty="0">
                <a:latin typeface="Cambria" panose="02040503050406030204" pitchFamily="18" charset="0"/>
                <a:ea typeface="Cambria" panose="02040503050406030204" pitchFamily="18" charset="0"/>
              </a:rPr>
              <a:t>Elizabeth was offered the sovereignty of the Netherlands by representatives of the Dutch Protestants in June 1585. She refused as it would mean deposing King Philip II, something she was still unwilling to do. However, Elizabeth signed the </a:t>
            </a:r>
            <a:r>
              <a:rPr lang="en-GB" sz="1100" b="1" dirty="0">
                <a:latin typeface="Cambria" panose="02040503050406030204" pitchFamily="18" charset="0"/>
                <a:ea typeface="Cambria" panose="02040503050406030204" pitchFamily="18" charset="0"/>
              </a:rPr>
              <a:t>Treaty of </a:t>
            </a:r>
            <a:r>
              <a:rPr lang="en-GB" sz="1100" b="1" dirty="0" err="1">
                <a:latin typeface="Cambria" panose="02040503050406030204" pitchFamily="18" charset="0"/>
                <a:ea typeface="Cambria" panose="02040503050406030204" pitchFamily="18" charset="0"/>
              </a:rPr>
              <a:t>Nonsuch</a:t>
            </a:r>
            <a:r>
              <a:rPr lang="en-GB" sz="1100" dirty="0">
                <a:latin typeface="Cambria" panose="02040503050406030204" pitchFamily="18" charset="0"/>
                <a:ea typeface="Cambria" panose="02040503050406030204" pitchFamily="18" charset="0"/>
              </a:rPr>
              <a:t> with the Dutch Protestant, this effectively put England and Spain at war as Elizabeth had agreed to intervene directly in the Netherlands siding with the rebels. England would finance an army of 7,400 English troops under a commander of her choosing, who would work with the rebels’ government, the Council of State. The man she chose was her long-time favourite, Robert Dudley, Earl of Leicester. </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Elizabeth sent Sir Francis Drake to raid Spanish New World settlements in October 1585. She did so with the aim of disrupting Philips flow of resources and finances though the plan backfired. Rather than deterring Philip, Drake only succeeded in angering him. Philip told the pope he intended to invade England at the end of 1585. On top of this, in 1586, England and Scotland signed the Treaty of Berwick which made England’s borders more secure. This allowed Elizabeth to focus her attention on the Netherlands. </a:t>
            </a:r>
          </a:p>
        </p:txBody>
      </p:sp>
      <p:sp>
        <p:nvSpPr>
          <p:cNvPr id="7" name="TextBox 6">
            <a:extLst>
              <a:ext uri="{FF2B5EF4-FFF2-40B4-BE49-F238E27FC236}">
                <a16:creationId xmlns:a16="http://schemas.microsoft.com/office/drawing/2014/main" id="{41622CE1-BE47-4B86-9D7A-3683213D2B31}"/>
              </a:ext>
            </a:extLst>
          </p:cNvPr>
          <p:cNvSpPr txBox="1"/>
          <p:nvPr/>
        </p:nvSpPr>
        <p:spPr>
          <a:xfrm>
            <a:off x="273377" y="1233084"/>
            <a:ext cx="1755353" cy="430887"/>
          </a:xfrm>
          <a:prstGeom prst="rect">
            <a:avLst/>
          </a:prstGeom>
          <a:noFill/>
        </p:spPr>
        <p:txBody>
          <a:bodyPr wrap="square" rtlCol="0">
            <a:spAutoFit/>
          </a:bodyPr>
          <a:lstStyle/>
          <a:p>
            <a:r>
              <a:rPr lang="en-GB" sz="1100" b="1" dirty="0">
                <a:latin typeface="Cambria" panose="02040503050406030204" pitchFamily="18" charset="0"/>
                <a:ea typeface="Cambria" panose="02040503050406030204" pitchFamily="18" charset="0"/>
              </a:rPr>
              <a:t>Create a title for each paragraph.</a:t>
            </a:r>
          </a:p>
        </p:txBody>
      </p:sp>
      <p:sp>
        <p:nvSpPr>
          <p:cNvPr id="8" name="TextBox 7">
            <a:extLst>
              <a:ext uri="{FF2B5EF4-FFF2-40B4-BE49-F238E27FC236}">
                <a16:creationId xmlns:a16="http://schemas.microsoft.com/office/drawing/2014/main" id="{B30251E1-C9D7-4DC5-8AFD-D4D358AB4BC3}"/>
              </a:ext>
            </a:extLst>
          </p:cNvPr>
          <p:cNvSpPr txBox="1"/>
          <p:nvPr/>
        </p:nvSpPr>
        <p:spPr>
          <a:xfrm>
            <a:off x="5530945" y="1233083"/>
            <a:ext cx="1755353" cy="430887"/>
          </a:xfrm>
          <a:prstGeom prst="rect">
            <a:avLst/>
          </a:prstGeom>
          <a:noFill/>
        </p:spPr>
        <p:txBody>
          <a:bodyPr wrap="square" rtlCol="0">
            <a:spAutoFit/>
          </a:bodyPr>
          <a:lstStyle/>
          <a:p>
            <a:r>
              <a:rPr lang="en-GB" sz="1100" b="1" dirty="0">
                <a:latin typeface="Cambria" panose="02040503050406030204" pitchFamily="18" charset="0"/>
                <a:ea typeface="Cambria" panose="02040503050406030204" pitchFamily="18" charset="0"/>
              </a:rPr>
              <a:t>Reduce each paragraph to 1-2 bullet points.</a:t>
            </a:r>
          </a:p>
        </p:txBody>
      </p:sp>
      <p:sp>
        <p:nvSpPr>
          <p:cNvPr id="9" name="TextBox 8">
            <a:extLst>
              <a:ext uri="{FF2B5EF4-FFF2-40B4-BE49-F238E27FC236}">
                <a16:creationId xmlns:a16="http://schemas.microsoft.com/office/drawing/2014/main" id="{1495DE49-56BE-4D07-A1B2-7AB7571ECAF6}"/>
              </a:ext>
            </a:extLst>
          </p:cNvPr>
          <p:cNvSpPr txBox="1"/>
          <p:nvPr/>
        </p:nvSpPr>
        <p:spPr>
          <a:xfrm>
            <a:off x="2188853" y="1317721"/>
            <a:ext cx="3181969" cy="261610"/>
          </a:xfrm>
          <a:prstGeom prst="rect">
            <a:avLst/>
          </a:prstGeom>
          <a:noFill/>
        </p:spPr>
        <p:txBody>
          <a:bodyPr wrap="square" rtlCol="0">
            <a:spAutoFit/>
          </a:bodyPr>
          <a:lstStyle/>
          <a:p>
            <a:pPr algn="ctr"/>
            <a:r>
              <a:rPr lang="en-GB" sz="1100" b="1" dirty="0">
                <a:latin typeface="Cambria" panose="02040503050406030204" pitchFamily="18" charset="0"/>
                <a:ea typeface="Cambria" panose="02040503050406030204" pitchFamily="18" charset="0"/>
              </a:rPr>
              <a:t>Underline the key information</a:t>
            </a:r>
          </a:p>
        </p:txBody>
      </p:sp>
      <p:sp>
        <p:nvSpPr>
          <p:cNvPr id="10" name="Google Shape;81;p16">
            <a:extLst>
              <a:ext uri="{FF2B5EF4-FFF2-40B4-BE49-F238E27FC236}">
                <a16:creationId xmlns:a16="http://schemas.microsoft.com/office/drawing/2014/main" id="{97C44CA3-44C1-4D9F-802C-BBF25C017D51}"/>
              </a:ext>
            </a:extLst>
          </p:cNvPr>
          <p:cNvSpPr txBox="1"/>
          <p:nvPr/>
        </p:nvSpPr>
        <p:spPr>
          <a:xfrm>
            <a:off x="704850" y="231775"/>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a:t>
            </a:r>
            <a:r>
              <a:rPr lang="en-GB" b="1" dirty="0">
                <a:latin typeface="Tahoma" panose="020B0604030504040204" pitchFamily="34" charset="0"/>
                <a:ea typeface="Tahoma" panose="020B0604030504040204" pitchFamily="34" charset="0"/>
                <a:cs typeface="Tahoma" panose="020B0604030504040204" pitchFamily="34" charset="0"/>
              </a:rPr>
              <a:t>2.3 The outbreak of war with Spain, 1585-88</a:t>
            </a:r>
            <a:endParaRPr lang="en-GB" sz="1800" b="1" dirty="0">
              <a:latin typeface="Tahoma" panose="020B0604030504040204" pitchFamily="34" charset="0"/>
              <a:ea typeface="Tahoma" panose="020B0604030504040204" pitchFamily="34" charset="0"/>
              <a:cs typeface="Tahoma" panose="020B0604030504040204" pitchFamily="34" charset="0"/>
            </a:endParaRPr>
          </a:p>
          <a:p>
            <a:pPr algn="ctr" fontAlgn="ctr"/>
            <a:r>
              <a:rPr lang="en-GB" sz="1200" dirty="0">
                <a:solidFill>
                  <a:srgbClr val="000000"/>
                </a:solidFill>
                <a:latin typeface="Cambria" panose="02040503050406030204" pitchFamily="18" charset="0"/>
                <a:ea typeface="Cambria" panose="02040503050406030204" pitchFamily="18" charset="0"/>
              </a:rPr>
              <a:t>A. English direct involvement in the Netherlands 1585-88. The role of Robert Dudley. </a:t>
            </a:r>
            <a:endParaRPr lang="en-GB" sz="12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67220734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86;p16">
            <a:extLst>
              <a:ext uri="{FF2B5EF4-FFF2-40B4-BE49-F238E27FC236}">
                <a16:creationId xmlns:a16="http://schemas.microsoft.com/office/drawing/2014/main" id="{437BF710-5F1A-4FA1-944E-F49996F2242C}"/>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p.56</a:t>
            </a:r>
            <a:endParaRPr sz="1600" b="1" dirty="0">
              <a:latin typeface="Calibri"/>
              <a:ea typeface="Calibri"/>
              <a:cs typeface="Calibri"/>
              <a:sym typeface="Calibri"/>
            </a:endParaRPr>
          </a:p>
        </p:txBody>
      </p:sp>
      <p:sp>
        <p:nvSpPr>
          <p:cNvPr id="5" name="TextBox 4">
            <a:extLst>
              <a:ext uri="{FF2B5EF4-FFF2-40B4-BE49-F238E27FC236}">
                <a16:creationId xmlns:a16="http://schemas.microsoft.com/office/drawing/2014/main" id="{26675BBE-B633-464F-AE24-C4F039CB7C58}"/>
              </a:ext>
            </a:extLst>
          </p:cNvPr>
          <p:cNvSpPr txBox="1"/>
          <p:nvPr/>
        </p:nvSpPr>
        <p:spPr>
          <a:xfrm>
            <a:off x="1573966" y="1663971"/>
            <a:ext cx="4411743" cy="8948027"/>
          </a:xfrm>
          <a:prstGeom prst="rect">
            <a:avLst/>
          </a:prstGeom>
          <a:noFill/>
        </p:spPr>
        <p:txBody>
          <a:bodyPr wrap="square" rtlCol="0">
            <a:spAutoFit/>
          </a:bodyPr>
          <a:lstStyle/>
          <a:p>
            <a:pPr algn="ctr">
              <a:lnSpc>
                <a:spcPct val="150000"/>
              </a:lnSpc>
            </a:pPr>
            <a:r>
              <a:rPr lang="en-GB" sz="1100" b="1" dirty="0">
                <a:latin typeface="Cambria" panose="02040503050406030204" pitchFamily="18" charset="0"/>
                <a:ea typeface="Cambria" panose="02040503050406030204" pitchFamily="18" charset="0"/>
              </a:rPr>
              <a:t>Robert Dudley in the Netherlands, 1585-87</a:t>
            </a:r>
          </a:p>
          <a:p>
            <a:pPr>
              <a:lnSpc>
                <a:spcPct val="150000"/>
              </a:lnSpc>
            </a:pPr>
            <a:r>
              <a:rPr lang="en-GB" sz="1100" dirty="0">
                <a:latin typeface="Cambria" panose="02040503050406030204" pitchFamily="18" charset="0"/>
                <a:ea typeface="Cambria" panose="02040503050406030204" pitchFamily="18" charset="0"/>
              </a:rPr>
              <a:t>England's intervention in the Netherlands was not a great success. Elizabeth was still hesitant, she hoped that she would be able negotiate with Spain and therefore, Leicester was never given sufficient money, men or supplies to mount a large, serious campaign. </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The campaign started badly. Elizabeth was furious when Leicester accepted the title of Governor General of the Netherlands, on Elizabeth’s behalf in January 1586. This implied she was deposing Philip II as king of the Netherlands. </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In the summer of 1586, English forces were only able to slow the Duke of Parma’s advance through the Netherlands. In September, they did take some forts outside the Spanish controlled town of </a:t>
            </a:r>
            <a:r>
              <a:rPr lang="en-GB" sz="1100" dirty="0" err="1">
                <a:latin typeface="Cambria" panose="02040503050406030204" pitchFamily="18" charset="0"/>
                <a:ea typeface="Cambria" panose="02040503050406030204" pitchFamily="18" charset="0"/>
              </a:rPr>
              <a:t>Zutphen</a:t>
            </a:r>
            <a:r>
              <a:rPr lang="en-GB" sz="1100" dirty="0">
                <a:latin typeface="Cambria" panose="02040503050406030204" pitchFamily="18" charset="0"/>
                <a:ea typeface="Cambria" panose="02040503050406030204" pitchFamily="18" charset="0"/>
              </a:rPr>
              <a:t>. However, when an English captain, Rowland York defected to the Spanish and Sir William Stanley handed the town of </a:t>
            </a:r>
            <a:r>
              <a:rPr lang="en-GB" sz="1100" dirty="0" err="1">
                <a:latin typeface="Cambria" panose="02040503050406030204" pitchFamily="18" charset="0"/>
                <a:ea typeface="Cambria" panose="02040503050406030204" pitchFamily="18" charset="0"/>
              </a:rPr>
              <a:t>Deventar</a:t>
            </a:r>
            <a:r>
              <a:rPr lang="en-GB" sz="1100" dirty="0">
                <a:latin typeface="Cambria" panose="02040503050406030204" pitchFamily="18" charset="0"/>
                <a:ea typeface="Cambria" panose="02040503050406030204" pitchFamily="18" charset="0"/>
              </a:rPr>
              <a:t>, where he had been governor, over to the Spanish, the Leicester lost the support and trust from the Dutch as they  he was the one that had appointed Stanley. </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Leicester was called back to England in November 1586 but returned to the Netherlands in Jun 1587. Like before, he was underfunded and didn’t have enough men or supplies. He did, however, cause enough problems for the Duke of Parma to prevent him from taking the major, deep-water port of Ostend. This proved an important role in the failure of the Spanish Armada. Leicester was recalled by Elizabeth from the Netherlands, for good at the end of 1587. </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The campaign in the Netherlands between 1586 and 1588 was a failure for three main reason. Firstly, Elizabeth never fully backed the rebels, she still hoped to negotiate with Spain. Secondly, Leicester and Elizabeth had different aims. Leicester wanted to liberate the Dutch whilst Elizabeth wanted to return the Netherlands to how they were governed in 1548. Finally, relations between the English and Dutch leaders were poor because of Elizabeth’s lack of commitment. </a:t>
            </a:r>
          </a:p>
        </p:txBody>
      </p:sp>
      <p:sp>
        <p:nvSpPr>
          <p:cNvPr id="7" name="TextBox 6">
            <a:extLst>
              <a:ext uri="{FF2B5EF4-FFF2-40B4-BE49-F238E27FC236}">
                <a16:creationId xmlns:a16="http://schemas.microsoft.com/office/drawing/2014/main" id="{FB919927-EA98-4098-AF36-8C0431612A1D}"/>
              </a:ext>
            </a:extLst>
          </p:cNvPr>
          <p:cNvSpPr txBox="1"/>
          <p:nvPr/>
        </p:nvSpPr>
        <p:spPr>
          <a:xfrm>
            <a:off x="273377" y="1233084"/>
            <a:ext cx="1755353" cy="430887"/>
          </a:xfrm>
          <a:prstGeom prst="rect">
            <a:avLst/>
          </a:prstGeom>
          <a:noFill/>
        </p:spPr>
        <p:txBody>
          <a:bodyPr wrap="square" rtlCol="0">
            <a:spAutoFit/>
          </a:bodyPr>
          <a:lstStyle/>
          <a:p>
            <a:r>
              <a:rPr lang="en-GB" sz="1100" b="1" dirty="0">
                <a:latin typeface="Cambria" panose="02040503050406030204" pitchFamily="18" charset="0"/>
                <a:ea typeface="Cambria" panose="02040503050406030204" pitchFamily="18" charset="0"/>
              </a:rPr>
              <a:t>Create a title for each paragraph.</a:t>
            </a:r>
          </a:p>
        </p:txBody>
      </p:sp>
      <p:sp>
        <p:nvSpPr>
          <p:cNvPr id="8" name="TextBox 7">
            <a:extLst>
              <a:ext uri="{FF2B5EF4-FFF2-40B4-BE49-F238E27FC236}">
                <a16:creationId xmlns:a16="http://schemas.microsoft.com/office/drawing/2014/main" id="{D4088A65-CDD4-4E3C-ADCF-B2E760537228}"/>
              </a:ext>
            </a:extLst>
          </p:cNvPr>
          <p:cNvSpPr txBox="1"/>
          <p:nvPr/>
        </p:nvSpPr>
        <p:spPr>
          <a:xfrm>
            <a:off x="5530945" y="1233083"/>
            <a:ext cx="1755353" cy="430887"/>
          </a:xfrm>
          <a:prstGeom prst="rect">
            <a:avLst/>
          </a:prstGeom>
          <a:noFill/>
        </p:spPr>
        <p:txBody>
          <a:bodyPr wrap="square" rtlCol="0">
            <a:spAutoFit/>
          </a:bodyPr>
          <a:lstStyle/>
          <a:p>
            <a:r>
              <a:rPr lang="en-GB" sz="1100" b="1" dirty="0">
                <a:latin typeface="Cambria" panose="02040503050406030204" pitchFamily="18" charset="0"/>
                <a:ea typeface="Cambria" panose="02040503050406030204" pitchFamily="18" charset="0"/>
              </a:rPr>
              <a:t>Reduce each paragraph to 1-2 bullet points.</a:t>
            </a:r>
          </a:p>
        </p:txBody>
      </p:sp>
      <p:sp>
        <p:nvSpPr>
          <p:cNvPr id="9" name="TextBox 8">
            <a:extLst>
              <a:ext uri="{FF2B5EF4-FFF2-40B4-BE49-F238E27FC236}">
                <a16:creationId xmlns:a16="http://schemas.microsoft.com/office/drawing/2014/main" id="{6AB44FD4-3647-43CA-82D2-33126C75F5DC}"/>
              </a:ext>
            </a:extLst>
          </p:cNvPr>
          <p:cNvSpPr txBox="1"/>
          <p:nvPr/>
        </p:nvSpPr>
        <p:spPr>
          <a:xfrm>
            <a:off x="2188853" y="1317721"/>
            <a:ext cx="3181969" cy="261610"/>
          </a:xfrm>
          <a:prstGeom prst="rect">
            <a:avLst/>
          </a:prstGeom>
          <a:noFill/>
        </p:spPr>
        <p:txBody>
          <a:bodyPr wrap="square" rtlCol="0">
            <a:spAutoFit/>
          </a:bodyPr>
          <a:lstStyle/>
          <a:p>
            <a:pPr algn="ctr"/>
            <a:r>
              <a:rPr lang="en-GB" sz="1100" b="1" dirty="0">
                <a:latin typeface="Cambria" panose="02040503050406030204" pitchFamily="18" charset="0"/>
                <a:ea typeface="Cambria" panose="02040503050406030204" pitchFamily="18" charset="0"/>
              </a:rPr>
              <a:t>Underline the key information</a:t>
            </a:r>
          </a:p>
        </p:txBody>
      </p:sp>
      <p:sp>
        <p:nvSpPr>
          <p:cNvPr id="13" name="Google Shape;81;p16">
            <a:extLst>
              <a:ext uri="{FF2B5EF4-FFF2-40B4-BE49-F238E27FC236}">
                <a16:creationId xmlns:a16="http://schemas.microsoft.com/office/drawing/2014/main" id="{6B015E4C-106E-4B50-AFD3-746693C0988D}"/>
              </a:ext>
            </a:extLst>
          </p:cNvPr>
          <p:cNvSpPr txBox="1"/>
          <p:nvPr/>
        </p:nvSpPr>
        <p:spPr>
          <a:xfrm>
            <a:off x="704850" y="231775"/>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a:t>
            </a:r>
            <a:r>
              <a:rPr lang="en-GB" b="1" dirty="0">
                <a:latin typeface="Tahoma" panose="020B0604030504040204" pitchFamily="34" charset="0"/>
                <a:ea typeface="Tahoma" panose="020B0604030504040204" pitchFamily="34" charset="0"/>
                <a:cs typeface="Tahoma" panose="020B0604030504040204" pitchFamily="34" charset="0"/>
              </a:rPr>
              <a:t>2.3 The outbreak of war with Spain, 1585-88</a:t>
            </a:r>
            <a:endParaRPr lang="en-GB" sz="1800" b="1" dirty="0">
              <a:latin typeface="Tahoma" panose="020B0604030504040204" pitchFamily="34" charset="0"/>
              <a:ea typeface="Tahoma" panose="020B0604030504040204" pitchFamily="34" charset="0"/>
              <a:cs typeface="Tahoma" panose="020B0604030504040204" pitchFamily="34" charset="0"/>
            </a:endParaRPr>
          </a:p>
          <a:p>
            <a:pPr algn="ctr" fontAlgn="ctr"/>
            <a:r>
              <a:rPr lang="en-GB" sz="1200" dirty="0">
                <a:solidFill>
                  <a:srgbClr val="000000"/>
                </a:solidFill>
                <a:latin typeface="Cambria" panose="02040503050406030204" pitchFamily="18" charset="0"/>
                <a:ea typeface="Cambria" panose="02040503050406030204" pitchFamily="18" charset="0"/>
              </a:rPr>
              <a:t>A. English direct involvement in the Netherlands 1585-88. The role of Robert Dudley. </a:t>
            </a:r>
            <a:endParaRPr lang="en-GB" sz="12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48163851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86;p16">
            <a:extLst>
              <a:ext uri="{FF2B5EF4-FFF2-40B4-BE49-F238E27FC236}">
                <a16:creationId xmlns:a16="http://schemas.microsoft.com/office/drawing/2014/main" id="{437BF710-5F1A-4FA1-944E-F49996F2242C}"/>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p.57</a:t>
            </a:r>
            <a:endParaRPr sz="1600" b="1" dirty="0">
              <a:latin typeface="Calibri"/>
              <a:ea typeface="Calibri"/>
              <a:cs typeface="Calibri"/>
              <a:sym typeface="Calibri"/>
            </a:endParaRPr>
          </a:p>
        </p:txBody>
      </p:sp>
      <p:sp>
        <p:nvSpPr>
          <p:cNvPr id="5" name="TextBox 4">
            <a:extLst>
              <a:ext uri="{FF2B5EF4-FFF2-40B4-BE49-F238E27FC236}">
                <a16:creationId xmlns:a16="http://schemas.microsoft.com/office/drawing/2014/main" id="{C656D2D9-57B9-4248-ADEA-411C3C7C39F2}"/>
              </a:ext>
            </a:extLst>
          </p:cNvPr>
          <p:cNvSpPr txBox="1"/>
          <p:nvPr/>
        </p:nvSpPr>
        <p:spPr>
          <a:xfrm>
            <a:off x="309947" y="3664965"/>
            <a:ext cx="6939780" cy="2600135"/>
          </a:xfrm>
          <a:prstGeom prst="rect">
            <a:avLst/>
          </a:prstGeom>
          <a:noFill/>
        </p:spPr>
        <p:txBody>
          <a:bodyPr wrap="square" numCol="1" spcCol="360000" rtlCol="0">
            <a:spAutoFit/>
          </a:bodyPr>
          <a:lstStyle/>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
        <p:nvSpPr>
          <p:cNvPr id="6" name="TextBox 5">
            <a:extLst>
              <a:ext uri="{FF2B5EF4-FFF2-40B4-BE49-F238E27FC236}">
                <a16:creationId xmlns:a16="http://schemas.microsoft.com/office/drawing/2014/main" id="{58B75FAC-5793-49C4-9C72-3F140DB8D2FD}"/>
              </a:ext>
            </a:extLst>
          </p:cNvPr>
          <p:cNvSpPr txBox="1"/>
          <p:nvPr/>
        </p:nvSpPr>
        <p:spPr>
          <a:xfrm>
            <a:off x="350612" y="1325832"/>
            <a:ext cx="6858450" cy="822726"/>
          </a:xfrm>
          <a:prstGeom prst="rect">
            <a:avLst/>
          </a:prstGeom>
          <a:noFill/>
        </p:spPr>
        <p:txBody>
          <a:bodyPr wrap="square" rtlCol="0">
            <a:spAutoFit/>
          </a:bodyPr>
          <a:lstStyle/>
          <a:p>
            <a:pPr>
              <a:lnSpc>
                <a:spcPct val="150000"/>
              </a:lnSpc>
            </a:pPr>
            <a:r>
              <a:rPr lang="en-GB" sz="1100" b="1" dirty="0">
                <a:latin typeface="Cambria" panose="02040503050406030204" pitchFamily="18" charset="0"/>
                <a:ea typeface="Cambria" panose="02040503050406030204" pitchFamily="18" charset="0"/>
              </a:rPr>
              <a:t>TASK: </a:t>
            </a:r>
            <a:r>
              <a:rPr lang="en-GB" sz="1100" dirty="0">
                <a:latin typeface="Cambria" panose="02040503050406030204" pitchFamily="18" charset="0"/>
                <a:ea typeface="Cambria" panose="02040503050406030204" pitchFamily="18" charset="0"/>
              </a:rPr>
              <a:t>Use the fragments below to write </a:t>
            </a:r>
            <a:r>
              <a:rPr lang="en-GB" sz="1100" b="1" dirty="0">
                <a:latin typeface="Cambria" panose="02040503050406030204" pitchFamily="18" charset="0"/>
                <a:ea typeface="Cambria" panose="02040503050406030204" pitchFamily="18" charset="0"/>
              </a:rPr>
              <a:t>three</a:t>
            </a:r>
            <a:r>
              <a:rPr lang="en-GB" sz="1100" dirty="0">
                <a:latin typeface="Cambria" panose="02040503050406030204" pitchFamily="18" charset="0"/>
                <a:ea typeface="Cambria" panose="02040503050406030204" pitchFamily="18" charset="0"/>
              </a:rPr>
              <a:t> sentences explaining what we can learn about England's direct involvement with the Netherlands. You can use the fragment at the start, middle or end of your sentences. </a:t>
            </a:r>
            <a:r>
              <a:rPr lang="en-GB" sz="1100" b="1" dirty="0">
                <a:latin typeface="Cambria" panose="02040503050406030204" pitchFamily="18" charset="0"/>
                <a:ea typeface="Cambria" panose="02040503050406030204" pitchFamily="18" charset="0"/>
              </a:rPr>
              <a:t>Highlight</a:t>
            </a:r>
            <a:r>
              <a:rPr lang="en-GB" sz="1100" dirty="0">
                <a:latin typeface="Cambria" panose="02040503050406030204" pitchFamily="18" charset="0"/>
                <a:ea typeface="Cambria" panose="02040503050406030204" pitchFamily="18" charset="0"/>
              </a:rPr>
              <a:t> each fragment when you have included it. </a:t>
            </a:r>
          </a:p>
        </p:txBody>
      </p:sp>
      <p:graphicFrame>
        <p:nvGraphicFramePr>
          <p:cNvPr id="7" name="Table 8">
            <a:extLst>
              <a:ext uri="{FF2B5EF4-FFF2-40B4-BE49-F238E27FC236}">
                <a16:creationId xmlns:a16="http://schemas.microsoft.com/office/drawing/2014/main" id="{AA64525B-056B-45C5-AB29-9AF5B59A7088}"/>
              </a:ext>
            </a:extLst>
          </p:cNvPr>
          <p:cNvGraphicFramePr>
            <a:graphicFrameLocks noGrp="1"/>
          </p:cNvGraphicFramePr>
          <p:nvPr>
            <p:extLst>
              <p:ext uri="{D42A27DB-BD31-4B8C-83A1-F6EECF244321}">
                <p14:modId xmlns:p14="http://schemas.microsoft.com/office/powerpoint/2010/main" val="3821193478"/>
              </p:ext>
            </p:extLst>
          </p:nvPr>
        </p:nvGraphicFramePr>
        <p:xfrm>
          <a:off x="316367" y="2434129"/>
          <a:ext cx="6933360" cy="1112520"/>
        </p:xfrm>
        <a:graphic>
          <a:graphicData uri="http://schemas.openxmlformats.org/drawingml/2006/table">
            <a:tbl>
              <a:tblPr firstRow="1" bandRow="1">
                <a:tableStyleId>{2D5ABB26-0587-4C30-8999-92F81FD0307C}</a:tableStyleId>
              </a:tblPr>
              <a:tblGrid>
                <a:gridCol w="3466680">
                  <a:extLst>
                    <a:ext uri="{9D8B030D-6E8A-4147-A177-3AD203B41FA5}">
                      <a16:colId xmlns:a16="http://schemas.microsoft.com/office/drawing/2014/main" val="925036199"/>
                    </a:ext>
                  </a:extLst>
                </a:gridCol>
                <a:gridCol w="3466680">
                  <a:extLst>
                    <a:ext uri="{9D8B030D-6E8A-4147-A177-3AD203B41FA5}">
                      <a16:colId xmlns:a16="http://schemas.microsoft.com/office/drawing/2014/main" val="1811773890"/>
                    </a:ext>
                  </a:extLst>
                </a:gridCol>
              </a:tblGrid>
              <a:tr h="370840">
                <a:tc>
                  <a:txBody>
                    <a:bodyPr/>
                    <a:lstStyle/>
                    <a:p>
                      <a:pPr algn="ctr"/>
                      <a:r>
                        <a:rPr lang="en-GB" sz="1100" dirty="0">
                          <a:latin typeface="Cambria" panose="02040503050406030204" pitchFamily="18" charset="0"/>
                          <a:ea typeface="Cambria" panose="02040503050406030204" pitchFamily="18" charset="0"/>
                        </a:rPr>
                        <a:t>… Treaty of </a:t>
                      </a:r>
                      <a:r>
                        <a:rPr lang="en-GB" sz="1100" dirty="0" err="1">
                          <a:latin typeface="Cambria" panose="02040503050406030204" pitchFamily="18" charset="0"/>
                          <a:ea typeface="Cambria" panose="02040503050406030204" pitchFamily="18" charset="0"/>
                        </a:rPr>
                        <a:t>Nonsuch</a:t>
                      </a:r>
                      <a:r>
                        <a:rPr lang="en-GB" sz="1100" dirty="0">
                          <a:latin typeface="Cambria" panose="02040503050406030204" pitchFamily="18" charset="0"/>
                          <a:ea typeface="Cambria" panose="02040503050406030204" pitchFamily="18" charset="0"/>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a:r>
                        <a:rPr lang="en-GB" sz="1100" dirty="0">
                          <a:latin typeface="Cambria" panose="02040503050406030204" pitchFamily="18" charset="0"/>
                          <a:ea typeface="Cambria" panose="02040503050406030204" pitchFamily="18" charset="0"/>
                        </a:rPr>
                        <a:t>… lost support…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15180448"/>
                  </a:ext>
                </a:extLst>
              </a:tr>
              <a:tr h="370840">
                <a:tc>
                  <a:txBody>
                    <a:bodyPr/>
                    <a:lstStyle/>
                    <a:p>
                      <a:pPr algn="ctr"/>
                      <a:r>
                        <a:rPr lang="en-GB" sz="1100" dirty="0">
                          <a:latin typeface="Cambria" panose="02040503050406030204" pitchFamily="18" charset="0"/>
                          <a:ea typeface="Cambria" panose="02040503050406030204" pitchFamily="18" charset="0"/>
                        </a:rPr>
                        <a:t>… disrupting Spanish ships and trade… </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a:r>
                        <a:rPr lang="en-GB" sz="1100" dirty="0">
                          <a:latin typeface="Cambria" panose="02040503050406030204" pitchFamily="18" charset="0"/>
                          <a:ea typeface="Cambria" panose="02040503050406030204" pitchFamily="18" charset="0"/>
                        </a:rPr>
                        <a:t>..Earl of Leicester…</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75098492"/>
                  </a:ext>
                </a:extLst>
              </a:tr>
              <a:tr h="370840">
                <a:tc>
                  <a:txBody>
                    <a:bodyPr/>
                    <a:lstStyle/>
                    <a:p>
                      <a:pPr algn="ctr"/>
                      <a:r>
                        <a:rPr lang="en-GB" sz="1100" dirty="0">
                          <a:latin typeface="Cambria" panose="02040503050406030204" pitchFamily="18" charset="0"/>
                          <a:ea typeface="Cambria" panose="02040503050406030204" pitchFamily="18" charset="0"/>
                        </a:rPr>
                        <a:t>… title of Governor…</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a:r>
                        <a:rPr lang="en-GB" sz="1100" dirty="0">
                          <a:latin typeface="Cambria" panose="02040503050406030204" pitchFamily="18" charset="0"/>
                          <a:ea typeface="Cambria" panose="02040503050406030204" pitchFamily="18" charset="0"/>
                        </a:rPr>
                        <a:t>… summer of 1586… </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07886292"/>
                  </a:ext>
                </a:extLst>
              </a:tr>
            </a:tbl>
          </a:graphicData>
        </a:graphic>
      </p:graphicFrame>
      <p:sp>
        <p:nvSpPr>
          <p:cNvPr id="8" name="TextBox 7">
            <a:extLst>
              <a:ext uri="{FF2B5EF4-FFF2-40B4-BE49-F238E27FC236}">
                <a16:creationId xmlns:a16="http://schemas.microsoft.com/office/drawing/2014/main" id="{1B329E63-0BDF-4EC5-9B56-98FC4D180D02}"/>
              </a:ext>
            </a:extLst>
          </p:cNvPr>
          <p:cNvSpPr txBox="1"/>
          <p:nvPr/>
        </p:nvSpPr>
        <p:spPr>
          <a:xfrm>
            <a:off x="350612" y="6383416"/>
            <a:ext cx="6858450" cy="568810"/>
          </a:xfrm>
          <a:prstGeom prst="rect">
            <a:avLst/>
          </a:prstGeom>
          <a:noFill/>
        </p:spPr>
        <p:txBody>
          <a:bodyPr wrap="square" rtlCol="0">
            <a:spAutoFit/>
          </a:bodyPr>
          <a:lstStyle/>
          <a:p>
            <a:pPr>
              <a:lnSpc>
                <a:spcPct val="150000"/>
              </a:lnSpc>
            </a:pPr>
            <a:r>
              <a:rPr lang="en-GB" sz="1100" b="1" dirty="0">
                <a:latin typeface="Cambria" panose="02040503050406030204" pitchFamily="18" charset="0"/>
                <a:ea typeface="Cambria" panose="02040503050406030204" pitchFamily="18" charset="0"/>
              </a:rPr>
              <a:t>TASK: </a:t>
            </a:r>
            <a:r>
              <a:rPr lang="en-GB" sz="1100" dirty="0">
                <a:latin typeface="Cambria" panose="02040503050406030204" pitchFamily="18" charset="0"/>
                <a:ea typeface="Cambria" panose="02040503050406030204" pitchFamily="18" charset="0"/>
              </a:rPr>
              <a:t>Create three, extended sentences, regarding the role of Leicester in the Netherlands, using all the words below. Highlight each time you have used one of the words. </a:t>
            </a:r>
          </a:p>
        </p:txBody>
      </p:sp>
      <p:graphicFrame>
        <p:nvGraphicFramePr>
          <p:cNvPr id="9" name="Table 8">
            <a:extLst>
              <a:ext uri="{FF2B5EF4-FFF2-40B4-BE49-F238E27FC236}">
                <a16:creationId xmlns:a16="http://schemas.microsoft.com/office/drawing/2014/main" id="{DB90ABB3-F6DC-4B43-9DD1-0B6F2397CF6F}"/>
              </a:ext>
            </a:extLst>
          </p:cNvPr>
          <p:cNvGraphicFramePr>
            <a:graphicFrameLocks noGrp="1"/>
          </p:cNvGraphicFramePr>
          <p:nvPr>
            <p:extLst>
              <p:ext uri="{D42A27DB-BD31-4B8C-83A1-F6EECF244321}">
                <p14:modId xmlns:p14="http://schemas.microsoft.com/office/powerpoint/2010/main" val="3711633597"/>
              </p:ext>
            </p:extLst>
          </p:nvPr>
        </p:nvGraphicFramePr>
        <p:xfrm>
          <a:off x="316367" y="7070542"/>
          <a:ext cx="6933360" cy="741680"/>
        </p:xfrm>
        <a:graphic>
          <a:graphicData uri="http://schemas.openxmlformats.org/drawingml/2006/table">
            <a:tbl>
              <a:tblPr firstRow="1" bandRow="1">
                <a:tableStyleId>{2D5ABB26-0587-4C30-8999-92F81FD0307C}</a:tableStyleId>
              </a:tblPr>
              <a:tblGrid>
                <a:gridCol w="2311120">
                  <a:extLst>
                    <a:ext uri="{9D8B030D-6E8A-4147-A177-3AD203B41FA5}">
                      <a16:colId xmlns:a16="http://schemas.microsoft.com/office/drawing/2014/main" val="925036199"/>
                    </a:ext>
                  </a:extLst>
                </a:gridCol>
                <a:gridCol w="2311120">
                  <a:extLst>
                    <a:ext uri="{9D8B030D-6E8A-4147-A177-3AD203B41FA5}">
                      <a16:colId xmlns:a16="http://schemas.microsoft.com/office/drawing/2014/main" val="1811773890"/>
                    </a:ext>
                  </a:extLst>
                </a:gridCol>
                <a:gridCol w="2311120">
                  <a:extLst>
                    <a:ext uri="{9D8B030D-6E8A-4147-A177-3AD203B41FA5}">
                      <a16:colId xmlns:a16="http://schemas.microsoft.com/office/drawing/2014/main" val="794648837"/>
                    </a:ext>
                  </a:extLst>
                </a:gridCol>
              </a:tblGrid>
              <a:tr h="370840">
                <a:tc>
                  <a:txBody>
                    <a:bodyPr/>
                    <a:lstStyle/>
                    <a:p>
                      <a:pPr algn="ctr"/>
                      <a:r>
                        <a:rPr lang="en-GB" sz="1100" dirty="0">
                          <a:latin typeface="Cambria" panose="02040503050406030204" pitchFamily="18" charset="0"/>
                          <a:ea typeface="Cambria" panose="02040503050406030204" pitchFamily="18" charset="0"/>
                        </a:rPr>
                        <a:t>Hesitant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a:r>
                        <a:rPr lang="en-GB" sz="1100" dirty="0">
                          <a:latin typeface="Cambria" panose="02040503050406030204" pitchFamily="18" charset="0"/>
                          <a:ea typeface="Cambria" panose="02040503050406030204" pitchFamily="18" charset="0"/>
                        </a:rPr>
                        <a:t>Furious</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a:r>
                        <a:rPr lang="en-GB" sz="1100" dirty="0">
                          <a:latin typeface="Cambria" panose="02040503050406030204" pitchFamily="18" charset="0"/>
                          <a:ea typeface="Cambria" panose="02040503050406030204" pitchFamily="18" charset="0"/>
                        </a:rPr>
                        <a:t>Relations</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15180448"/>
                  </a:ext>
                </a:extLst>
              </a:tr>
              <a:tr h="370840">
                <a:tc>
                  <a:txBody>
                    <a:bodyPr/>
                    <a:lstStyle/>
                    <a:p>
                      <a:pPr algn="ctr"/>
                      <a:r>
                        <a:rPr lang="en-GB" sz="1100" dirty="0">
                          <a:latin typeface="Cambria" panose="02040503050406030204" pitchFamily="18" charset="0"/>
                          <a:ea typeface="Cambria" panose="02040503050406030204" pitchFamily="18" charset="0"/>
                        </a:rPr>
                        <a:t>Underfunded </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a:r>
                        <a:rPr lang="en-GB" sz="1100" dirty="0">
                          <a:latin typeface="Cambria" panose="02040503050406030204" pitchFamily="18" charset="0"/>
                          <a:ea typeface="Cambria" panose="02040503050406030204" pitchFamily="18" charset="0"/>
                        </a:rPr>
                        <a:t>Although</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a:r>
                        <a:rPr lang="en-GB" sz="1100" dirty="0">
                          <a:latin typeface="Cambria" panose="02040503050406030204" pitchFamily="18" charset="0"/>
                          <a:ea typeface="Cambria" panose="02040503050406030204" pitchFamily="18" charset="0"/>
                        </a:rPr>
                        <a:t>Problems </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75098492"/>
                  </a:ext>
                </a:extLst>
              </a:tr>
            </a:tbl>
          </a:graphicData>
        </a:graphic>
      </p:graphicFrame>
      <p:sp>
        <p:nvSpPr>
          <p:cNvPr id="11" name="TextBox 10">
            <a:extLst>
              <a:ext uri="{FF2B5EF4-FFF2-40B4-BE49-F238E27FC236}">
                <a16:creationId xmlns:a16="http://schemas.microsoft.com/office/drawing/2014/main" id="{86423241-3F22-401F-9F53-47B8562FA6F0}"/>
              </a:ext>
            </a:extLst>
          </p:cNvPr>
          <p:cNvSpPr txBox="1"/>
          <p:nvPr/>
        </p:nvSpPr>
        <p:spPr>
          <a:xfrm>
            <a:off x="309947" y="7930538"/>
            <a:ext cx="6939780" cy="2600135"/>
          </a:xfrm>
          <a:prstGeom prst="rect">
            <a:avLst/>
          </a:prstGeom>
          <a:noFill/>
        </p:spPr>
        <p:txBody>
          <a:bodyPr wrap="square" numCol="1" spcCol="360000" rtlCol="0">
            <a:spAutoFit/>
          </a:bodyPr>
          <a:lstStyle/>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
        <p:nvSpPr>
          <p:cNvPr id="12" name="Google Shape;81;p16">
            <a:extLst>
              <a:ext uri="{FF2B5EF4-FFF2-40B4-BE49-F238E27FC236}">
                <a16:creationId xmlns:a16="http://schemas.microsoft.com/office/drawing/2014/main" id="{2EE8EC6A-E4FA-4CA7-A504-26FA39DAF42F}"/>
              </a:ext>
            </a:extLst>
          </p:cNvPr>
          <p:cNvSpPr txBox="1"/>
          <p:nvPr/>
        </p:nvSpPr>
        <p:spPr>
          <a:xfrm>
            <a:off x="704850" y="231775"/>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a:t>
            </a:r>
            <a:r>
              <a:rPr lang="en-GB" b="1" dirty="0">
                <a:latin typeface="Tahoma" panose="020B0604030504040204" pitchFamily="34" charset="0"/>
                <a:ea typeface="Tahoma" panose="020B0604030504040204" pitchFamily="34" charset="0"/>
                <a:cs typeface="Tahoma" panose="020B0604030504040204" pitchFamily="34" charset="0"/>
              </a:rPr>
              <a:t>2.3 The outbreak of war with Spain, 1585-88</a:t>
            </a:r>
            <a:endParaRPr lang="en-GB" sz="1800" b="1" dirty="0">
              <a:latin typeface="Tahoma" panose="020B0604030504040204" pitchFamily="34" charset="0"/>
              <a:ea typeface="Tahoma" panose="020B0604030504040204" pitchFamily="34" charset="0"/>
              <a:cs typeface="Tahoma" panose="020B0604030504040204" pitchFamily="34" charset="0"/>
            </a:endParaRPr>
          </a:p>
          <a:p>
            <a:pPr algn="ctr" fontAlgn="ctr"/>
            <a:r>
              <a:rPr lang="en-GB" sz="1200" dirty="0">
                <a:solidFill>
                  <a:srgbClr val="000000"/>
                </a:solidFill>
                <a:latin typeface="Cambria" panose="02040503050406030204" pitchFamily="18" charset="0"/>
                <a:ea typeface="Cambria" panose="02040503050406030204" pitchFamily="18" charset="0"/>
              </a:rPr>
              <a:t>A. English direct involvement in the Netherlands 1585-88. The role of Robert Dudley. </a:t>
            </a:r>
            <a:endParaRPr lang="en-GB" sz="12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76952733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86;p16">
            <a:extLst>
              <a:ext uri="{FF2B5EF4-FFF2-40B4-BE49-F238E27FC236}">
                <a16:creationId xmlns:a16="http://schemas.microsoft.com/office/drawing/2014/main" id="{EC48D3ED-9901-4432-B2FF-89160764F2A2}"/>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p.58</a:t>
            </a:r>
            <a:endParaRPr sz="1600" b="1" dirty="0">
              <a:latin typeface="Calibri"/>
              <a:ea typeface="Calibri"/>
              <a:cs typeface="Calibri"/>
              <a:sym typeface="Calibri"/>
            </a:endParaRPr>
          </a:p>
        </p:txBody>
      </p:sp>
      <p:sp>
        <p:nvSpPr>
          <p:cNvPr id="3" name="Google Shape;81;p16">
            <a:extLst>
              <a:ext uri="{FF2B5EF4-FFF2-40B4-BE49-F238E27FC236}">
                <a16:creationId xmlns:a16="http://schemas.microsoft.com/office/drawing/2014/main" id="{13A5BF18-7051-42D2-8E5E-9DABE6DC0AAF}"/>
              </a:ext>
            </a:extLst>
          </p:cNvPr>
          <p:cNvSpPr txBox="1"/>
          <p:nvPr/>
        </p:nvSpPr>
        <p:spPr>
          <a:xfrm>
            <a:off x="704850" y="231775"/>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a:t>
            </a:r>
            <a:r>
              <a:rPr lang="en-GB" b="1" dirty="0">
                <a:latin typeface="Tahoma" panose="020B0604030504040204" pitchFamily="34" charset="0"/>
                <a:ea typeface="Tahoma" panose="020B0604030504040204" pitchFamily="34" charset="0"/>
                <a:cs typeface="Tahoma" panose="020B0604030504040204" pitchFamily="34" charset="0"/>
              </a:rPr>
              <a:t>2.3 The outbreak of war with Spain, 1585-88</a:t>
            </a:r>
            <a:endParaRPr lang="en-GB" sz="1800" b="1" dirty="0">
              <a:latin typeface="Tahoma" panose="020B0604030504040204" pitchFamily="34" charset="0"/>
              <a:ea typeface="Tahoma" panose="020B0604030504040204" pitchFamily="34" charset="0"/>
              <a:cs typeface="Tahoma" panose="020B0604030504040204" pitchFamily="34" charset="0"/>
            </a:endParaRPr>
          </a:p>
          <a:p>
            <a:pPr algn="ctr" fontAlgn="ctr"/>
            <a:r>
              <a:rPr lang="en-GB" sz="1200" dirty="0">
                <a:solidFill>
                  <a:srgbClr val="000000"/>
                </a:solidFill>
                <a:latin typeface="Cambria" panose="02040503050406030204" pitchFamily="18" charset="0"/>
                <a:ea typeface="Cambria" panose="02040503050406030204" pitchFamily="18" charset="0"/>
              </a:rPr>
              <a:t>B. Drake and the raid on Cadiz: ‘Singing of the King of Spain’s beard’.</a:t>
            </a:r>
            <a:endParaRPr lang="en-GB" sz="1200" dirty="0">
              <a:latin typeface="Cambria" panose="02040503050406030204" pitchFamily="18" charset="0"/>
              <a:ea typeface="Cambria" panose="02040503050406030204" pitchFamily="18" charset="0"/>
            </a:endParaRPr>
          </a:p>
        </p:txBody>
      </p:sp>
      <p:sp>
        <p:nvSpPr>
          <p:cNvPr id="7" name="TextBox 6">
            <a:extLst>
              <a:ext uri="{FF2B5EF4-FFF2-40B4-BE49-F238E27FC236}">
                <a16:creationId xmlns:a16="http://schemas.microsoft.com/office/drawing/2014/main" id="{B6F31B9D-69B0-4B0E-BC60-08D2BDEC9C3D}"/>
              </a:ext>
            </a:extLst>
          </p:cNvPr>
          <p:cNvSpPr txBox="1"/>
          <p:nvPr/>
        </p:nvSpPr>
        <p:spPr>
          <a:xfrm>
            <a:off x="350612" y="5478574"/>
            <a:ext cx="6884871" cy="314894"/>
          </a:xfrm>
          <a:prstGeom prst="rect">
            <a:avLst/>
          </a:prstGeom>
          <a:noFill/>
        </p:spPr>
        <p:txBody>
          <a:bodyPr wrap="square" rtlCol="0">
            <a:spAutoFit/>
          </a:bodyPr>
          <a:lstStyle/>
          <a:p>
            <a:pPr>
              <a:lnSpc>
                <a:spcPct val="150000"/>
              </a:lnSpc>
            </a:pPr>
            <a:r>
              <a:rPr lang="en-GB" sz="1100" b="1" dirty="0">
                <a:latin typeface="Cambria" panose="02040503050406030204" pitchFamily="18" charset="0"/>
                <a:ea typeface="Cambria" panose="02040503050406030204" pitchFamily="18" charset="0"/>
              </a:rPr>
              <a:t>TASK: </a:t>
            </a:r>
            <a:r>
              <a:rPr lang="en-GB" sz="1100" dirty="0">
                <a:latin typeface="Cambria" panose="02040503050406030204" pitchFamily="18" charset="0"/>
                <a:ea typeface="Cambria" panose="02040503050406030204" pitchFamily="18" charset="0"/>
              </a:rPr>
              <a:t>Create a storyboard outlining the ‘Singing of the King of Spain’s Bard’ 1587. </a:t>
            </a:r>
          </a:p>
        </p:txBody>
      </p:sp>
      <p:sp>
        <p:nvSpPr>
          <p:cNvPr id="8" name="TextBox 7">
            <a:extLst>
              <a:ext uri="{FF2B5EF4-FFF2-40B4-BE49-F238E27FC236}">
                <a16:creationId xmlns:a16="http://schemas.microsoft.com/office/drawing/2014/main" id="{217845D3-36C8-408D-8489-12EA06CC3857}"/>
              </a:ext>
            </a:extLst>
          </p:cNvPr>
          <p:cNvSpPr txBox="1"/>
          <p:nvPr/>
        </p:nvSpPr>
        <p:spPr>
          <a:xfrm>
            <a:off x="350612" y="1798253"/>
            <a:ext cx="6858450" cy="3615798"/>
          </a:xfrm>
          <a:prstGeom prst="rect">
            <a:avLst/>
          </a:prstGeom>
          <a:noFill/>
        </p:spPr>
        <p:txBody>
          <a:bodyPr wrap="square" numCol="2" spcCol="360000" rtlCol="0">
            <a:spAutoFit/>
          </a:bodyPr>
          <a:lstStyle/>
          <a:p>
            <a:pPr>
              <a:lnSpc>
                <a:spcPct val="150000"/>
              </a:lnSpc>
            </a:pPr>
            <a:r>
              <a:rPr lang="en-GB" sz="1100" dirty="0">
                <a:latin typeface="Cambria" panose="02040503050406030204" pitchFamily="18" charset="0"/>
                <a:ea typeface="Cambria" panose="02040503050406030204" pitchFamily="18" charset="0"/>
              </a:rPr>
              <a:t>When news of Philip's assembling of a great fleet reached England, Francis Drake persuaded the Queen to attack arguing that the best form of defence is attack. In April 1587, with a small but carefully selected group of ships, he set sail to weaken Spain's preparation for war. In a daring raid, he sailed to the harbour of Cadiz, Spain’s most important Atlantic port,  avoiding the guns and the forts and inflicted heavy damage over three days on the Spanish ships that were harboured there. Even though Drake couldn’t destroy the whole fleet, he did manage to destroy 30 ships as well as a great deal of the provisions which led to the delay of the Armada by a year. </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Drake then spent several weeks off the coast of Portugal attacking the coast and local Portuguese vessels heading for Lisbon with materials needed for making the barrels that would hold the Armada’s food supplies.  Finally, Drake headed off to the Azores (collection of islands in the Atlantic), where his men captured a Spanish treasure ship, the </a:t>
            </a:r>
            <a:r>
              <a:rPr lang="en-GB" sz="1100" i="1" dirty="0">
                <a:latin typeface="Cambria" panose="02040503050406030204" pitchFamily="18" charset="0"/>
                <a:ea typeface="Cambria" panose="02040503050406030204" pitchFamily="18" charset="0"/>
              </a:rPr>
              <a:t>San Felipe</a:t>
            </a:r>
            <a:r>
              <a:rPr lang="en-GB" sz="1100" dirty="0">
                <a:latin typeface="Cambria" panose="02040503050406030204" pitchFamily="18" charset="0"/>
                <a:ea typeface="Cambria" panose="02040503050406030204" pitchFamily="18" charset="0"/>
              </a:rPr>
              <a:t>, returning home to England with £114,000. His actions left the Spanish admirals in confusion and dread, and bought Elizabeth another twelve months to prepare England’s defences. </a:t>
            </a:r>
          </a:p>
        </p:txBody>
      </p:sp>
      <p:sp>
        <p:nvSpPr>
          <p:cNvPr id="10" name="Rectangle 9">
            <a:extLst>
              <a:ext uri="{FF2B5EF4-FFF2-40B4-BE49-F238E27FC236}">
                <a16:creationId xmlns:a16="http://schemas.microsoft.com/office/drawing/2014/main" id="{2B0A23F5-689B-47EB-86C2-814B4864E8A4}"/>
              </a:ext>
            </a:extLst>
          </p:cNvPr>
          <p:cNvSpPr/>
          <p:nvPr/>
        </p:nvSpPr>
        <p:spPr>
          <a:xfrm>
            <a:off x="1890712" y="1124120"/>
            <a:ext cx="3778250" cy="612091"/>
          </a:xfrm>
          <a:prstGeom prst="rect">
            <a:avLst/>
          </a:prstGeom>
        </p:spPr>
        <p:txBody>
          <a:bodyPr>
            <a:spAutoFit/>
          </a:bodyPr>
          <a:lstStyle/>
          <a:p>
            <a:pPr algn="ctr">
              <a:lnSpc>
                <a:spcPct val="150000"/>
              </a:lnSpc>
            </a:pPr>
            <a:r>
              <a:rPr lang="en-GB" sz="1200" b="1" dirty="0">
                <a:latin typeface="Cambria" panose="02040503050406030204" pitchFamily="18" charset="0"/>
                <a:ea typeface="Cambria" panose="02040503050406030204" pitchFamily="18" charset="0"/>
              </a:rPr>
              <a:t>Drake and the raid on Cadiz – ‘Singeing of the King of Spain’s beard’ 1587</a:t>
            </a:r>
          </a:p>
        </p:txBody>
      </p:sp>
      <p:graphicFrame>
        <p:nvGraphicFramePr>
          <p:cNvPr id="13" name="Table 13">
            <a:extLst>
              <a:ext uri="{FF2B5EF4-FFF2-40B4-BE49-F238E27FC236}">
                <a16:creationId xmlns:a16="http://schemas.microsoft.com/office/drawing/2014/main" id="{A737BB39-CD5A-419A-A2EF-0B7A74D7A2C5}"/>
              </a:ext>
            </a:extLst>
          </p:cNvPr>
          <p:cNvGraphicFramePr>
            <a:graphicFrameLocks noGrp="1"/>
          </p:cNvGraphicFramePr>
          <p:nvPr>
            <p:extLst>
              <p:ext uri="{D42A27DB-BD31-4B8C-83A1-F6EECF244321}">
                <p14:modId xmlns:p14="http://schemas.microsoft.com/office/powerpoint/2010/main" val="1115955131"/>
              </p:ext>
            </p:extLst>
          </p:nvPr>
        </p:nvGraphicFramePr>
        <p:xfrm>
          <a:off x="316369" y="6052238"/>
          <a:ext cx="6926937" cy="4407800"/>
        </p:xfrm>
        <a:graphic>
          <a:graphicData uri="http://schemas.openxmlformats.org/drawingml/2006/table">
            <a:tbl>
              <a:tblPr firstRow="1" bandRow="1">
                <a:tableStyleId>{2D5ABB26-0587-4C30-8999-92F81FD0307C}</a:tableStyleId>
              </a:tblPr>
              <a:tblGrid>
                <a:gridCol w="2308979">
                  <a:extLst>
                    <a:ext uri="{9D8B030D-6E8A-4147-A177-3AD203B41FA5}">
                      <a16:colId xmlns:a16="http://schemas.microsoft.com/office/drawing/2014/main" val="1000006020"/>
                    </a:ext>
                  </a:extLst>
                </a:gridCol>
                <a:gridCol w="2308979">
                  <a:extLst>
                    <a:ext uri="{9D8B030D-6E8A-4147-A177-3AD203B41FA5}">
                      <a16:colId xmlns:a16="http://schemas.microsoft.com/office/drawing/2014/main" val="2087529358"/>
                    </a:ext>
                  </a:extLst>
                </a:gridCol>
                <a:gridCol w="2308979">
                  <a:extLst>
                    <a:ext uri="{9D8B030D-6E8A-4147-A177-3AD203B41FA5}">
                      <a16:colId xmlns:a16="http://schemas.microsoft.com/office/drawing/2014/main" val="1471748228"/>
                    </a:ext>
                  </a:extLst>
                </a:gridCol>
              </a:tblGrid>
              <a:tr h="1834336">
                <a:tc>
                  <a:txBody>
                    <a:bodyPr/>
                    <a:lstStyle/>
                    <a:p>
                      <a:endParaRPr lang="en-GB"/>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7794813"/>
                  </a:ext>
                </a:extLst>
              </a:tr>
              <a:tr h="575273">
                <a:tc>
                  <a:txBody>
                    <a:bodyPr/>
                    <a:lstStyle/>
                    <a:p>
                      <a:endParaRPr lang="en-GB"/>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639964"/>
                  </a:ext>
                </a:extLst>
              </a:tr>
              <a:tr h="1416539">
                <a:tc>
                  <a:txBody>
                    <a:bodyPr/>
                    <a:lstStyle/>
                    <a:p>
                      <a:endParaRPr lang="en-GB"/>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73867626"/>
                  </a:ext>
                </a:extLst>
              </a:tr>
              <a:tr h="581652">
                <a:tc>
                  <a:txBody>
                    <a:bodyPr/>
                    <a:lstStyle/>
                    <a:p>
                      <a:endParaRPr lang="en-GB"/>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33713423"/>
                  </a:ext>
                </a:extLst>
              </a:tr>
            </a:tbl>
          </a:graphicData>
        </a:graphic>
      </p:graphicFrame>
    </p:spTree>
    <p:extLst>
      <p:ext uri="{BB962C8B-B14F-4D97-AF65-F5344CB8AC3E}">
        <p14:creationId xmlns:p14="http://schemas.microsoft.com/office/powerpoint/2010/main" val="222204165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86;p16">
            <a:extLst>
              <a:ext uri="{FF2B5EF4-FFF2-40B4-BE49-F238E27FC236}">
                <a16:creationId xmlns:a16="http://schemas.microsoft.com/office/drawing/2014/main" id="{542B27CC-7978-4A5E-9EF3-9534E6E8D49B}"/>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p.59</a:t>
            </a:r>
            <a:endParaRPr sz="1600" b="1" dirty="0">
              <a:latin typeface="Calibri"/>
              <a:ea typeface="Calibri"/>
              <a:cs typeface="Calibri"/>
              <a:sym typeface="Calibri"/>
            </a:endParaRPr>
          </a:p>
        </p:txBody>
      </p:sp>
      <p:sp>
        <p:nvSpPr>
          <p:cNvPr id="3" name="Google Shape;81;p16">
            <a:extLst>
              <a:ext uri="{FF2B5EF4-FFF2-40B4-BE49-F238E27FC236}">
                <a16:creationId xmlns:a16="http://schemas.microsoft.com/office/drawing/2014/main" id="{A0CCE866-10EA-42EC-B3C2-27F1D6538DB7}"/>
              </a:ext>
            </a:extLst>
          </p:cNvPr>
          <p:cNvSpPr txBox="1"/>
          <p:nvPr/>
        </p:nvSpPr>
        <p:spPr>
          <a:xfrm>
            <a:off x="704850" y="231775"/>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a:t>
            </a:r>
            <a:r>
              <a:rPr lang="en-GB" b="1" dirty="0">
                <a:latin typeface="Tahoma" panose="020B0604030504040204" pitchFamily="34" charset="0"/>
                <a:ea typeface="Tahoma" panose="020B0604030504040204" pitchFamily="34" charset="0"/>
                <a:cs typeface="Tahoma" panose="020B0604030504040204" pitchFamily="34" charset="0"/>
              </a:rPr>
              <a:t>2.3 The outbreak of war with Spain, 1585-88</a:t>
            </a:r>
            <a:endParaRPr lang="en-GB" sz="1800" b="1" dirty="0">
              <a:latin typeface="Tahoma" panose="020B0604030504040204" pitchFamily="34" charset="0"/>
              <a:ea typeface="Tahoma" panose="020B0604030504040204" pitchFamily="34" charset="0"/>
              <a:cs typeface="Tahoma" panose="020B0604030504040204" pitchFamily="34" charset="0"/>
            </a:endParaRPr>
          </a:p>
          <a:p>
            <a:pPr algn="ctr" fontAlgn="ctr"/>
            <a:r>
              <a:rPr lang="en-GB" sz="1200" dirty="0">
                <a:solidFill>
                  <a:srgbClr val="000000"/>
                </a:solidFill>
                <a:latin typeface="Cambria" panose="02040503050406030204" pitchFamily="18" charset="0"/>
                <a:ea typeface="Cambria" panose="02040503050406030204" pitchFamily="18" charset="0"/>
              </a:rPr>
              <a:t>B. Drake and the raid on Cadiz: ‘Singing of the King of Spain’s beard’.</a:t>
            </a:r>
            <a:endParaRPr lang="en-GB" sz="1200" dirty="0">
              <a:latin typeface="Cambria" panose="02040503050406030204" pitchFamily="18" charset="0"/>
              <a:ea typeface="Cambria" panose="02040503050406030204" pitchFamily="18" charset="0"/>
            </a:endParaRPr>
          </a:p>
        </p:txBody>
      </p:sp>
      <p:graphicFrame>
        <p:nvGraphicFramePr>
          <p:cNvPr id="4" name="Table 5">
            <a:extLst>
              <a:ext uri="{FF2B5EF4-FFF2-40B4-BE49-F238E27FC236}">
                <a16:creationId xmlns:a16="http://schemas.microsoft.com/office/drawing/2014/main" id="{F7D2B607-1DA2-4E08-8C05-35D363762143}"/>
              </a:ext>
            </a:extLst>
          </p:cNvPr>
          <p:cNvGraphicFramePr>
            <a:graphicFrameLocks noGrp="1"/>
          </p:cNvGraphicFramePr>
          <p:nvPr>
            <p:extLst>
              <p:ext uri="{D42A27DB-BD31-4B8C-83A1-F6EECF244321}">
                <p14:modId xmlns:p14="http://schemas.microsoft.com/office/powerpoint/2010/main" val="2019076707"/>
              </p:ext>
            </p:extLst>
          </p:nvPr>
        </p:nvGraphicFramePr>
        <p:xfrm>
          <a:off x="337402" y="4335282"/>
          <a:ext cx="6884871" cy="3602089"/>
        </p:xfrm>
        <a:graphic>
          <a:graphicData uri="http://schemas.openxmlformats.org/drawingml/2006/table">
            <a:tbl>
              <a:tblPr firstRow="1" bandRow="1">
                <a:tableStyleId>{2D5ABB26-0587-4C30-8999-92F81FD0307C}</a:tableStyleId>
              </a:tblPr>
              <a:tblGrid>
                <a:gridCol w="2294957">
                  <a:extLst>
                    <a:ext uri="{9D8B030D-6E8A-4147-A177-3AD203B41FA5}">
                      <a16:colId xmlns:a16="http://schemas.microsoft.com/office/drawing/2014/main" val="2459556067"/>
                    </a:ext>
                  </a:extLst>
                </a:gridCol>
                <a:gridCol w="2294957">
                  <a:extLst>
                    <a:ext uri="{9D8B030D-6E8A-4147-A177-3AD203B41FA5}">
                      <a16:colId xmlns:a16="http://schemas.microsoft.com/office/drawing/2014/main" val="487230339"/>
                    </a:ext>
                  </a:extLst>
                </a:gridCol>
                <a:gridCol w="2294957">
                  <a:extLst>
                    <a:ext uri="{9D8B030D-6E8A-4147-A177-3AD203B41FA5}">
                      <a16:colId xmlns:a16="http://schemas.microsoft.com/office/drawing/2014/main" val="3598067456"/>
                    </a:ext>
                  </a:extLst>
                </a:gridCol>
              </a:tblGrid>
              <a:tr h="491244">
                <a:tc>
                  <a:txBody>
                    <a:bodyPr/>
                    <a:lstStyle/>
                    <a:p>
                      <a:pPr algn="ctr"/>
                      <a:r>
                        <a:rPr lang="en-GB" sz="1100" dirty="0">
                          <a:solidFill>
                            <a:schemeClr val="bg1"/>
                          </a:solidFill>
                          <a:latin typeface="Cambria" panose="02040503050406030204" pitchFamily="18" charset="0"/>
                          <a:ea typeface="Cambria" panose="02040503050406030204" pitchFamily="18" charset="0"/>
                        </a:rPr>
                        <a:t>Politics</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tc>
                  <a:txBody>
                    <a:bodyPr/>
                    <a:lstStyle/>
                    <a:p>
                      <a:pPr algn="ctr"/>
                      <a:r>
                        <a:rPr lang="en-GB" sz="1100" dirty="0">
                          <a:solidFill>
                            <a:schemeClr val="bg1"/>
                          </a:solidFill>
                          <a:latin typeface="Cambria" panose="02040503050406030204" pitchFamily="18" charset="0"/>
                          <a:ea typeface="Cambria" panose="02040503050406030204" pitchFamily="18" charset="0"/>
                        </a:rPr>
                        <a:t>Religion</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tc>
                  <a:txBody>
                    <a:bodyPr/>
                    <a:lstStyle/>
                    <a:p>
                      <a:pPr algn="ctr"/>
                      <a:r>
                        <a:rPr lang="en-GB" sz="1100" dirty="0">
                          <a:solidFill>
                            <a:schemeClr val="bg1"/>
                          </a:solidFill>
                          <a:latin typeface="Cambria" panose="02040503050406030204" pitchFamily="18" charset="0"/>
                          <a:ea typeface="Cambria" panose="02040503050406030204" pitchFamily="18" charset="0"/>
                        </a:rPr>
                        <a:t>Role of the Individual</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extLst>
                  <a:ext uri="{0D108BD9-81ED-4DB2-BD59-A6C34878D82A}">
                    <a16:rowId xmlns:a16="http://schemas.microsoft.com/office/drawing/2014/main" val="2851123137"/>
                  </a:ext>
                </a:extLst>
              </a:tr>
              <a:tr h="3110845">
                <a:tc>
                  <a:txBody>
                    <a:bodyPr/>
                    <a:lstStyle/>
                    <a:p>
                      <a:endParaRPr lang="en-GB"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endParaRPr lang="en-GB"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4014431"/>
                  </a:ext>
                </a:extLst>
              </a:tr>
            </a:tbl>
          </a:graphicData>
        </a:graphic>
      </p:graphicFrame>
      <p:sp>
        <p:nvSpPr>
          <p:cNvPr id="5" name="TextBox 4">
            <a:extLst>
              <a:ext uri="{FF2B5EF4-FFF2-40B4-BE49-F238E27FC236}">
                <a16:creationId xmlns:a16="http://schemas.microsoft.com/office/drawing/2014/main" id="{9A7FC00B-AA06-4DDD-AF51-8E598FF8A309}"/>
              </a:ext>
            </a:extLst>
          </p:cNvPr>
          <p:cNvSpPr txBox="1"/>
          <p:nvPr/>
        </p:nvSpPr>
        <p:spPr>
          <a:xfrm>
            <a:off x="337402" y="1248538"/>
            <a:ext cx="6884871" cy="2854051"/>
          </a:xfrm>
          <a:prstGeom prst="rect">
            <a:avLst/>
          </a:prstGeom>
          <a:noFill/>
        </p:spPr>
        <p:txBody>
          <a:bodyPr wrap="square" rtlCol="0">
            <a:spAutoFit/>
          </a:bodyPr>
          <a:lstStyle/>
          <a:p>
            <a:pPr>
              <a:lnSpc>
                <a:spcPct val="150000"/>
              </a:lnSpc>
            </a:pPr>
            <a:r>
              <a:rPr lang="en-GB" sz="1100" b="1" dirty="0">
                <a:latin typeface="Cambria" panose="02040503050406030204" pitchFamily="18" charset="0"/>
                <a:ea typeface="Cambria" panose="02040503050406030204" pitchFamily="18" charset="0"/>
              </a:rPr>
              <a:t>TASK: </a:t>
            </a:r>
            <a:r>
              <a:rPr lang="en-GB" sz="1100" dirty="0">
                <a:latin typeface="Cambria" panose="02040503050406030204" pitchFamily="18" charset="0"/>
                <a:ea typeface="Cambria" panose="02040503050406030204" pitchFamily="18" charset="0"/>
              </a:rPr>
              <a:t>In two sentences, explain what the attack on Cadiz was and why it was significant</a:t>
            </a:r>
            <a:r>
              <a:rPr lang="en-GB" sz="1100" b="1" dirty="0">
                <a:latin typeface="Cambria" panose="02040503050406030204" pitchFamily="18" charset="0"/>
                <a:ea typeface="Cambria" panose="02040503050406030204" pitchFamily="18" charset="0"/>
              </a:rPr>
              <a:t>. </a:t>
            </a:r>
          </a:p>
          <a:p>
            <a:pPr>
              <a:lnSpc>
                <a:spcPct val="150000"/>
              </a:lnSpc>
            </a:pPr>
            <a:endParaRPr lang="en-GB" sz="1100" b="1" dirty="0">
              <a:latin typeface="Cambria" panose="02040503050406030204" pitchFamily="18" charset="0"/>
              <a:ea typeface="Cambria" panose="02040503050406030204" pitchFamily="18" charset="0"/>
            </a:endParaRPr>
          </a:p>
          <a:p>
            <a:pPr>
              <a:lnSpc>
                <a:spcPct val="150000"/>
              </a:lnSpc>
            </a:pPr>
            <a:r>
              <a:rPr lang="en-GB" sz="1100" b="1"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endParaRPr lang="en-GB" sz="1100" b="1" dirty="0">
              <a:latin typeface="Cambria" panose="02040503050406030204" pitchFamily="18" charset="0"/>
              <a:ea typeface="Cambria" panose="02040503050406030204" pitchFamily="18" charset="0"/>
            </a:endParaRPr>
          </a:p>
          <a:p>
            <a:pPr>
              <a:lnSpc>
                <a:spcPct val="150000"/>
              </a:lnSpc>
            </a:pPr>
            <a:r>
              <a:rPr lang="en-GB" sz="1100" b="1" dirty="0">
                <a:latin typeface="Cambria" panose="02040503050406030204" pitchFamily="18" charset="0"/>
                <a:ea typeface="Cambria" panose="02040503050406030204" pitchFamily="18" charset="0"/>
              </a:rPr>
              <a:t>TASK: </a:t>
            </a:r>
            <a:r>
              <a:rPr lang="en-GB" sz="1100" dirty="0">
                <a:latin typeface="Cambria" panose="02040503050406030204" pitchFamily="18" charset="0"/>
                <a:ea typeface="Cambria" panose="02040503050406030204" pitchFamily="18" charset="0"/>
              </a:rPr>
              <a:t>Complete the table below by inserting evidence showing how each of the three factors led to the decline in Anglo-Spanish relations 1585-88.</a:t>
            </a:r>
            <a:endParaRPr lang="en-GB" sz="1100" b="1" dirty="0">
              <a:latin typeface="Cambria" panose="02040503050406030204" pitchFamily="18" charset="0"/>
              <a:ea typeface="Cambria" panose="02040503050406030204" pitchFamily="18" charset="0"/>
            </a:endParaRPr>
          </a:p>
        </p:txBody>
      </p:sp>
      <p:sp>
        <p:nvSpPr>
          <p:cNvPr id="6" name="TextBox 5">
            <a:extLst>
              <a:ext uri="{FF2B5EF4-FFF2-40B4-BE49-F238E27FC236}">
                <a16:creationId xmlns:a16="http://schemas.microsoft.com/office/drawing/2014/main" id="{5163549E-8559-4113-98B8-E8363C6DA61D}"/>
              </a:ext>
            </a:extLst>
          </p:cNvPr>
          <p:cNvSpPr txBox="1"/>
          <p:nvPr/>
        </p:nvSpPr>
        <p:spPr>
          <a:xfrm>
            <a:off x="337402" y="8129382"/>
            <a:ext cx="6884871" cy="2092304"/>
          </a:xfrm>
          <a:prstGeom prst="rect">
            <a:avLst/>
          </a:prstGeom>
          <a:noFill/>
        </p:spPr>
        <p:txBody>
          <a:bodyPr wrap="square" rtlCol="0">
            <a:spAutoFit/>
          </a:bodyPr>
          <a:lstStyle/>
          <a:p>
            <a:pPr>
              <a:lnSpc>
                <a:spcPct val="150000"/>
              </a:lnSpc>
            </a:pPr>
            <a:r>
              <a:rPr lang="en-GB" sz="1100" b="1" dirty="0">
                <a:latin typeface="Cambria" panose="02040503050406030204" pitchFamily="18" charset="0"/>
                <a:ea typeface="Cambria" panose="02040503050406030204" pitchFamily="18" charset="0"/>
              </a:rPr>
              <a:t>TASK: </a:t>
            </a:r>
            <a:r>
              <a:rPr lang="en-GB" sz="1100" dirty="0">
                <a:latin typeface="Cambria" panose="02040503050406030204" pitchFamily="18" charset="0"/>
                <a:ea typeface="Cambria" panose="02040503050406030204" pitchFamily="18" charset="0"/>
              </a:rPr>
              <a:t>Overall, which factor do you think was the most important for the decline in Anglo-Spanish relations?</a:t>
            </a:r>
          </a:p>
          <a:p>
            <a:pPr>
              <a:lnSpc>
                <a:spcPct val="150000"/>
              </a:lnSpc>
            </a:pPr>
            <a:endParaRPr lang="en-GB" sz="1100" b="1" dirty="0">
              <a:latin typeface="Cambria" panose="02040503050406030204" pitchFamily="18" charset="0"/>
              <a:ea typeface="Cambria" panose="02040503050406030204" pitchFamily="18" charset="0"/>
            </a:endParaRPr>
          </a:p>
          <a:p>
            <a:pPr>
              <a:lnSpc>
                <a:spcPct val="150000"/>
              </a:lnSpc>
            </a:pPr>
            <a:r>
              <a:rPr lang="en-GB" sz="1100" b="1"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Tree>
    <p:extLst>
      <p:ext uri="{BB962C8B-B14F-4D97-AF65-F5344CB8AC3E}">
        <p14:creationId xmlns:p14="http://schemas.microsoft.com/office/powerpoint/2010/main" val="41338060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81;p16">
            <a:extLst>
              <a:ext uri="{FF2B5EF4-FFF2-40B4-BE49-F238E27FC236}">
                <a16:creationId xmlns:a16="http://schemas.microsoft.com/office/drawing/2014/main" id="{41F378E0-0044-4861-AA6C-01C2CEBA8A80}"/>
              </a:ext>
            </a:extLst>
          </p:cNvPr>
          <p:cNvSpPr txBox="1"/>
          <p:nvPr/>
        </p:nvSpPr>
        <p:spPr>
          <a:xfrm>
            <a:off x="704850" y="336550"/>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2.1 Plots and revolts and home</a:t>
            </a:r>
          </a:p>
          <a:p>
            <a:pPr algn="ctr"/>
            <a:r>
              <a:rPr lang="en-GB" sz="1200" dirty="0">
                <a:latin typeface="Cambria" panose="02040503050406030204" pitchFamily="18" charset="0"/>
                <a:ea typeface="Palatino" pitchFamily="2" charset="77"/>
                <a:cs typeface="Cambria"/>
                <a:sym typeface="Cambria"/>
              </a:rPr>
              <a:t>A. The reasons for, and significance of, the Revolt of the Northern Earls, 1569-70.</a:t>
            </a:r>
          </a:p>
        </p:txBody>
      </p:sp>
      <p:sp>
        <p:nvSpPr>
          <p:cNvPr id="3" name="Google Shape;86;p16">
            <a:extLst>
              <a:ext uri="{FF2B5EF4-FFF2-40B4-BE49-F238E27FC236}">
                <a16:creationId xmlns:a16="http://schemas.microsoft.com/office/drawing/2014/main" id="{7652C6CA-D728-4E4B-AFAD-4F5C6E131E35}"/>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p.6</a:t>
            </a:r>
            <a:endParaRPr sz="1600" b="1" dirty="0">
              <a:latin typeface="Calibri"/>
              <a:ea typeface="Calibri"/>
              <a:cs typeface="Calibri"/>
              <a:sym typeface="Calibri"/>
            </a:endParaRPr>
          </a:p>
        </p:txBody>
      </p:sp>
      <p:sp>
        <p:nvSpPr>
          <p:cNvPr id="4" name="TextBox 3">
            <a:extLst>
              <a:ext uri="{FF2B5EF4-FFF2-40B4-BE49-F238E27FC236}">
                <a16:creationId xmlns:a16="http://schemas.microsoft.com/office/drawing/2014/main" id="{41B48395-41C9-41C6-A1BE-9FF069EC258B}"/>
              </a:ext>
            </a:extLst>
          </p:cNvPr>
          <p:cNvSpPr txBox="1"/>
          <p:nvPr/>
        </p:nvSpPr>
        <p:spPr>
          <a:xfrm>
            <a:off x="466702" y="1357635"/>
            <a:ext cx="6626270" cy="4685898"/>
          </a:xfrm>
          <a:prstGeom prst="rect">
            <a:avLst/>
          </a:prstGeom>
          <a:noFill/>
        </p:spPr>
        <p:txBody>
          <a:bodyPr wrap="square" rtlCol="0">
            <a:spAutoFit/>
          </a:bodyPr>
          <a:lstStyle/>
          <a:p>
            <a:pPr fontAlgn="ctr">
              <a:lnSpc>
                <a:spcPct val="150000"/>
              </a:lnSpc>
            </a:pPr>
            <a:r>
              <a:rPr lang="en-GB" sz="1200" b="1" dirty="0">
                <a:latin typeface="Tahoma" panose="020B0604030504040204" pitchFamily="34" charset="0"/>
                <a:ea typeface="Tahoma" panose="020B0604030504040204" pitchFamily="34" charset="0"/>
                <a:cs typeface="Tahoma" panose="020B0604030504040204" pitchFamily="34" charset="0"/>
              </a:rPr>
              <a:t>The Revolt of the Northern Earls, 1569</a:t>
            </a:r>
          </a:p>
          <a:p>
            <a:pPr fontAlgn="ctr">
              <a:lnSpc>
                <a:spcPct val="150000"/>
              </a:lnSpc>
            </a:pPr>
            <a:r>
              <a:rPr lang="en-GB" sz="1100" dirty="0">
                <a:latin typeface="Cambria" panose="02040503050406030204" pitchFamily="18" charset="0"/>
                <a:ea typeface="Cambria" panose="02040503050406030204" pitchFamily="18" charset="0"/>
              </a:rPr>
              <a:t>Geographically, the north of England was far away from London and therefore Elizabeth I and her court. The majority of the people living in this region  remained loyal to Catholicism, and the ancient noble families who had governed the north for centuries. These two factors, religion and ancient noble families, came under threat when Elizabeth introduced Protestantism in England and when she promoted ‘new men’ from the gentry and lower ranks of the nobility to some of the important government positions. In 1569, Elizabeth faced a serious threat when some northern earls led Catholic northerners against her. </a:t>
            </a:r>
          </a:p>
          <a:p>
            <a:pPr fontAlgn="ctr">
              <a:lnSpc>
                <a:spcPct val="150000"/>
              </a:lnSpc>
            </a:pPr>
            <a:endParaRPr lang="en-GB" sz="1100" dirty="0">
              <a:latin typeface="Cambria" panose="02040503050406030204" pitchFamily="18" charset="0"/>
              <a:ea typeface="Cambria" panose="02040503050406030204" pitchFamily="18" charset="0"/>
            </a:endParaRPr>
          </a:p>
          <a:p>
            <a:pPr fontAlgn="ctr">
              <a:lnSpc>
                <a:spcPct val="150000"/>
              </a:lnSpc>
            </a:pPr>
            <a:r>
              <a:rPr lang="en-GB" sz="1100" b="1" dirty="0">
                <a:latin typeface="Tahoma" panose="020B0604030504040204" pitchFamily="34" charset="0"/>
                <a:ea typeface="Tahoma" panose="020B0604030504040204" pitchFamily="34" charset="0"/>
                <a:cs typeface="Tahoma" panose="020B0604030504040204" pitchFamily="34" charset="0"/>
              </a:rPr>
              <a:t>Why did the northern earls revolt in 1569</a:t>
            </a:r>
          </a:p>
          <a:p>
            <a:pPr fontAlgn="ctr">
              <a:lnSpc>
                <a:spcPct val="150000"/>
              </a:lnSpc>
            </a:pPr>
            <a:r>
              <a:rPr lang="en-GB" sz="1100" dirty="0">
                <a:latin typeface="Cambria" panose="02040503050406030204" pitchFamily="18" charset="0"/>
                <a:ea typeface="Cambria" panose="02040503050406030204" pitchFamily="18" charset="0"/>
              </a:rPr>
              <a:t>There were several factors that came together which led to the Revolt of the Northern Earls in 1569.</a:t>
            </a:r>
          </a:p>
          <a:p>
            <a:pPr marL="171450" indent="-171450" fontAlgn="ctr">
              <a:lnSpc>
                <a:spcPct val="150000"/>
              </a:lnSpc>
              <a:buFont typeface="Arial" panose="020B0604020202020204" pitchFamily="34" charset="0"/>
              <a:buChar char="•"/>
            </a:pPr>
            <a:r>
              <a:rPr lang="en-GB" sz="1100" dirty="0">
                <a:latin typeface="Cambria" panose="02040503050406030204" pitchFamily="18" charset="0"/>
                <a:ea typeface="Cambria" panose="02040503050406030204" pitchFamily="18" charset="0"/>
              </a:rPr>
              <a:t>The earls and their followers wanted Catholicism restored in England. </a:t>
            </a:r>
          </a:p>
          <a:p>
            <a:pPr marL="171450" indent="-171450" fontAlgn="ctr">
              <a:lnSpc>
                <a:spcPct val="150000"/>
              </a:lnSpc>
              <a:buFont typeface="Arial" panose="020B0604020202020204" pitchFamily="34" charset="0"/>
              <a:buChar char="•"/>
            </a:pPr>
            <a:r>
              <a:rPr lang="en-GB" sz="1100" dirty="0">
                <a:latin typeface="Cambria" panose="02040503050406030204" pitchFamily="18" charset="0"/>
                <a:ea typeface="Cambria" panose="02040503050406030204" pitchFamily="18" charset="0"/>
              </a:rPr>
              <a:t>The earls had lost a great deal of influence in court since Elizabeth became queen.</a:t>
            </a:r>
          </a:p>
          <a:p>
            <a:pPr marL="171450" indent="-171450" fontAlgn="ctr">
              <a:lnSpc>
                <a:spcPct val="150000"/>
              </a:lnSpc>
              <a:buFont typeface="Arial" panose="020B0604020202020204" pitchFamily="34" charset="0"/>
              <a:buChar char="•"/>
            </a:pPr>
            <a:r>
              <a:rPr lang="en-GB" sz="1100" dirty="0">
                <a:latin typeface="Cambria" panose="02040503050406030204" pitchFamily="18" charset="0"/>
                <a:ea typeface="Cambria" panose="02040503050406030204" pitchFamily="18" charset="0"/>
              </a:rPr>
              <a:t>Elizabeth refused to name an heir, marry or have a child which caused uncertainty about England’s future. </a:t>
            </a:r>
          </a:p>
          <a:p>
            <a:pPr marL="171450" indent="-171450" fontAlgn="ctr">
              <a:lnSpc>
                <a:spcPct val="150000"/>
              </a:lnSpc>
              <a:buFont typeface="Arial" panose="020B0604020202020204" pitchFamily="34" charset="0"/>
              <a:buChar char="•"/>
            </a:pPr>
            <a:r>
              <a:rPr lang="en-GB" sz="1100" dirty="0">
                <a:latin typeface="Cambria" panose="02040503050406030204" pitchFamily="18" charset="0"/>
                <a:ea typeface="Cambria" panose="02040503050406030204" pitchFamily="18" charset="0"/>
              </a:rPr>
              <a:t>Mary, Queen of Scots, in captivity in England, was a figurehead who could potentially replace Elizabeth and, in doing so, resolve the other issues the earls had. </a:t>
            </a:r>
          </a:p>
          <a:p>
            <a:pPr marL="171450" indent="-171450" fontAlgn="ctr">
              <a:lnSpc>
                <a:spcPct val="150000"/>
              </a:lnSpc>
              <a:buFont typeface="Arial" panose="020B0604020202020204" pitchFamily="34" charset="0"/>
              <a:buChar char="•"/>
            </a:pPr>
            <a:endParaRPr lang="en-GB" sz="1100" dirty="0">
              <a:latin typeface="Cambria" panose="02040503050406030204" pitchFamily="18" charset="0"/>
              <a:ea typeface="Cambria" panose="02040503050406030204" pitchFamily="18" charset="0"/>
            </a:endParaRPr>
          </a:p>
          <a:p>
            <a:pPr fontAlgn="ctr">
              <a:lnSpc>
                <a:spcPct val="150000"/>
              </a:lnSpc>
            </a:pPr>
            <a:r>
              <a:rPr lang="en-GB" sz="1100" b="1" dirty="0">
                <a:latin typeface="Tahoma" panose="020B0604030504040204" pitchFamily="34" charset="0"/>
                <a:ea typeface="Tahoma" panose="020B0604030504040204" pitchFamily="34" charset="0"/>
                <a:cs typeface="Tahoma" panose="020B0604030504040204" pitchFamily="34" charset="0"/>
              </a:rPr>
              <a:t>Who were the key players in the Revolt of the Northern Earls?</a:t>
            </a:r>
            <a:endParaRPr lang="en-GB" sz="1100" b="1" dirty="0">
              <a:latin typeface="Cambria" panose="02040503050406030204" pitchFamily="18" charset="0"/>
              <a:ea typeface="Cambria" panose="02040503050406030204" pitchFamily="18" charset="0"/>
            </a:endParaRPr>
          </a:p>
        </p:txBody>
      </p:sp>
      <p:grpSp>
        <p:nvGrpSpPr>
          <p:cNvPr id="11" name="Group 10">
            <a:extLst>
              <a:ext uri="{FF2B5EF4-FFF2-40B4-BE49-F238E27FC236}">
                <a16:creationId xmlns:a16="http://schemas.microsoft.com/office/drawing/2014/main" id="{0B9287DB-1C13-41F5-A14F-46A7D4F18877}"/>
              </a:ext>
            </a:extLst>
          </p:cNvPr>
          <p:cNvGrpSpPr/>
          <p:nvPr/>
        </p:nvGrpSpPr>
        <p:grpSpPr>
          <a:xfrm>
            <a:off x="466702" y="6463902"/>
            <a:ext cx="6626270" cy="3573234"/>
            <a:chOff x="466702" y="6453269"/>
            <a:chExt cx="6626270" cy="3573234"/>
          </a:xfrm>
        </p:grpSpPr>
        <p:pic>
          <p:nvPicPr>
            <p:cNvPr id="5122" name="Picture 2" descr="Northumberland Betrayed By Douglas - Wikipedia">
              <a:extLst>
                <a:ext uri="{FF2B5EF4-FFF2-40B4-BE49-F238E27FC236}">
                  <a16:creationId xmlns:a16="http://schemas.microsoft.com/office/drawing/2014/main" id="{8F2E804C-9ECC-480D-99D5-BFB9D57DA231}"/>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66702" y="6453270"/>
              <a:ext cx="1153057" cy="1584473"/>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08E92E66-D65D-43AC-B9CA-5977A2DA6C0D}"/>
                </a:ext>
              </a:extLst>
            </p:cNvPr>
            <p:cNvSpPr txBox="1"/>
            <p:nvPr/>
          </p:nvSpPr>
          <p:spPr>
            <a:xfrm>
              <a:off x="2957885" y="6453269"/>
              <a:ext cx="4135087" cy="1584473"/>
            </a:xfrm>
            <a:prstGeom prst="rect">
              <a:avLst/>
            </a:prstGeom>
            <a:noFill/>
          </p:spPr>
          <p:txBody>
            <a:bodyPr wrap="square" rtlCol="0">
              <a:spAutoFit/>
            </a:bodyPr>
            <a:lstStyle/>
            <a:p>
              <a:pPr algn="ctr">
                <a:lnSpc>
                  <a:spcPct val="150000"/>
                </a:lnSpc>
              </a:pPr>
              <a:r>
                <a:rPr lang="en-GB" sz="1100" b="1" dirty="0">
                  <a:latin typeface="Cambria" panose="02040503050406030204" pitchFamily="18" charset="0"/>
                  <a:ea typeface="Cambria" panose="02040503050406030204" pitchFamily="18" charset="0"/>
                </a:rPr>
                <a:t>Thomas Percy, Earl of Northumberland</a:t>
              </a:r>
            </a:p>
            <a:p>
              <a:pPr>
                <a:lnSpc>
                  <a:spcPct val="150000"/>
                </a:lnSpc>
              </a:pPr>
              <a:r>
                <a:rPr lang="en-GB" sz="1100" dirty="0">
                  <a:latin typeface="Cambria" panose="02040503050406030204" pitchFamily="18" charset="0"/>
                  <a:ea typeface="Cambria" panose="02040503050406030204" pitchFamily="18" charset="0"/>
                </a:rPr>
                <a:t>He was a Catholic who had held an important position at court under Mary I, but lost a lot of his influence under Elizabeth, as she favoured new, Protestant gentry. He had also lost the rights to a valuable, newly discovered copper mine found on his lands to the queen in 1567. </a:t>
              </a:r>
            </a:p>
          </p:txBody>
        </p:sp>
        <p:cxnSp>
          <p:nvCxnSpPr>
            <p:cNvPr id="7" name="Straight Connector 6">
              <a:extLst>
                <a:ext uri="{FF2B5EF4-FFF2-40B4-BE49-F238E27FC236}">
                  <a16:creationId xmlns:a16="http://schemas.microsoft.com/office/drawing/2014/main" id="{0C1F2D46-F2EC-4908-9685-5A9FC5B62B94}"/>
                </a:ext>
              </a:extLst>
            </p:cNvPr>
            <p:cNvCxnSpPr>
              <a:cxnSpLocks/>
              <a:endCxn id="5" idx="1"/>
            </p:cNvCxnSpPr>
            <p:nvPr/>
          </p:nvCxnSpPr>
          <p:spPr>
            <a:xfrm flipV="1">
              <a:off x="1765190" y="7245506"/>
              <a:ext cx="1192695" cy="1"/>
            </a:xfrm>
            <a:prstGeom prst="line">
              <a:avLst/>
            </a:prstGeom>
            <a:ln w="38100">
              <a:solidFill>
                <a:schemeClr val="tx1"/>
              </a:solidFill>
              <a:headEnd type="oval" w="med" len="med"/>
              <a:tailEnd type="oval" w="med" len="med"/>
            </a:ln>
          </p:spPr>
          <p:style>
            <a:lnRef idx="1">
              <a:schemeClr val="dk1"/>
            </a:lnRef>
            <a:fillRef idx="0">
              <a:schemeClr val="dk1"/>
            </a:fillRef>
            <a:effectRef idx="0">
              <a:schemeClr val="dk1"/>
            </a:effectRef>
            <a:fontRef idx="minor">
              <a:schemeClr val="tx1"/>
            </a:fontRef>
          </p:style>
        </p:cxnSp>
        <p:pic>
          <p:nvPicPr>
            <p:cNvPr id="5124" name="Picture 4" descr="Charles Neville, 6th Earl of Westmorland | Turtledove | Fandom">
              <a:extLst>
                <a:ext uri="{FF2B5EF4-FFF2-40B4-BE49-F238E27FC236}">
                  <a16:creationId xmlns:a16="http://schemas.microsoft.com/office/drawing/2014/main" id="{92D422CF-C3A9-43FA-86ED-81577F5C2F9C}"/>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66702" y="8253879"/>
              <a:ext cx="1156059" cy="1772624"/>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id="{C2F6FEAD-2306-45FA-A1FC-495A0FD7B143}"/>
                </a:ext>
              </a:extLst>
            </p:cNvPr>
            <p:cNvSpPr txBox="1"/>
            <p:nvPr/>
          </p:nvSpPr>
          <p:spPr>
            <a:xfrm>
              <a:off x="2957884" y="8583654"/>
              <a:ext cx="4135087" cy="822726"/>
            </a:xfrm>
            <a:prstGeom prst="rect">
              <a:avLst/>
            </a:prstGeom>
            <a:noFill/>
          </p:spPr>
          <p:txBody>
            <a:bodyPr wrap="square" rtlCol="0">
              <a:spAutoFit/>
            </a:bodyPr>
            <a:lstStyle/>
            <a:p>
              <a:pPr algn="ctr">
                <a:lnSpc>
                  <a:spcPct val="150000"/>
                </a:lnSpc>
              </a:pPr>
              <a:r>
                <a:rPr lang="en-GB" sz="1100" b="1" dirty="0">
                  <a:latin typeface="Cambria" panose="02040503050406030204" pitchFamily="18" charset="0"/>
                  <a:ea typeface="Cambria" panose="02040503050406030204" pitchFamily="18" charset="0"/>
                </a:rPr>
                <a:t>Thomas Howard, Duke of Norfolk</a:t>
              </a:r>
            </a:p>
            <a:p>
              <a:pPr>
                <a:lnSpc>
                  <a:spcPct val="150000"/>
                </a:lnSpc>
              </a:pPr>
              <a:r>
                <a:rPr lang="en-GB" sz="1100" dirty="0">
                  <a:latin typeface="Cambria" panose="02040503050406030204" pitchFamily="18" charset="0"/>
                  <a:ea typeface="Cambria" panose="02040503050406030204" pitchFamily="18" charset="0"/>
                </a:rPr>
                <a:t>He was from an important Catholic family in the north of England. He was also the Duke of Norfolk’s brother-in-law. </a:t>
              </a:r>
            </a:p>
          </p:txBody>
        </p:sp>
        <p:cxnSp>
          <p:nvCxnSpPr>
            <p:cNvPr id="14" name="Straight Connector 13">
              <a:extLst>
                <a:ext uri="{FF2B5EF4-FFF2-40B4-BE49-F238E27FC236}">
                  <a16:creationId xmlns:a16="http://schemas.microsoft.com/office/drawing/2014/main" id="{1E3A3474-2723-4AC0-B516-64C9346DF482}"/>
                </a:ext>
              </a:extLst>
            </p:cNvPr>
            <p:cNvCxnSpPr>
              <a:cxnSpLocks/>
            </p:cNvCxnSpPr>
            <p:nvPr/>
          </p:nvCxnSpPr>
          <p:spPr>
            <a:xfrm flipV="1">
              <a:off x="1765189" y="8995017"/>
              <a:ext cx="1192695" cy="1"/>
            </a:xfrm>
            <a:prstGeom prst="line">
              <a:avLst/>
            </a:prstGeom>
            <a:ln w="38100">
              <a:solidFill>
                <a:schemeClr val="tx1"/>
              </a:solidFill>
              <a:headEnd type="oval" w="med" len="med"/>
              <a:tailEnd type="oval" w="med" len="med"/>
            </a:ln>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351908316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86;p16">
            <a:extLst>
              <a:ext uri="{FF2B5EF4-FFF2-40B4-BE49-F238E27FC236}">
                <a16:creationId xmlns:a16="http://schemas.microsoft.com/office/drawing/2014/main" id="{7166CC26-BAA1-4DA5-BD5A-2AD70394123A}"/>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p.60</a:t>
            </a:r>
            <a:endParaRPr sz="1600" b="1" dirty="0">
              <a:latin typeface="Calibri"/>
              <a:ea typeface="Calibri"/>
              <a:cs typeface="Calibri"/>
              <a:sym typeface="Calibri"/>
            </a:endParaRPr>
          </a:p>
        </p:txBody>
      </p:sp>
      <p:grpSp>
        <p:nvGrpSpPr>
          <p:cNvPr id="25" name="Group 24">
            <a:extLst>
              <a:ext uri="{FF2B5EF4-FFF2-40B4-BE49-F238E27FC236}">
                <a16:creationId xmlns:a16="http://schemas.microsoft.com/office/drawing/2014/main" id="{33738EDD-20E0-4B6C-AD48-ED0BE3FD2469}"/>
              </a:ext>
            </a:extLst>
          </p:cNvPr>
          <p:cNvGrpSpPr/>
          <p:nvPr/>
        </p:nvGrpSpPr>
        <p:grpSpPr>
          <a:xfrm>
            <a:off x="1376003" y="4606290"/>
            <a:ext cx="4807667" cy="4017604"/>
            <a:chOff x="1376004" y="1985735"/>
            <a:chExt cx="4807667" cy="4017604"/>
          </a:xfrm>
        </p:grpSpPr>
        <p:sp>
          <p:nvSpPr>
            <p:cNvPr id="13" name="Rectangle 12">
              <a:extLst>
                <a:ext uri="{FF2B5EF4-FFF2-40B4-BE49-F238E27FC236}">
                  <a16:creationId xmlns:a16="http://schemas.microsoft.com/office/drawing/2014/main" id="{19831F60-E8A3-452B-8D11-9FD79D1FF0DD}"/>
                </a:ext>
              </a:extLst>
            </p:cNvPr>
            <p:cNvSpPr/>
            <p:nvPr/>
          </p:nvSpPr>
          <p:spPr>
            <a:xfrm>
              <a:off x="1376004" y="3592310"/>
              <a:ext cx="1602556" cy="801279"/>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4" name="Group 23">
              <a:extLst>
                <a:ext uri="{FF2B5EF4-FFF2-40B4-BE49-F238E27FC236}">
                  <a16:creationId xmlns:a16="http://schemas.microsoft.com/office/drawing/2014/main" id="{8B86EF4D-3C6E-4F0A-B80B-3FF47B6148F2}"/>
                </a:ext>
              </a:extLst>
            </p:cNvPr>
            <p:cNvGrpSpPr/>
            <p:nvPr/>
          </p:nvGrpSpPr>
          <p:grpSpPr>
            <a:xfrm>
              <a:off x="2177282" y="1985735"/>
              <a:ext cx="4006389" cy="4017604"/>
              <a:chOff x="2177282" y="1985735"/>
              <a:chExt cx="4006389" cy="4017604"/>
            </a:xfrm>
          </p:grpSpPr>
          <p:sp>
            <p:nvSpPr>
              <p:cNvPr id="9" name="Rectangle 8">
                <a:extLst>
                  <a:ext uri="{FF2B5EF4-FFF2-40B4-BE49-F238E27FC236}">
                    <a16:creationId xmlns:a16="http://schemas.microsoft.com/office/drawing/2014/main" id="{DBD3E232-1F31-4F06-82B4-521BDF4D6777}"/>
                  </a:ext>
                </a:extLst>
              </p:cNvPr>
              <p:cNvSpPr/>
              <p:nvPr/>
            </p:nvSpPr>
            <p:spPr>
              <a:xfrm>
                <a:off x="2978560" y="1985735"/>
                <a:ext cx="1602556" cy="801279"/>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a:extLst>
                  <a:ext uri="{FF2B5EF4-FFF2-40B4-BE49-F238E27FC236}">
                    <a16:creationId xmlns:a16="http://schemas.microsoft.com/office/drawing/2014/main" id="{5E8CE480-D3EB-4B08-A397-17554D1468F9}"/>
                  </a:ext>
                </a:extLst>
              </p:cNvPr>
              <p:cNvSpPr/>
              <p:nvPr/>
            </p:nvSpPr>
            <p:spPr>
              <a:xfrm>
                <a:off x="2177282" y="2787014"/>
                <a:ext cx="1602556" cy="801279"/>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a:extLst>
                  <a:ext uri="{FF2B5EF4-FFF2-40B4-BE49-F238E27FC236}">
                    <a16:creationId xmlns:a16="http://schemas.microsoft.com/office/drawing/2014/main" id="{6EC8B6EF-D50D-4455-8E73-280A9D4A5A4A}"/>
                  </a:ext>
                </a:extLst>
              </p:cNvPr>
              <p:cNvSpPr/>
              <p:nvPr/>
            </p:nvSpPr>
            <p:spPr>
              <a:xfrm>
                <a:off x="3779838" y="2791031"/>
                <a:ext cx="1602556" cy="801279"/>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a:extLst>
                  <a:ext uri="{FF2B5EF4-FFF2-40B4-BE49-F238E27FC236}">
                    <a16:creationId xmlns:a16="http://schemas.microsoft.com/office/drawing/2014/main" id="{8ED287A4-7DD8-4AD3-9D70-28DE0939FCA9}"/>
                  </a:ext>
                </a:extLst>
              </p:cNvPr>
              <p:cNvSpPr/>
              <p:nvPr/>
            </p:nvSpPr>
            <p:spPr>
              <a:xfrm>
                <a:off x="2978560" y="3592310"/>
                <a:ext cx="1602556" cy="801279"/>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a:extLst>
                  <a:ext uri="{FF2B5EF4-FFF2-40B4-BE49-F238E27FC236}">
                    <a16:creationId xmlns:a16="http://schemas.microsoft.com/office/drawing/2014/main" id="{C66F4C6B-97FD-49C6-909F-80225D8418D1}"/>
                  </a:ext>
                </a:extLst>
              </p:cNvPr>
              <p:cNvSpPr/>
              <p:nvPr/>
            </p:nvSpPr>
            <p:spPr>
              <a:xfrm>
                <a:off x="4581115" y="3591468"/>
                <a:ext cx="1602556" cy="801279"/>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2" name="Group 21">
                <a:extLst>
                  <a:ext uri="{FF2B5EF4-FFF2-40B4-BE49-F238E27FC236}">
                    <a16:creationId xmlns:a16="http://schemas.microsoft.com/office/drawing/2014/main" id="{6B61D8BF-3D0B-4D41-8DEC-8B61F0A47A49}"/>
                  </a:ext>
                </a:extLst>
              </p:cNvPr>
              <p:cNvGrpSpPr/>
              <p:nvPr/>
            </p:nvGrpSpPr>
            <p:grpSpPr>
              <a:xfrm rot="10800000">
                <a:off x="2177282" y="4396764"/>
                <a:ext cx="3205112" cy="1606575"/>
                <a:chOff x="2329682" y="2138135"/>
                <a:chExt cx="3205112" cy="1606575"/>
              </a:xfrm>
            </p:grpSpPr>
            <p:sp>
              <p:nvSpPr>
                <p:cNvPr id="19" name="Rectangle 18">
                  <a:extLst>
                    <a:ext uri="{FF2B5EF4-FFF2-40B4-BE49-F238E27FC236}">
                      <a16:creationId xmlns:a16="http://schemas.microsoft.com/office/drawing/2014/main" id="{731E71E7-3D20-44FD-9486-1602967EA211}"/>
                    </a:ext>
                  </a:extLst>
                </p:cNvPr>
                <p:cNvSpPr/>
                <p:nvPr/>
              </p:nvSpPr>
              <p:spPr>
                <a:xfrm>
                  <a:off x="3130960" y="2138135"/>
                  <a:ext cx="1602556" cy="801279"/>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ectangle 19">
                  <a:extLst>
                    <a:ext uri="{FF2B5EF4-FFF2-40B4-BE49-F238E27FC236}">
                      <a16:creationId xmlns:a16="http://schemas.microsoft.com/office/drawing/2014/main" id="{1232A32B-C992-4689-B496-199CCD87B341}"/>
                    </a:ext>
                  </a:extLst>
                </p:cNvPr>
                <p:cNvSpPr/>
                <p:nvPr/>
              </p:nvSpPr>
              <p:spPr>
                <a:xfrm>
                  <a:off x="2329682" y="2939414"/>
                  <a:ext cx="1602556" cy="801279"/>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Rectangle 20">
                  <a:extLst>
                    <a:ext uri="{FF2B5EF4-FFF2-40B4-BE49-F238E27FC236}">
                      <a16:creationId xmlns:a16="http://schemas.microsoft.com/office/drawing/2014/main" id="{401549C6-5BEB-4D93-85F3-40F7F7C69CFA}"/>
                    </a:ext>
                  </a:extLst>
                </p:cNvPr>
                <p:cNvSpPr/>
                <p:nvPr/>
              </p:nvSpPr>
              <p:spPr>
                <a:xfrm>
                  <a:off x="3932238" y="2943431"/>
                  <a:ext cx="1602556" cy="801279"/>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grpSp>
      <p:sp>
        <p:nvSpPr>
          <p:cNvPr id="23" name="TextBox 22">
            <a:extLst>
              <a:ext uri="{FF2B5EF4-FFF2-40B4-BE49-F238E27FC236}">
                <a16:creationId xmlns:a16="http://schemas.microsoft.com/office/drawing/2014/main" id="{183CF4C6-1F29-4E9A-B451-7DA86D64EA30}"/>
              </a:ext>
            </a:extLst>
          </p:cNvPr>
          <p:cNvSpPr txBox="1"/>
          <p:nvPr/>
        </p:nvSpPr>
        <p:spPr>
          <a:xfrm>
            <a:off x="337402" y="1125650"/>
            <a:ext cx="6884871" cy="822726"/>
          </a:xfrm>
          <a:prstGeom prst="rect">
            <a:avLst/>
          </a:prstGeom>
          <a:noFill/>
        </p:spPr>
        <p:txBody>
          <a:bodyPr wrap="square" rtlCol="0">
            <a:spAutoFit/>
          </a:bodyPr>
          <a:lstStyle/>
          <a:p>
            <a:pPr>
              <a:lnSpc>
                <a:spcPct val="150000"/>
              </a:lnSpc>
            </a:pPr>
            <a:r>
              <a:rPr lang="en-GB" sz="1100" b="1" dirty="0">
                <a:latin typeface="Cambria" panose="02040503050406030204" pitchFamily="18" charset="0"/>
                <a:ea typeface="Cambria" panose="02040503050406030204" pitchFamily="18" charset="0"/>
              </a:rPr>
              <a:t>TASK: </a:t>
            </a:r>
            <a:r>
              <a:rPr lang="en-GB" sz="1100" dirty="0">
                <a:latin typeface="Cambria" panose="02040503050406030204" pitchFamily="18" charset="0"/>
                <a:ea typeface="Cambria" panose="02040503050406030204" pitchFamily="18" charset="0"/>
              </a:rPr>
              <a:t>Diamond 9 – What were the causes of the Spanish Armada? Look at the statements below regarding the causes of the Spanish Armada. Place them onto the diamond 9 with the most significant at the top and the least significant at the bottom. </a:t>
            </a:r>
            <a:endParaRPr lang="en-GB" sz="1100" b="1" dirty="0">
              <a:latin typeface="Cambria" panose="02040503050406030204" pitchFamily="18" charset="0"/>
              <a:ea typeface="Cambria" panose="02040503050406030204" pitchFamily="18" charset="0"/>
            </a:endParaRPr>
          </a:p>
        </p:txBody>
      </p:sp>
      <p:graphicFrame>
        <p:nvGraphicFramePr>
          <p:cNvPr id="26" name="Table 25">
            <a:extLst>
              <a:ext uri="{FF2B5EF4-FFF2-40B4-BE49-F238E27FC236}">
                <a16:creationId xmlns:a16="http://schemas.microsoft.com/office/drawing/2014/main" id="{48656003-C4B8-490C-B018-E807D344778E}"/>
              </a:ext>
            </a:extLst>
          </p:cNvPr>
          <p:cNvGraphicFramePr>
            <a:graphicFrameLocks noGrp="1"/>
          </p:cNvGraphicFramePr>
          <p:nvPr>
            <p:extLst>
              <p:ext uri="{D42A27DB-BD31-4B8C-83A1-F6EECF244321}">
                <p14:modId xmlns:p14="http://schemas.microsoft.com/office/powerpoint/2010/main" val="233151514"/>
              </p:ext>
            </p:extLst>
          </p:nvPr>
        </p:nvGraphicFramePr>
        <p:xfrm>
          <a:off x="392679" y="2152385"/>
          <a:ext cx="6884871" cy="2099103"/>
        </p:xfrm>
        <a:graphic>
          <a:graphicData uri="http://schemas.openxmlformats.org/drawingml/2006/table">
            <a:tbl>
              <a:tblPr>
                <a:tableStyleId>{2D5ABB26-0587-4C30-8999-92F81FD0307C}</a:tableStyleId>
              </a:tblPr>
              <a:tblGrid>
                <a:gridCol w="2294957">
                  <a:extLst>
                    <a:ext uri="{9D8B030D-6E8A-4147-A177-3AD203B41FA5}">
                      <a16:colId xmlns:a16="http://schemas.microsoft.com/office/drawing/2014/main" val="3954429324"/>
                    </a:ext>
                  </a:extLst>
                </a:gridCol>
                <a:gridCol w="2294957">
                  <a:extLst>
                    <a:ext uri="{9D8B030D-6E8A-4147-A177-3AD203B41FA5}">
                      <a16:colId xmlns:a16="http://schemas.microsoft.com/office/drawing/2014/main" val="2977866410"/>
                    </a:ext>
                  </a:extLst>
                </a:gridCol>
                <a:gridCol w="2294957">
                  <a:extLst>
                    <a:ext uri="{9D8B030D-6E8A-4147-A177-3AD203B41FA5}">
                      <a16:colId xmlns:a16="http://schemas.microsoft.com/office/drawing/2014/main" val="781093538"/>
                    </a:ext>
                  </a:extLst>
                </a:gridCol>
              </a:tblGrid>
              <a:tr h="699701">
                <a:tc>
                  <a:txBody>
                    <a:bodyPr/>
                    <a:lstStyle/>
                    <a:p>
                      <a:pPr algn="ctr" rtl="0" fontAlgn="ctr">
                        <a:spcBef>
                          <a:spcPts val="0"/>
                        </a:spcBef>
                        <a:spcAft>
                          <a:spcPts val="0"/>
                        </a:spcAft>
                      </a:pPr>
                      <a:r>
                        <a:rPr lang="en-GB" sz="1100" u="none" strike="noStrike">
                          <a:effectLst/>
                          <a:latin typeface="Cambria" panose="02040503050406030204" pitchFamily="18" charset="0"/>
                          <a:ea typeface="Cambria" panose="02040503050406030204" pitchFamily="18" charset="0"/>
                        </a:rPr>
                        <a:t>Elizabeth made England Protestant through the Religious Settlement, 1559</a:t>
                      </a:r>
                      <a:endParaRPr lang="en-GB" sz="1200">
                        <a:effectLst/>
                        <a:latin typeface="Cambria" panose="02040503050406030204" pitchFamily="18" charset="0"/>
                        <a:ea typeface="Cambria" panose="02040503050406030204" pitchFamily="18" charset="0"/>
                      </a:endParaRPr>
                    </a:p>
                  </a:txBody>
                  <a:tcPr marL="63500" marR="63500" marT="63500" marB="6350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rtl="0" fontAlgn="ctr">
                        <a:spcBef>
                          <a:spcPts val="0"/>
                        </a:spcBef>
                        <a:spcAft>
                          <a:spcPts val="0"/>
                        </a:spcAft>
                      </a:pPr>
                      <a:r>
                        <a:rPr lang="en-GB" sz="1100" u="none" strike="noStrike" dirty="0">
                          <a:effectLst/>
                          <a:latin typeface="Cambria" panose="02040503050406030204" pitchFamily="18" charset="0"/>
                          <a:ea typeface="Cambria" panose="02040503050406030204" pitchFamily="18" charset="0"/>
                        </a:rPr>
                        <a:t>English pirates (Sea Dogs) were attacking Spanish ships</a:t>
                      </a:r>
                      <a:endParaRPr lang="en-GB" sz="1200" dirty="0">
                        <a:effectLst/>
                        <a:latin typeface="Cambria" panose="02040503050406030204" pitchFamily="18" charset="0"/>
                        <a:ea typeface="Cambria" panose="02040503050406030204" pitchFamily="18" charset="0"/>
                      </a:endParaRPr>
                    </a:p>
                  </a:txBody>
                  <a:tcPr marL="63500" marR="63500" marT="63500" marB="6350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rtl="0" fontAlgn="ctr">
                        <a:spcBef>
                          <a:spcPts val="0"/>
                        </a:spcBef>
                        <a:spcAft>
                          <a:spcPts val="0"/>
                        </a:spcAft>
                      </a:pPr>
                      <a:r>
                        <a:rPr lang="en-GB" sz="1100" u="none" strike="noStrike">
                          <a:effectLst/>
                          <a:latin typeface="Cambria" panose="02040503050406030204" pitchFamily="18" charset="0"/>
                          <a:ea typeface="Cambria" panose="02040503050406030204" pitchFamily="18" charset="0"/>
                        </a:rPr>
                        <a:t>Elizabeth executed Mary Queen of Scots in 1587</a:t>
                      </a:r>
                      <a:endParaRPr lang="en-GB" sz="1200">
                        <a:effectLst/>
                        <a:latin typeface="Cambria" panose="02040503050406030204" pitchFamily="18" charset="0"/>
                        <a:ea typeface="Cambria" panose="02040503050406030204" pitchFamily="18" charset="0"/>
                      </a:endParaRPr>
                    </a:p>
                  </a:txBody>
                  <a:tcPr marL="63500" marR="63500" marT="63500" marB="6350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17828143"/>
                  </a:ext>
                </a:extLst>
              </a:tr>
              <a:tr h="699701">
                <a:tc>
                  <a:txBody>
                    <a:bodyPr/>
                    <a:lstStyle/>
                    <a:p>
                      <a:pPr algn="ctr" rtl="0" fontAlgn="ctr">
                        <a:spcBef>
                          <a:spcPts val="0"/>
                        </a:spcBef>
                        <a:spcAft>
                          <a:spcPts val="0"/>
                        </a:spcAft>
                      </a:pPr>
                      <a:r>
                        <a:rPr lang="en-GB" sz="1100" u="none" strike="noStrike">
                          <a:effectLst/>
                          <a:latin typeface="Cambria" panose="02040503050406030204" pitchFamily="18" charset="0"/>
                          <a:ea typeface="Cambria" panose="02040503050406030204" pitchFamily="18" charset="0"/>
                        </a:rPr>
                        <a:t>Elizabeth signed the Treaty of Nonsuch in 1585 and helped the Netherlands fight Spain</a:t>
                      </a:r>
                      <a:endParaRPr lang="en-GB" sz="1200">
                        <a:effectLst/>
                        <a:latin typeface="Cambria" panose="02040503050406030204" pitchFamily="18" charset="0"/>
                        <a:ea typeface="Cambria" panose="02040503050406030204" pitchFamily="18" charset="0"/>
                      </a:endParaRPr>
                    </a:p>
                  </a:txBody>
                  <a:tcPr marL="63500" marR="63500" marT="63500" marB="6350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rtl="0" fontAlgn="ctr">
                        <a:spcBef>
                          <a:spcPts val="0"/>
                        </a:spcBef>
                        <a:spcAft>
                          <a:spcPts val="0"/>
                        </a:spcAft>
                      </a:pPr>
                      <a:r>
                        <a:rPr lang="en-GB" sz="1100" u="none" strike="noStrike">
                          <a:effectLst/>
                          <a:latin typeface="Cambria" panose="02040503050406030204" pitchFamily="18" charset="0"/>
                          <a:ea typeface="Cambria" panose="02040503050406030204" pitchFamily="18" charset="0"/>
                        </a:rPr>
                        <a:t>Elizabeth refused to marry Philip II</a:t>
                      </a:r>
                      <a:endParaRPr lang="en-GB" sz="1200">
                        <a:effectLst/>
                        <a:latin typeface="Cambria" panose="02040503050406030204" pitchFamily="18" charset="0"/>
                        <a:ea typeface="Cambria" panose="02040503050406030204" pitchFamily="18" charset="0"/>
                      </a:endParaRPr>
                    </a:p>
                  </a:txBody>
                  <a:tcPr marL="63500" marR="63500" marT="63500" marB="6350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rtl="0" fontAlgn="ctr">
                        <a:spcBef>
                          <a:spcPts val="0"/>
                        </a:spcBef>
                        <a:spcAft>
                          <a:spcPts val="0"/>
                        </a:spcAft>
                      </a:pPr>
                      <a:r>
                        <a:rPr lang="en-GB" sz="1100" u="none" strike="noStrike">
                          <a:effectLst/>
                          <a:latin typeface="Cambria" panose="02040503050406030204" pitchFamily="18" charset="0"/>
                          <a:ea typeface="Cambria" panose="02040503050406030204" pitchFamily="18" charset="0"/>
                        </a:rPr>
                        <a:t>Strong Catholics were arrested and hung in England</a:t>
                      </a:r>
                      <a:endParaRPr lang="en-GB" sz="1200">
                        <a:effectLst/>
                        <a:latin typeface="Cambria" panose="02040503050406030204" pitchFamily="18" charset="0"/>
                        <a:ea typeface="Cambria" panose="02040503050406030204" pitchFamily="18" charset="0"/>
                      </a:endParaRPr>
                    </a:p>
                  </a:txBody>
                  <a:tcPr marL="63500" marR="63500" marT="63500" marB="6350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33917382"/>
                  </a:ext>
                </a:extLst>
              </a:tr>
              <a:tr h="699701">
                <a:tc>
                  <a:txBody>
                    <a:bodyPr/>
                    <a:lstStyle/>
                    <a:p>
                      <a:pPr algn="ctr" rtl="0" fontAlgn="ctr">
                        <a:spcBef>
                          <a:spcPts val="0"/>
                        </a:spcBef>
                        <a:spcAft>
                          <a:spcPts val="0"/>
                        </a:spcAft>
                      </a:pPr>
                      <a:r>
                        <a:rPr lang="en-GB" sz="1100" u="none" strike="noStrike">
                          <a:effectLst/>
                          <a:latin typeface="Cambria" panose="02040503050406030204" pitchFamily="18" charset="0"/>
                          <a:ea typeface="Cambria" panose="02040503050406030204" pitchFamily="18" charset="0"/>
                        </a:rPr>
                        <a:t>Phillip wanted more power and land to add to his global empire</a:t>
                      </a:r>
                      <a:endParaRPr lang="en-GB" sz="1200">
                        <a:effectLst/>
                        <a:latin typeface="Cambria" panose="02040503050406030204" pitchFamily="18" charset="0"/>
                        <a:ea typeface="Cambria" panose="02040503050406030204" pitchFamily="18" charset="0"/>
                      </a:endParaRPr>
                    </a:p>
                  </a:txBody>
                  <a:tcPr marL="63500" marR="63500" marT="63500" marB="6350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rtl="0" fontAlgn="ctr">
                        <a:spcBef>
                          <a:spcPts val="0"/>
                        </a:spcBef>
                        <a:spcAft>
                          <a:spcPts val="0"/>
                        </a:spcAft>
                      </a:pPr>
                      <a:r>
                        <a:rPr lang="en-GB" sz="1100" u="none" strike="noStrike">
                          <a:effectLst/>
                          <a:latin typeface="Cambria" panose="02040503050406030204" pitchFamily="18" charset="0"/>
                          <a:ea typeface="Cambria" panose="02040503050406030204" pitchFamily="18" charset="0"/>
                        </a:rPr>
                        <a:t>Extreme Catholics would support Phillip and wanted Catholicism restored</a:t>
                      </a:r>
                      <a:endParaRPr lang="en-GB" sz="1200">
                        <a:effectLst/>
                        <a:latin typeface="Cambria" panose="02040503050406030204" pitchFamily="18" charset="0"/>
                        <a:ea typeface="Cambria" panose="02040503050406030204" pitchFamily="18" charset="0"/>
                      </a:endParaRPr>
                    </a:p>
                  </a:txBody>
                  <a:tcPr marL="63500" marR="63500" marT="63500" marB="6350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rtl="0" fontAlgn="ctr">
                        <a:spcBef>
                          <a:spcPts val="0"/>
                        </a:spcBef>
                        <a:spcAft>
                          <a:spcPts val="0"/>
                        </a:spcAft>
                      </a:pPr>
                      <a:r>
                        <a:rPr lang="en-GB" sz="1100" u="none" strike="noStrike" dirty="0">
                          <a:effectLst/>
                          <a:latin typeface="Cambria" panose="02040503050406030204" pitchFamily="18" charset="0"/>
                          <a:ea typeface="Cambria" panose="02040503050406030204" pitchFamily="18" charset="0"/>
                        </a:rPr>
                        <a:t>Phillip believed he was pleasing God by deposing an illegitimate bastard Queen</a:t>
                      </a:r>
                      <a:endParaRPr lang="en-GB" sz="1200" dirty="0">
                        <a:effectLst/>
                        <a:latin typeface="Cambria" panose="02040503050406030204" pitchFamily="18" charset="0"/>
                        <a:ea typeface="Cambria" panose="02040503050406030204" pitchFamily="18" charset="0"/>
                      </a:endParaRPr>
                    </a:p>
                  </a:txBody>
                  <a:tcPr marL="63500" marR="63500" marT="63500" marB="6350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2699793"/>
                  </a:ext>
                </a:extLst>
              </a:tr>
            </a:tbl>
          </a:graphicData>
        </a:graphic>
      </p:graphicFrame>
      <p:sp>
        <p:nvSpPr>
          <p:cNvPr id="28" name="TextBox 27">
            <a:extLst>
              <a:ext uri="{FF2B5EF4-FFF2-40B4-BE49-F238E27FC236}">
                <a16:creationId xmlns:a16="http://schemas.microsoft.com/office/drawing/2014/main" id="{EBD579C0-41B9-49EC-9BB4-0964EE6EA953}"/>
              </a:ext>
            </a:extLst>
          </p:cNvPr>
          <p:cNvSpPr txBox="1"/>
          <p:nvPr/>
        </p:nvSpPr>
        <p:spPr>
          <a:xfrm>
            <a:off x="337402" y="8753308"/>
            <a:ext cx="6884871" cy="1584473"/>
          </a:xfrm>
          <a:prstGeom prst="rect">
            <a:avLst/>
          </a:prstGeom>
          <a:noFill/>
        </p:spPr>
        <p:txBody>
          <a:bodyPr wrap="square" rtlCol="0">
            <a:spAutoFit/>
          </a:bodyPr>
          <a:lstStyle/>
          <a:p>
            <a:pPr>
              <a:lnSpc>
                <a:spcPct val="150000"/>
              </a:lnSpc>
            </a:pPr>
            <a:r>
              <a:rPr lang="en-GB" sz="1100" b="1" dirty="0">
                <a:latin typeface="Cambria" panose="02040503050406030204" pitchFamily="18" charset="0"/>
                <a:ea typeface="Cambria" panose="02040503050406030204" pitchFamily="18" charset="0"/>
              </a:rPr>
              <a:t>TASK: </a:t>
            </a:r>
            <a:r>
              <a:rPr lang="en-GB" sz="1100" dirty="0">
                <a:latin typeface="Cambria" panose="02040503050406030204" pitchFamily="18" charset="0"/>
                <a:ea typeface="Cambria" panose="02040503050406030204" pitchFamily="18" charset="0"/>
              </a:rPr>
              <a:t>Explain which of the cause you think was the most significant.</a:t>
            </a:r>
          </a:p>
          <a:p>
            <a:pPr>
              <a:lnSpc>
                <a:spcPct val="150000"/>
              </a:lnSpc>
            </a:pPr>
            <a:endParaRPr lang="en-GB" sz="1100" b="1" dirty="0">
              <a:latin typeface="Cambria" panose="02040503050406030204" pitchFamily="18" charset="0"/>
              <a:ea typeface="Cambria" panose="02040503050406030204" pitchFamily="18" charset="0"/>
            </a:endParaRPr>
          </a:p>
          <a:p>
            <a:pPr>
              <a:lnSpc>
                <a:spcPct val="150000"/>
              </a:lnSpc>
            </a:pPr>
            <a:r>
              <a:rPr lang="en-GB" sz="1100" b="1"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
        <p:nvSpPr>
          <p:cNvPr id="29" name="Google Shape;81;p16">
            <a:extLst>
              <a:ext uri="{FF2B5EF4-FFF2-40B4-BE49-F238E27FC236}">
                <a16:creationId xmlns:a16="http://schemas.microsoft.com/office/drawing/2014/main" id="{A4544AD5-FFE2-4D98-9716-24024B133E13}"/>
              </a:ext>
            </a:extLst>
          </p:cNvPr>
          <p:cNvSpPr txBox="1"/>
          <p:nvPr/>
        </p:nvSpPr>
        <p:spPr>
          <a:xfrm>
            <a:off x="704850" y="231775"/>
            <a:ext cx="6016500" cy="793270"/>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a:t>
            </a:r>
            <a:r>
              <a:rPr lang="en-GB" b="1" dirty="0">
                <a:latin typeface="Tahoma" panose="020B0604030504040204" pitchFamily="34" charset="0"/>
                <a:ea typeface="Tahoma" panose="020B0604030504040204" pitchFamily="34" charset="0"/>
                <a:cs typeface="Tahoma" panose="020B0604030504040204" pitchFamily="34" charset="0"/>
              </a:rPr>
              <a:t>2.4 The Armada</a:t>
            </a:r>
            <a:endParaRPr lang="en-GB" sz="1800" b="1" dirty="0">
              <a:latin typeface="Tahoma" panose="020B0604030504040204" pitchFamily="34" charset="0"/>
              <a:ea typeface="Tahoma" panose="020B0604030504040204" pitchFamily="34" charset="0"/>
              <a:cs typeface="Tahoma" panose="020B0604030504040204" pitchFamily="34" charset="0"/>
            </a:endParaRPr>
          </a:p>
          <a:p>
            <a:pPr algn="ctr" fontAlgn="ctr"/>
            <a:r>
              <a:rPr lang="en-GB" sz="1200" dirty="0">
                <a:solidFill>
                  <a:srgbClr val="000000"/>
                </a:solidFill>
                <a:latin typeface="Cambria" panose="02040503050406030204" pitchFamily="18" charset="0"/>
                <a:ea typeface="Cambria" panose="02040503050406030204" pitchFamily="18" charset="0"/>
              </a:rPr>
              <a:t>A. Spanish invasion plans. Reasons why Philip used the Spanish Armada + B. The reasons for and consequences of the English victory.</a:t>
            </a:r>
            <a:endParaRPr lang="en-GB" sz="12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59361799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86;p16">
            <a:extLst>
              <a:ext uri="{FF2B5EF4-FFF2-40B4-BE49-F238E27FC236}">
                <a16:creationId xmlns:a16="http://schemas.microsoft.com/office/drawing/2014/main" id="{9F3AAAA6-BDA3-4485-AF33-8E10356D887A}"/>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p.61</a:t>
            </a:r>
            <a:endParaRPr sz="1600" b="1" dirty="0">
              <a:latin typeface="Calibri"/>
              <a:ea typeface="Calibri"/>
              <a:cs typeface="Calibri"/>
              <a:sym typeface="Calibri"/>
            </a:endParaRPr>
          </a:p>
        </p:txBody>
      </p:sp>
      <p:sp>
        <p:nvSpPr>
          <p:cNvPr id="4" name="TextBox 3">
            <a:extLst>
              <a:ext uri="{FF2B5EF4-FFF2-40B4-BE49-F238E27FC236}">
                <a16:creationId xmlns:a16="http://schemas.microsoft.com/office/drawing/2014/main" id="{A3A1EF66-CCE2-4102-905F-117857CE0C87}"/>
              </a:ext>
            </a:extLst>
          </p:cNvPr>
          <p:cNvSpPr txBox="1"/>
          <p:nvPr/>
        </p:nvSpPr>
        <p:spPr>
          <a:xfrm>
            <a:off x="337402" y="1125650"/>
            <a:ext cx="6884871" cy="2392386"/>
          </a:xfrm>
          <a:prstGeom prst="rect">
            <a:avLst/>
          </a:prstGeom>
          <a:noFill/>
        </p:spPr>
        <p:txBody>
          <a:bodyPr wrap="square" rtlCol="0">
            <a:spAutoFit/>
          </a:bodyPr>
          <a:lstStyle/>
          <a:p>
            <a:pPr>
              <a:lnSpc>
                <a:spcPct val="150000"/>
              </a:lnSpc>
            </a:pPr>
            <a:r>
              <a:rPr lang="en-GB" sz="1100" b="1" dirty="0">
                <a:latin typeface="Cambria" panose="02040503050406030204" pitchFamily="18" charset="0"/>
                <a:ea typeface="Cambria" panose="02040503050406030204" pitchFamily="18" charset="0"/>
              </a:rPr>
              <a:t>Philip’s strategy</a:t>
            </a:r>
          </a:p>
          <a:p>
            <a:pPr>
              <a:lnSpc>
                <a:spcPct val="150000"/>
              </a:lnSpc>
            </a:pPr>
            <a:r>
              <a:rPr lang="en-GB" sz="1100" dirty="0">
                <a:latin typeface="Cambria" panose="02040503050406030204" pitchFamily="18" charset="0"/>
                <a:ea typeface="Cambria" panose="02040503050406030204" pitchFamily="18" charset="0"/>
              </a:rPr>
              <a:t>Consisting of 130 ships, 2,431 guns and around 30,00 men, the Armada was the largest fleet Europe had ever seen. Under the command of the Duke of Medina-Sidonia, it was ordered to sail along the English Channel to the Netherlands where it would join up with the Duke of Parma. Together, they would transport 27,000 troops to Kent and then Parma would march on London, depose Elizabeth and impose a new Catholic government in England. </a:t>
            </a:r>
          </a:p>
          <a:p>
            <a:pPr>
              <a:lnSpc>
                <a:spcPct val="150000"/>
              </a:lnSpc>
            </a:pPr>
            <a:endParaRPr lang="en-GB" sz="1200" b="1" dirty="0">
              <a:latin typeface="Tahoma" panose="020B0604030504040204" pitchFamily="34" charset="0"/>
              <a:ea typeface="Tahoma" panose="020B0604030504040204" pitchFamily="34" charset="0"/>
              <a:cs typeface="Tahoma" panose="020B0604030504040204" pitchFamily="34" charset="0"/>
            </a:endParaRPr>
          </a:p>
          <a:p>
            <a:pPr>
              <a:lnSpc>
                <a:spcPct val="150000"/>
              </a:lnSpc>
            </a:pPr>
            <a:r>
              <a:rPr lang="en-GB" sz="1200" b="1" dirty="0">
                <a:latin typeface="Tahoma" panose="020B0604030504040204" pitchFamily="34" charset="0"/>
                <a:ea typeface="Tahoma" panose="020B0604030504040204" pitchFamily="34" charset="0"/>
                <a:cs typeface="Tahoma" panose="020B0604030504040204" pitchFamily="34" charset="0"/>
              </a:rPr>
              <a:t>How did England defeat the Spanish Armada</a:t>
            </a:r>
          </a:p>
          <a:p>
            <a:pPr>
              <a:lnSpc>
                <a:spcPct val="150000"/>
              </a:lnSpc>
            </a:pPr>
            <a:r>
              <a:rPr lang="en-GB" sz="1100" b="1" dirty="0">
                <a:latin typeface="Cambria" panose="02040503050406030204" pitchFamily="18" charset="0"/>
                <a:ea typeface="Cambria" panose="02040503050406030204" pitchFamily="18" charset="0"/>
              </a:rPr>
              <a:t>English Ship design</a:t>
            </a:r>
          </a:p>
        </p:txBody>
      </p:sp>
      <p:pic>
        <p:nvPicPr>
          <p:cNvPr id="17410" name="Picture 2" descr="Spanish Galleons: The Stallions of The Sea">
            <a:extLst>
              <a:ext uri="{FF2B5EF4-FFF2-40B4-BE49-F238E27FC236}">
                <a16:creationId xmlns:a16="http://schemas.microsoft.com/office/drawing/2014/main" id="{E90246A5-7DC1-42B0-B43D-73D1E51AEAEB}"/>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4364773" y="3121405"/>
            <a:ext cx="2857500" cy="1609725"/>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
        <p:nvSpPr>
          <p:cNvPr id="7" name="Rectangle 6">
            <a:extLst>
              <a:ext uri="{FF2B5EF4-FFF2-40B4-BE49-F238E27FC236}">
                <a16:creationId xmlns:a16="http://schemas.microsoft.com/office/drawing/2014/main" id="{12862A33-220E-4BB1-9F26-D443D3FDD924}"/>
              </a:ext>
            </a:extLst>
          </p:cNvPr>
          <p:cNvSpPr/>
          <p:nvPr/>
        </p:nvSpPr>
        <p:spPr>
          <a:xfrm>
            <a:off x="337403" y="4848593"/>
            <a:ext cx="6940148" cy="1838388"/>
          </a:xfrm>
          <a:prstGeom prst="rect">
            <a:avLst/>
          </a:prstGeom>
        </p:spPr>
        <p:txBody>
          <a:bodyPr wrap="square">
            <a:spAutoFit/>
          </a:bodyPr>
          <a:lstStyle/>
          <a:p>
            <a:pPr>
              <a:lnSpc>
                <a:spcPct val="150000"/>
              </a:lnSpc>
            </a:pPr>
            <a:r>
              <a:rPr lang="en-GB" sz="1100" dirty="0">
                <a:latin typeface="Cambria" panose="02040503050406030204" pitchFamily="18" charset="0"/>
                <a:ea typeface="Cambria" panose="02040503050406030204" pitchFamily="18" charset="0"/>
              </a:rPr>
              <a:t>New ships, known as </a:t>
            </a:r>
            <a:r>
              <a:rPr lang="en-GB" sz="1100" b="1" dirty="0">
                <a:latin typeface="Cambria" panose="02040503050406030204" pitchFamily="18" charset="0"/>
                <a:ea typeface="Cambria" panose="02040503050406030204" pitchFamily="18" charset="0"/>
              </a:rPr>
              <a:t>galleons, </a:t>
            </a:r>
            <a:r>
              <a:rPr lang="en-GB" sz="1100" dirty="0">
                <a:latin typeface="Cambria" panose="02040503050406030204" pitchFamily="18" charset="0"/>
                <a:ea typeface="Cambria" panose="02040503050406030204" pitchFamily="18" charset="0"/>
              </a:rPr>
              <a:t>were built from the early 1570s. They were designed to be easier and faster to manoeuvre. English ships were able to fire more cannon balls at the Spanish with more speed because of their design. The deck of the ship needed to be long enough to accommodate the long recoil of the cannons whilst a small team of men were needed to make sure the cannon was reloaded quickly. </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Although the galleons were definitely an advantage and were considered some of the best warships in the world, by 1588 England had only 24 of these new ships. Therefore, galleons alone cannot explain Spain’s defeat. </a:t>
            </a:r>
          </a:p>
        </p:txBody>
      </p:sp>
      <p:sp>
        <p:nvSpPr>
          <p:cNvPr id="8" name="Rectangle 7">
            <a:extLst>
              <a:ext uri="{FF2B5EF4-FFF2-40B4-BE49-F238E27FC236}">
                <a16:creationId xmlns:a16="http://schemas.microsoft.com/office/drawing/2014/main" id="{F576BD26-174E-44C2-9C04-9BFE768D41A7}"/>
              </a:ext>
            </a:extLst>
          </p:cNvPr>
          <p:cNvSpPr/>
          <p:nvPr/>
        </p:nvSpPr>
        <p:spPr>
          <a:xfrm>
            <a:off x="337402" y="3518036"/>
            <a:ext cx="3778250" cy="1330557"/>
          </a:xfrm>
          <a:prstGeom prst="rect">
            <a:avLst/>
          </a:prstGeom>
        </p:spPr>
        <p:txBody>
          <a:bodyPr>
            <a:spAutoFit/>
          </a:bodyPr>
          <a:lstStyle/>
          <a:p>
            <a:pPr>
              <a:lnSpc>
                <a:spcPct val="150000"/>
              </a:lnSpc>
            </a:pPr>
            <a:r>
              <a:rPr lang="en-GB" sz="1100" dirty="0">
                <a:latin typeface="Cambria" panose="02040503050406030204" pitchFamily="18" charset="0"/>
                <a:ea typeface="Cambria" panose="02040503050406030204" pitchFamily="18" charset="0"/>
              </a:rPr>
              <a:t>Long term-planning and new ships were one of the reasons why the Spanish Armada was defeated. The treasurer of the navy, John Hawkins, had advised Elizabeth years before that English warships needed to be fast and easily manoeuvrable so they could turn their guns on the enemy quicker. </a:t>
            </a:r>
          </a:p>
        </p:txBody>
      </p:sp>
      <p:pic>
        <p:nvPicPr>
          <p:cNvPr id="17412" name="Picture 4" descr="Large Wooden Barrels Photograph by Yali Shi">
            <a:extLst>
              <a:ext uri="{FF2B5EF4-FFF2-40B4-BE49-F238E27FC236}">
                <a16:creationId xmlns:a16="http://schemas.microsoft.com/office/drawing/2014/main" id="{FCB57F35-FDDC-475B-BB3D-7D9DF245DF0E}"/>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039176" y="6895398"/>
            <a:ext cx="2238375" cy="1895475"/>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
        <p:nvSpPr>
          <p:cNvPr id="11" name="Rectangle 10">
            <a:extLst>
              <a:ext uri="{FF2B5EF4-FFF2-40B4-BE49-F238E27FC236}">
                <a16:creationId xmlns:a16="http://schemas.microsoft.com/office/drawing/2014/main" id="{AE90ABF0-FAF3-4D8A-B232-7BC14002164C}"/>
              </a:ext>
            </a:extLst>
          </p:cNvPr>
          <p:cNvSpPr/>
          <p:nvPr/>
        </p:nvSpPr>
        <p:spPr>
          <a:xfrm>
            <a:off x="337402" y="6804444"/>
            <a:ext cx="4536255" cy="2092304"/>
          </a:xfrm>
          <a:prstGeom prst="rect">
            <a:avLst/>
          </a:prstGeom>
        </p:spPr>
        <p:txBody>
          <a:bodyPr wrap="square">
            <a:spAutoFit/>
          </a:bodyPr>
          <a:lstStyle/>
          <a:p>
            <a:pPr>
              <a:lnSpc>
                <a:spcPct val="150000"/>
              </a:lnSpc>
            </a:pPr>
            <a:r>
              <a:rPr lang="en-GB" sz="1100" b="1" dirty="0">
                <a:latin typeface="Cambria" panose="02040503050406030204" pitchFamily="18" charset="0"/>
                <a:ea typeface="Cambria" panose="02040503050406030204" pitchFamily="18" charset="0"/>
              </a:rPr>
              <a:t>Spanish Supplies</a:t>
            </a:r>
          </a:p>
          <a:p>
            <a:pPr>
              <a:lnSpc>
                <a:spcPct val="150000"/>
              </a:lnSpc>
            </a:pPr>
            <a:r>
              <a:rPr lang="en-GB" sz="1100" dirty="0">
                <a:latin typeface="Cambria" panose="02040503050406030204" pitchFamily="18" charset="0"/>
                <a:ea typeface="Cambria" panose="02040503050406030204" pitchFamily="18" charset="0"/>
              </a:rPr>
              <a:t>Spain’s Armada was not as well supplied as it might have been. Their problem was that their provisions were stored in barrels made of inferior would because Drake’s raid on Cadiz had destroyed so many barrels that new ones had to be made quickly. Delays in setting sail and bad weather meant that by the time the English engaged the Armada, it had already been at sea for over ten weeks. When the English captured the Spanish ships, they found that the food supplies wee rotting. </a:t>
            </a:r>
          </a:p>
        </p:txBody>
      </p:sp>
      <p:sp>
        <p:nvSpPr>
          <p:cNvPr id="12" name="Rectangle 11">
            <a:extLst>
              <a:ext uri="{FF2B5EF4-FFF2-40B4-BE49-F238E27FC236}">
                <a16:creationId xmlns:a16="http://schemas.microsoft.com/office/drawing/2014/main" id="{4E0C8821-BFEB-4B24-99A2-3CDA10205ACE}"/>
              </a:ext>
            </a:extLst>
          </p:cNvPr>
          <p:cNvSpPr/>
          <p:nvPr/>
        </p:nvSpPr>
        <p:spPr>
          <a:xfrm>
            <a:off x="337401" y="8997353"/>
            <a:ext cx="6940150" cy="568810"/>
          </a:xfrm>
          <a:prstGeom prst="rect">
            <a:avLst/>
          </a:prstGeom>
        </p:spPr>
        <p:txBody>
          <a:bodyPr wrap="square">
            <a:spAutoFit/>
          </a:bodyPr>
          <a:lstStyle/>
          <a:p>
            <a:pPr>
              <a:lnSpc>
                <a:spcPct val="150000"/>
              </a:lnSpc>
            </a:pPr>
            <a:r>
              <a:rPr lang="en-GB" sz="1100" dirty="0">
                <a:latin typeface="Cambria" panose="02040503050406030204" pitchFamily="18" charset="0"/>
                <a:ea typeface="Cambria" panose="02040503050406030204" pitchFamily="18" charset="0"/>
              </a:rPr>
              <a:t>On top of this, there are documents written by Medina-Sidonia that suggests that the Armada was low on supplies of the necessary cannon balls, while archaeological evidence suggests some were also of very poor quality. </a:t>
            </a:r>
          </a:p>
        </p:txBody>
      </p:sp>
      <p:sp>
        <p:nvSpPr>
          <p:cNvPr id="13" name="Google Shape;81;p16">
            <a:extLst>
              <a:ext uri="{FF2B5EF4-FFF2-40B4-BE49-F238E27FC236}">
                <a16:creationId xmlns:a16="http://schemas.microsoft.com/office/drawing/2014/main" id="{73E6AF1B-5825-42FB-86D2-1F8D2C48D811}"/>
              </a:ext>
            </a:extLst>
          </p:cNvPr>
          <p:cNvSpPr txBox="1"/>
          <p:nvPr/>
        </p:nvSpPr>
        <p:spPr>
          <a:xfrm>
            <a:off x="704850" y="231775"/>
            <a:ext cx="6016500" cy="793270"/>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a:t>
            </a:r>
            <a:r>
              <a:rPr lang="en-GB" b="1" dirty="0">
                <a:latin typeface="Tahoma" panose="020B0604030504040204" pitchFamily="34" charset="0"/>
                <a:ea typeface="Tahoma" panose="020B0604030504040204" pitchFamily="34" charset="0"/>
                <a:cs typeface="Tahoma" panose="020B0604030504040204" pitchFamily="34" charset="0"/>
              </a:rPr>
              <a:t>2.4 The Armada</a:t>
            </a:r>
            <a:endParaRPr lang="en-GB" sz="1800" b="1" dirty="0">
              <a:latin typeface="Tahoma" panose="020B0604030504040204" pitchFamily="34" charset="0"/>
              <a:ea typeface="Tahoma" panose="020B0604030504040204" pitchFamily="34" charset="0"/>
              <a:cs typeface="Tahoma" panose="020B0604030504040204" pitchFamily="34" charset="0"/>
            </a:endParaRPr>
          </a:p>
          <a:p>
            <a:pPr algn="ctr" fontAlgn="ctr"/>
            <a:r>
              <a:rPr lang="en-GB" sz="1200" dirty="0">
                <a:solidFill>
                  <a:srgbClr val="000000"/>
                </a:solidFill>
                <a:latin typeface="Cambria" panose="02040503050406030204" pitchFamily="18" charset="0"/>
                <a:ea typeface="Cambria" panose="02040503050406030204" pitchFamily="18" charset="0"/>
              </a:rPr>
              <a:t>A. Spanish invasion plans. Reasons why Philip used the Spanish Armada + B. The reasons for and consequences of the English victory.</a:t>
            </a:r>
            <a:endParaRPr lang="en-GB" sz="12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85308675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86;p16">
            <a:extLst>
              <a:ext uri="{FF2B5EF4-FFF2-40B4-BE49-F238E27FC236}">
                <a16:creationId xmlns:a16="http://schemas.microsoft.com/office/drawing/2014/main" id="{9F3AAAA6-BDA3-4485-AF33-8E10356D887A}"/>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p.62</a:t>
            </a:r>
            <a:endParaRPr sz="1600" b="1" dirty="0">
              <a:latin typeface="Calibri"/>
              <a:ea typeface="Calibri"/>
              <a:cs typeface="Calibri"/>
              <a:sym typeface="Calibri"/>
            </a:endParaRPr>
          </a:p>
        </p:txBody>
      </p:sp>
      <p:sp>
        <p:nvSpPr>
          <p:cNvPr id="3" name="Google Shape;81;p16">
            <a:extLst>
              <a:ext uri="{FF2B5EF4-FFF2-40B4-BE49-F238E27FC236}">
                <a16:creationId xmlns:a16="http://schemas.microsoft.com/office/drawing/2014/main" id="{41D9AE44-023C-4C20-AF6D-4F1D937489A0}"/>
              </a:ext>
            </a:extLst>
          </p:cNvPr>
          <p:cNvSpPr txBox="1"/>
          <p:nvPr/>
        </p:nvSpPr>
        <p:spPr>
          <a:xfrm>
            <a:off x="704850" y="231775"/>
            <a:ext cx="6016500" cy="793270"/>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a:t>
            </a:r>
            <a:r>
              <a:rPr lang="en-GB" b="1" dirty="0">
                <a:latin typeface="Tahoma" panose="020B0604030504040204" pitchFamily="34" charset="0"/>
                <a:ea typeface="Tahoma" panose="020B0604030504040204" pitchFamily="34" charset="0"/>
                <a:cs typeface="Tahoma" panose="020B0604030504040204" pitchFamily="34" charset="0"/>
              </a:rPr>
              <a:t>2.4 The Armada</a:t>
            </a:r>
            <a:endParaRPr lang="en-GB" sz="1800" b="1" dirty="0">
              <a:latin typeface="Tahoma" panose="020B0604030504040204" pitchFamily="34" charset="0"/>
              <a:ea typeface="Tahoma" panose="020B0604030504040204" pitchFamily="34" charset="0"/>
              <a:cs typeface="Tahoma" panose="020B0604030504040204" pitchFamily="34" charset="0"/>
            </a:endParaRPr>
          </a:p>
          <a:p>
            <a:pPr algn="ctr" fontAlgn="ctr"/>
            <a:r>
              <a:rPr lang="en-GB" sz="1200" dirty="0">
                <a:solidFill>
                  <a:srgbClr val="000000"/>
                </a:solidFill>
                <a:latin typeface="Cambria" panose="02040503050406030204" pitchFamily="18" charset="0"/>
                <a:ea typeface="Cambria" panose="02040503050406030204" pitchFamily="18" charset="0"/>
              </a:rPr>
              <a:t>A. Spanish invasion plans. Reasons why Philip used the Spanish Armada + B. The reasons for and consequences of the English victory.</a:t>
            </a:r>
            <a:endParaRPr lang="en-GB" sz="1200" dirty="0">
              <a:latin typeface="Cambria" panose="02040503050406030204" pitchFamily="18" charset="0"/>
              <a:ea typeface="Cambria" panose="02040503050406030204" pitchFamily="18" charset="0"/>
            </a:endParaRPr>
          </a:p>
        </p:txBody>
      </p:sp>
      <p:sp>
        <p:nvSpPr>
          <p:cNvPr id="4" name="TextBox 3">
            <a:extLst>
              <a:ext uri="{FF2B5EF4-FFF2-40B4-BE49-F238E27FC236}">
                <a16:creationId xmlns:a16="http://schemas.microsoft.com/office/drawing/2014/main" id="{A3A1EF66-CCE2-4102-905F-117857CE0C87}"/>
              </a:ext>
            </a:extLst>
          </p:cNvPr>
          <p:cNvSpPr txBox="1"/>
          <p:nvPr/>
        </p:nvSpPr>
        <p:spPr>
          <a:xfrm>
            <a:off x="337402" y="1125650"/>
            <a:ext cx="6940147" cy="2600135"/>
          </a:xfrm>
          <a:prstGeom prst="rect">
            <a:avLst/>
          </a:prstGeom>
          <a:noFill/>
        </p:spPr>
        <p:txBody>
          <a:bodyPr wrap="square" numCol="1" spcCol="360000" rtlCol="0">
            <a:spAutoFit/>
          </a:bodyPr>
          <a:lstStyle/>
          <a:p>
            <a:pPr algn="ctr">
              <a:lnSpc>
                <a:spcPct val="150000"/>
              </a:lnSpc>
            </a:pPr>
            <a:r>
              <a:rPr lang="en-GB" sz="1100" b="1" dirty="0">
                <a:latin typeface="Cambria" panose="02040503050406030204" pitchFamily="18" charset="0"/>
                <a:ea typeface="Cambria" panose="02040503050406030204" pitchFamily="18" charset="0"/>
              </a:rPr>
              <a:t>Planning and communications issues</a:t>
            </a:r>
          </a:p>
          <a:p>
            <a:pPr>
              <a:lnSpc>
                <a:spcPct val="150000"/>
              </a:lnSpc>
            </a:pPr>
            <a:r>
              <a:rPr lang="en-GB" sz="1100" dirty="0">
                <a:latin typeface="Cambria" panose="02040503050406030204" pitchFamily="18" charset="0"/>
                <a:ea typeface="Cambria" panose="02040503050406030204" pitchFamily="18" charset="0"/>
              </a:rPr>
              <a:t>The main plan for the Armada was for Medina-Sidonia to join with Parma who was to command a fleet from the Netherlands. This plan had two main weaknesses. Firstly, the Duke of Parma did not control any deep-sea ports (which large ships needed) in the Netherlands thanks to Leicester’s actions in 1587. This meant that he had to use lots of small boats which meant it took 48 hours to load, man and set sail once word came from the Duke of Medina-Sidonia to join his fleet.  Secondly, communications between Medina-Sidonia and Parma had to go by sea and were therefore unreliable. It took a week for word to reach Parma that Medina-Sidonia was in the Channel. By this time, Medina-Sidonia was off Calais waiting to engage the English. Although his message got through to Parma eventually, it was too late. His fleet would not be ready to set sail for another 48 hours and the English were ready to attack. </a:t>
            </a:r>
          </a:p>
        </p:txBody>
      </p:sp>
      <p:pic>
        <p:nvPicPr>
          <p:cNvPr id="9" name="Picture 8">
            <a:extLst>
              <a:ext uri="{FF2B5EF4-FFF2-40B4-BE49-F238E27FC236}">
                <a16:creationId xmlns:a16="http://schemas.microsoft.com/office/drawing/2014/main" id="{D6D4E47E-D80F-4B03-87A5-B60AAE180EB4}"/>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4258958" y="3826390"/>
            <a:ext cx="2963314" cy="2248207"/>
          </a:xfrm>
          <a:prstGeom prst="rect">
            <a:avLst/>
          </a:prstGeom>
          <a:ln w="38100">
            <a:solidFill>
              <a:schemeClr val="tx1"/>
            </a:solidFill>
          </a:ln>
        </p:spPr>
      </p:pic>
      <p:sp>
        <p:nvSpPr>
          <p:cNvPr id="10" name="Rectangle 9">
            <a:extLst>
              <a:ext uri="{FF2B5EF4-FFF2-40B4-BE49-F238E27FC236}">
                <a16:creationId xmlns:a16="http://schemas.microsoft.com/office/drawing/2014/main" id="{5C0552BF-A286-4EDE-B861-E2487D4AF204}"/>
              </a:ext>
            </a:extLst>
          </p:cNvPr>
          <p:cNvSpPr/>
          <p:nvPr/>
        </p:nvSpPr>
        <p:spPr>
          <a:xfrm>
            <a:off x="337402" y="3725785"/>
            <a:ext cx="3706696" cy="5901039"/>
          </a:xfrm>
          <a:prstGeom prst="rect">
            <a:avLst/>
          </a:prstGeom>
        </p:spPr>
        <p:txBody>
          <a:bodyPr wrap="square">
            <a:spAutoFit/>
          </a:bodyPr>
          <a:lstStyle/>
          <a:p>
            <a:pPr algn="ctr">
              <a:lnSpc>
                <a:spcPct val="150000"/>
              </a:lnSpc>
            </a:pPr>
            <a:r>
              <a:rPr lang="en-GB" sz="1100" b="1" dirty="0">
                <a:latin typeface="Cambria" panose="02040503050406030204" pitchFamily="18" charset="0"/>
                <a:ea typeface="Cambria" panose="02040503050406030204" pitchFamily="18" charset="0"/>
              </a:rPr>
              <a:t>English tactics</a:t>
            </a:r>
          </a:p>
          <a:p>
            <a:pPr>
              <a:lnSpc>
                <a:spcPct val="150000"/>
              </a:lnSpc>
            </a:pPr>
            <a:r>
              <a:rPr lang="en-GB" sz="1100" dirty="0">
                <a:latin typeface="Cambria" panose="02040503050406030204" pitchFamily="18" charset="0"/>
                <a:ea typeface="Cambria" panose="02040503050406030204" pitchFamily="18" charset="0"/>
              </a:rPr>
              <a:t>On the 29</a:t>
            </a:r>
            <a:r>
              <a:rPr lang="en-GB" sz="1100" baseline="30000" dirty="0">
                <a:latin typeface="Cambria" panose="02040503050406030204" pitchFamily="18" charset="0"/>
                <a:ea typeface="Cambria" panose="02040503050406030204" pitchFamily="18" charset="0"/>
              </a:rPr>
              <a:t>th</a:t>
            </a:r>
            <a:r>
              <a:rPr lang="en-GB" sz="1100" dirty="0">
                <a:latin typeface="Cambria" panose="02040503050406030204" pitchFamily="18" charset="0"/>
                <a:ea typeface="Cambria" panose="02040503050406030204" pitchFamily="18" charset="0"/>
              </a:rPr>
              <a:t> July 1588, the Armada was spotted in the English Channel. The English, having set sail from Plymouth, opened fire on 31</a:t>
            </a:r>
            <a:r>
              <a:rPr lang="en-GB" sz="1100" baseline="30000" dirty="0">
                <a:latin typeface="Cambria" panose="02040503050406030204" pitchFamily="18" charset="0"/>
                <a:ea typeface="Cambria" panose="02040503050406030204" pitchFamily="18" charset="0"/>
              </a:rPr>
              <a:t>st</a:t>
            </a:r>
            <a:r>
              <a:rPr lang="en-GB" sz="1100" dirty="0">
                <a:latin typeface="Cambria" panose="02040503050406030204" pitchFamily="18" charset="0"/>
                <a:ea typeface="Cambria" panose="02040503050406030204" pitchFamily="18" charset="0"/>
              </a:rPr>
              <a:t> July and captured two ships. The was some heavy cannon fire off the Isle of Wight on 3-4</a:t>
            </a:r>
            <a:r>
              <a:rPr lang="en-GB" sz="1100" baseline="30000" dirty="0">
                <a:latin typeface="Cambria" panose="02040503050406030204" pitchFamily="18" charset="0"/>
                <a:ea typeface="Cambria" panose="02040503050406030204" pitchFamily="18" charset="0"/>
              </a:rPr>
              <a:t>th</a:t>
            </a:r>
            <a:r>
              <a:rPr lang="en-GB" sz="1100" dirty="0">
                <a:latin typeface="Cambria" panose="02040503050406030204" pitchFamily="18" charset="0"/>
                <a:ea typeface="Cambria" panose="02040503050406030204" pitchFamily="18" charset="0"/>
              </a:rPr>
              <a:t> August but in general, kept a safe distance and chased the Armada down the Channel. </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This small exchanged proved to be extremely useful for Elizabeth. Medina-Sidonia had hoped to anchor safely off the Isle of Wight for a couple of days. By doing this, it may have been possible for Parma to receive Medina-Sidonia’s messages in enough time to get the Dutch Fleet ready for his arrival. </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During the engagement off the Isle of Wight, the English were able to fire as many as six times more cannon balls than the Spanish and from further away. Seeing this advantage, the commander of the English fleet, the Earl of Nottingham, decided to conserve cannon balls for the decisive battle.  The main English tacti was to get close to the Spanish ships, but not to close to be boarded, fire multiple rounds of cannons then retreat to a safe distance, </a:t>
            </a:r>
          </a:p>
        </p:txBody>
      </p:sp>
      <p:sp>
        <p:nvSpPr>
          <p:cNvPr id="14" name="TextBox 13">
            <a:extLst>
              <a:ext uri="{FF2B5EF4-FFF2-40B4-BE49-F238E27FC236}">
                <a16:creationId xmlns:a16="http://schemas.microsoft.com/office/drawing/2014/main" id="{147CD724-27DB-4B82-A764-8FB91479480B}"/>
              </a:ext>
            </a:extLst>
          </p:cNvPr>
          <p:cNvSpPr txBox="1"/>
          <p:nvPr/>
        </p:nvSpPr>
        <p:spPr>
          <a:xfrm>
            <a:off x="4258958" y="6202429"/>
            <a:ext cx="2963314" cy="261610"/>
          </a:xfrm>
          <a:prstGeom prst="rect">
            <a:avLst/>
          </a:prstGeom>
          <a:noFill/>
          <a:ln w="38100">
            <a:solidFill>
              <a:schemeClr val="tx1"/>
            </a:solidFill>
          </a:ln>
        </p:spPr>
        <p:txBody>
          <a:bodyPr wrap="square" rtlCol="0">
            <a:spAutoFit/>
          </a:bodyPr>
          <a:lstStyle/>
          <a:p>
            <a:pPr algn="ctr"/>
            <a:r>
              <a:rPr lang="en-GB" sz="1100" b="1" dirty="0"/>
              <a:t>The course of the Armada</a:t>
            </a:r>
          </a:p>
        </p:txBody>
      </p:sp>
      <p:pic>
        <p:nvPicPr>
          <p:cNvPr id="18434" name="Picture 2" descr="Source 5 of 8: The Armada's Progress">
            <a:extLst>
              <a:ext uri="{FF2B5EF4-FFF2-40B4-BE49-F238E27FC236}">
                <a16:creationId xmlns:a16="http://schemas.microsoft.com/office/drawing/2014/main" id="{0461A58B-82C5-4FBF-AFF7-79AA60B71F26}"/>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258958" y="6613413"/>
            <a:ext cx="2963314" cy="2296569"/>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sp>
        <p:nvSpPr>
          <p:cNvPr id="18" name="TextBox 17">
            <a:extLst>
              <a:ext uri="{FF2B5EF4-FFF2-40B4-BE49-F238E27FC236}">
                <a16:creationId xmlns:a16="http://schemas.microsoft.com/office/drawing/2014/main" id="{5A337515-2BEB-46AA-BDBE-2056E76C947E}"/>
              </a:ext>
            </a:extLst>
          </p:cNvPr>
          <p:cNvSpPr txBox="1"/>
          <p:nvPr/>
        </p:nvSpPr>
        <p:spPr>
          <a:xfrm>
            <a:off x="4258958" y="9048940"/>
            <a:ext cx="2963314" cy="261610"/>
          </a:xfrm>
          <a:prstGeom prst="rect">
            <a:avLst/>
          </a:prstGeom>
          <a:noFill/>
          <a:ln w="38100">
            <a:solidFill>
              <a:schemeClr val="tx1"/>
            </a:solidFill>
          </a:ln>
        </p:spPr>
        <p:txBody>
          <a:bodyPr wrap="square" rtlCol="0">
            <a:spAutoFit/>
          </a:bodyPr>
          <a:lstStyle/>
          <a:p>
            <a:pPr algn="ctr"/>
            <a:r>
              <a:rPr lang="en-GB" sz="1100" b="1" dirty="0"/>
              <a:t>The Armada off the Isle of Wight</a:t>
            </a:r>
          </a:p>
        </p:txBody>
      </p:sp>
      <p:sp>
        <p:nvSpPr>
          <p:cNvPr id="15" name="Rectangle 14">
            <a:extLst>
              <a:ext uri="{FF2B5EF4-FFF2-40B4-BE49-F238E27FC236}">
                <a16:creationId xmlns:a16="http://schemas.microsoft.com/office/drawing/2014/main" id="{8CA4B578-9FF7-4A28-8238-6BD74E71292B}"/>
              </a:ext>
            </a:extLst>
          </p:cNvPr>
          <p:cNvSpPr/>
          <p:nvPr/>
        </p:nvSpPr>
        <p:spPr>
          <a:xfrm>
            <a:off x="337402" y="9566163"/>
            <a:ext cx="6884870" cy="826765"/>
          </a:xfrm>
          <a:prstGeom prst="rect">
            <a:avLst/>
          </a:prstGeom>
        </p:spPr>
        <p:txBody>
          <a:bodyPr wrap="square">
            <a:spAutoFit/>
          </a:bodyPr>
          <a:lstStyle/>
          <a:p>
            <a:pPr>
              <a:lnSpc>
                <a:spcPct val="150000"/>
              </a:lnSpc>
            </a:pPr>
            <a:r>
              <a:rPr lang="en-GB" sz="1100" dirty="0">
                <a:latin typeface="Cambria" panose="02040503050406030204" pitchFamily="18" charset="0"/>
                <a:ea typeface="Cambria" panose="02040503050406030204" pitchFamily="18" charset="0"/>
              </a:rPr>
              <a:t>this was possible with the new faster ships. On the other hand, the Spanish tried to use old naval tactics, whereby they would fire one round (which was all their guns could manage) at a time and board the English ships. This proved to be ineffective.  </a:t>
            </a:r>
            <a:endParaRPr lang="en-GB" sz="1100" dirty="0"/>
          </a:p>
        </p:txBody>
      </p:sp>
    </p:spTree>
    <p:extLst>
      <p:ext uri="{BB962C8B-B14F-4D97-AF65-F5344CB8AC3E}">
        <p14:creationId xmlns:p14="http://schemas.microsoft.com/office/powerpoint/2010/main" val="210385776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86;p16">
            <a:extLst>
              <a:ext uri="{FF2B5EF4-FFF2-40B4-BE49-F238E27FC236}">
                <a16:creationId xmlns:a16="http://schemas.microsoft.com/office/drawing/2014/main" id="{9F3AAAA6-BDA3-4485-AF33-8E10356D887A}"/>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p.63</a:t>
            </a:r>
            <a:endParaRPr sz="1600" b="1" dirty="0">
              <a:latin typeface="Calibri"/>
              <a:ea typeface="Calibri"/>
              <a:cs typeface="Calibri"/>
              <a:sym typeface="Calibri"/>
            </a:endParaRPr>
          </a:p>
        </p:txBody>
      </p:sp>
      <p:sp>
        <p:nvSpPr>
          <p:cNvPr id="3" name="Google Shape;81;p16">
            <a:extLst>
              <a:ext uri="{FF2B5EF4-FFF2-40B4-BE49-F238E27FC236}">
                <a16:creationId xmlns:a16="http://schemas.microsoft.com/office/drawing/2014/main" id="{41D9AE44-023C-4C20-AF6D-4F1D937489A0}"/>
              </a:ext>
            </a:extLst>
          </p:cNvPr>
          <p:cNvSpPr txBox="1"/>
          <p:nvPr/>
        </p:nvSpPr>
        <p:spPr>
          <a:xfrm>
            <a:off x="704850" y="231775"/>
            <a:ext cx="6016500" cy="793270"/>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a:t>
            </a:r>
            <a:r>
              <a:rPr lang="en-GB" b="1" dirty="0">
                <a:latin typeface="Tahoma" panose="020B0604030504040204" pitchFamily="34" charset="0"/>
                <a:ea typeface="Tahoma" panose="020B0604030504040204" pitchFamily="34" charset="0"/>
                <a:cs typeface="Tahoma" panose="020B0604030504040204" pitchFamily="34" charset="0"/>
              </a:rPr>
              <a:t>2.4 The Armada</a:t>
            </a:r>
            <a:endParaRPr lang="en-GB" sz="1800" b="1" dirty="0">
              <a:latin typeface="Tahoma" panose="020B0604030504040204" pitchFamily="34" charset="0"/>
              <a:ea typeface="Tahoma" panose="020B0604030504040204" pitchFamily="34" charset="0"/>
              <a:cs typeface="Tahoma" panose="020B0604030504040204" pitchFamily="34" charset="0"/>
            </a:endParaRPr>
          </a:p>
          <a:p>
            <a:pPr algn="ctr" fontAlgn="ctr"/>
            <a:r>
              <a:rPr lang="en-GB" sz="1200" dirty="0">
                <a:solidFill>
                  <a:srgbClr val="000000"/>
                </a:solidFill>
                <a:latin typeface="Cambria" panose="02040503050406030204" pitchFamily="18" charset="0"/>
                <a:ea typeface="Cambria" panose="02040503050406030204" pitchFamily="18" charset="0"/>
              </a:rPr>
              <a:t>A. Spanish invasion plans. Reasons why Philip used the Spanish Armada + B. The reasons for and consequences of the English victory.</a:t>
            </a:r>
            <a:endParaRPr lang="en-GB" sz="1200" dirty="0">
              <a:latin typeface="Cambria" panose="02040503050406030204" pitchFamily="18" charset="0"/>
              <a:ea typeface="Cambria" panose="02040503050406030204" pitchFamily="18" charset="0"/>
            </a:endParaRPr>
          </a:p>
        </p:txBody>
      </p:sp>
      <p:sp>
        <p:nvSpPr>
          <p:cNvPr id="4" name="TextBox 3">
            <a:extLst>
              <a:ext uri="{FF2B5EF4-FFF2-40B4-BE49-F238E27FC236}">
                <a16:creationId xmlns:a16="http://schemas.microsoft.com/office/drawing/2014/main" id="{A3A1EF66-CCE2-4102-905F-117857CE0C87}"/>
              </a:ext>
            </a:extLst>
          </p:cNvPr>
          <p:cNvSpPr txBox="1"/>
          <p:nvPr/>
        </p:nvSpPr>
        <p:spPr>
          <a:xfrm>
            <a:off x="337403" y="1125650"/>
            <a:ext cx="4348898" cy="4377545"/>
          </a:xfrm>
          <a:prstGeom prst="rect">
            <a:avLst/>
          </a:prstGeom>
          <a:noFill/>
        </p:spPr>
        <p:txBody>
          <a:bodyPr wrap="square" numCol="1" spcCol="360000" rtlCol="0">
            <a:spAutoFit/>
          </a:bodyPr>
          <a:lstStyle/>
          <a:p>
            <a:pPr algn="ctr">
              <a:lnSpc>
                <a:spcPct val="150000"/>
              </a:lnSpc>
            </a:pPr>
            <a:r>
              <a:rPr lang="en-GB" sz="1100" b="1" dirty="0">
                <a:latin typeface="Cambria" panose="02040503050406030204" pitchFamily="18" charset="0"/>
                <a:ea typeface="Cambria" panose="02040503050406030204" pitchFamily="18" charset="0"/>
              </a:rPr>
              <a:t>The Battle of Gravelines, 8 August 1588</a:t>
            </a:r>
          </a:p>
          <a:p>
            <a:pPr>
              <a:lnSpc>
                <a:spcPct val="150000"/>
              </a:lnSpc>
            </a:pPr>
            <a:r>
              <a:rPr lang="en-GB" sz="1100" dirty="0">
                <a:latin typeface="Cambria" panose="02040503050406030204" pitchFamily="18" charset="0"/>
                <a:ea typeface="Cambria" panose="02040503050406030204" pitchFamily="18" charset="0"/>
              </a:rPr>
              <a:t>On the night of the 6</a:t>
            </a:r>
            <a:r>
              <a:rPr lang="en-GB" sz="1100" baseline="30000" dirty="0">
                <a:latin typeface="Cambria" panose="02040503050406030204" pitchFamily="18" charset="0"/>
                <a:ea typeface="Cambria" panose="02040503050406030204" pitchFamily="18" charset="0"/>
              </a:rPr>
              <a:t>th</a:t>
            </a:r>
            <a:r>
              <a:rPr lang="en-GB" sz="1100" dirty="0">
                <a:latin typeface="Cambria" panose="02040503050406030204" pitchFamily="18" charset="0"/>
                <a:ea typeface="Cambria" panose="02040503050406030204" pitchFamily="18" charset="0"/>
              </a:rPr>
              <a:t> August, the English sent fireships (empty ships set on fire and sent in the direction of the enemy) in amongst the Spanish fleet. Though the ships caused little actual damage to the Spanish ships, it did cause havoc and confusion which scattered the Armada. Amongst this confusion, the Spanish cut their anchors quickly to evade the fires ships, falsely believing the ships were packed with dynamite. The cutting of the anchors proved vital later on in the battle. </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Due to the communication issues and poor planning, Medina-Sidonia had to fight without Parma’s ships, which were not ready. Up against faster, more mobile English ships with cannons that were easier to load, the Armada was defeated and scattered by the winds. Interestingly, more ships were destroyed by strong gales that caused the ships to be wrecked on the Scottish and Irish coasts. Thousands were killed. </a:t>
            </a:r>
          </a:p>
        </p:txBody>
      </p:sp>
      <p:pic>
        <p:nvPicPr>
          <p:cNvPr id="20482" name="Picture 2" descr="Spanish Armada - Wikipedia">
            <a:extLst>
              <a:ext uri="{FF2B5EF4-FFF2-40B4-BE49-F238E27FC236}">
                <a16:creationId xmlns:a16="http://schemas.microsoft.com/office/drawing/2014/main" id="{B20D3293-5F3D-4843-9DD8-580CF5F055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39150" y="1316038"/>
            <a:ext cx="2438400" cy="1885950"/>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pic>
        <p:nvPicPr>
          <p:cNvPr id="20484" name="Picture 4" descr="BBC - History - British History in depth: Armada Gallery">
            <a:extLst>
              <a:ext uri="{FF2B5EF4-FFF2-40B4-BE49-F238E27FC236}">
                <a16:creationId xmlns:a16="http://schemas.microsoft.com/office/drawing/2014/main" id="{45C46FFB-2A1E-4B3C-83B8-209B0FE7DDD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34651" y="3729176"/>
            <a:ext cx="2442899" cy="1517169"/>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
        <p:nvSpPr>
          <p:cNvPr id="15" name="TextBox 14">
            <a:extLst>
              <a:ext uri="{FF2B5EF4-FFF2-40B4-BE49-F238E27FC236}">
                <a16:creationId xmlns:a16="http://schemas.microsoft.com/office/drawing/2014/main" id="{AA4949D9-B826-449D-A661-55739C3F3F03}"/>
              </a:ext>
            </a:extLst>
          </p:cNvPr>
          <p:cNvSpPr txBox="1"/>
          <p:nvPr/>
        </p:nvSpPr>
        <p:spPr>
          <a:xfrm>
            <a:off x="337402" y="5445468"/>
            <a:ext cx="6940147" cy="5139292"/>
          </a:xfrm>
          <a:prstGeom prst="rect">
            <a:avLst/>
          </a:prstGeom>
          <a:noFill/>
        </p:spPr>
        <p:txBody>
          <a:bodyPr wrap="square" numCol="1" spcCol="360000" rtlCol="0">
            <a:spAutoFit/>
          </a:bodyPr>
          <a:lstStyle/>
          <a:p>
            <a:pPr algn="ctr">
              <a:lnSpc>
                <a:spcPct val="150000"/>
              </a:lnSpc>
            </a:pPr>
            <a:r>
              <a:rPr lang="en-GB" sz="1100" b="1" dirty="0">
                <a:latin typeface="Cambria" panose="02040503050406030204" pitchFamily="18" charset="0"/>
                <a:ea typeface="Cambria" panose="02040503050406030204" pitchFamily="18" charset="0"/>
              </a:rPr>
              <a:t>Should Philip II take the blame for the defeat?</a:t>
            </a:r>
          </a:p>
          <a:p>
            <a:pPr>
              <a:lnSpc>
                <a:spcPct val="150000"/>
              </a:lnSpc>
            </a:pPr>
            <a:r>
              <a:rPr lang="en-GB" sz="1100" dirty="0">
                <a:latin typeface="Cambria" panose="02040503050406030204" pitchFamily="18" charset="0"/>
                <a:ea typeface="Cambria" panose="02040503050406030204" pitchFamily="18" charset="0"/>
              </a:rPr>
              <a:t>Philip did consult his military commanders and strategists before the Armada sailed, however, he seems to have ignored their suggestions, their criticisms and concerns. He appointed the Duke of Medina Sidonia as his commander despite the fact that he had no navel background, suffered from seasickness and asked to be excused from the position. On the other hand, Elizabeth surrounded herself with experienced advisers and left the key decisions to her commanders: Francis Drake, the Earl of Nottingham and Lord Seymour. </a:t>
            </a:r>
          </a:p>
          <a:p>
            <a:pPr>
              <a:lnSpc>
                <a:spcPct val="150000"/>
              </a:lnSpc>
            </a:pPr>
            <a:endParaRPr lang="en-GB" sz="1100" dirty="0">
              <a:latin typeface="Cambria" panose="02040503050406030204" pitchFamily="18" charset="0"/>
              <a:ea typeface="Cambria" panose="02040503050406030204" pitchFamily="18" charset="0"/>
            </a:endParaRPr>
          </a:p>
          <a:p>
            <a:pPr algn="ctr">
              <a:lnSpc>
                <a:spcPct val="150000"/>
              </a:lnSpc>
            </a:pPr>
            <a:r>
              <a:rPr lang="en-GB" sz="1100" b="1" dirty="0">
                <a:latin typeface="Cambria" panose="02040503050406030204" pitchFamily="18" charset="0"/>
                <a:ea typeface="Cambria" panose="02040503050406030204" pitchFamily="18" charset="0"/>
              </a:rPr>
              <a:t>What were the consequences of the English victory over the Spanish Armada?</a:t>
            </a:r>
          </a:p>
          <a:p>
            <a:pPr>
              <a:lnSpc>
                <a:spcPct val="150000"/>
              </a:lnSpc>
            </a:pPr>
            <a:r>
              <a:rPr lang="en-GB" sz="1100" dirty="0">
                <a:latin typeface="Cambria" panose="02040503050406030204" pitchFamily="18" charset="0"/>
                <a:ea typeface="Cambria" panose="02040503050406030204" pitchFamily="18" charset="0"/>
              </a:rPr>
              <a:t>Elizabeth I addressed her troops, in a now famous speech, at Tilbury, Essex, where they were planning to defend England from Spanish invasion. England itself had survived an attack by a more powerful foe which helped to increase and nurture the feeling of English pride and led to a huge propaganda victory. . It also had a knock on effect on the Dutch rebels who renewed their fight against the Spanish. Had Philip II been successful, any English support for Dutch Protestants would have ended. As it was, the Anglo-Dutch alliance became stronger than ever before. </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The defeat of the Armada also highlighted the strength of the English navy which led to the English having more confidence to trade and explore more widely open seas.  For Philip, the defeat did not make him give up. He lost the battle but the war continued throughout Elizabeth's reign, and he was still steadfast in his belief that Catholicism was the one true religion. The defeat however, cost Spain dearly, both financially and in terms of power. It was the beginning of the end for Spanish fortunes which started to decline. </a:t>
            </a:r>
          </a:p>
        </p:txBody>
      </p:sp>
    </p:spTree>
    <p:extLst>
      <p:ext uri="{BB962C8B-B14F-4D97-AF65-F5344CB8AC3E}">
        <p14:creationId xmlns:p14="http://schemas.microsoft.com/office/powerpoint/2010/main" val="415002342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86;p16">
            <a:extLst>
              <a:ext uri="{FF2B5EF4-FFF2-40B4-BE49-F238E27FC236}">
                <a16:creationId xmlns:a16="http://schemas.microsoft.com/office/drawing/2014/main" id="{7166CC26-BAA1-4DA5-BD5A-2AD70394123A}"/>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p.64</a:t>
            </a:r>
            <a:endParaRPr sz="1600" b="1" dirty="0">
              <a:latin typeface="Calibri"/>
              <a:ea typeface="Calibri"/>
              <a:cs typeface="Calibri"/>
              <a:sym typeface="Calibri"/>
            </a:endParaRPr>
          </a:p>
        </p:txBody>
      </p:sp>
      <p:sp>
        <p:nvSpPr>
          <p:cNvPr id="4" name="Google Shape;81;p16">
            <a:extLst>
              <a:ext uri="{FF2B5EF4-FFF2-40B4-BE49-F238E27FC236}">
                <a16:creationId xmlns:a16="http://schemas.microsoft.com/office/drawing/2014/main" id="{C05F3E36-523C-4383-BE05-EC0702FC5C95}"/>
              </a:ext>
            </a:extLst>
          </p:cNvPr>
          <p:cNvSpPr txBox="1"/>
          <p:nvPr/>
        </p:nvSpPr>
        <p:spPr>
          <a:xfrm>
            <a:off x="704850" y="231775"/>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a:t>
            </a:r>
            <a:r>
              <a:rPr lang="en-GB" b="1" dirty="0">
                <a:latin typeface="Tahoma" panose="020B0604030504040204" pitchFamily="34" charset="0"/>
                <a:ea typeface="Tahoma" panose="020B0604030504040204" pitchFamily="34" charset="0"/>
                <a:cs typeface="Tahoma" panose="020B0604030504040204" pitchFamily="34" charset="0"/>
              </a:rPr>
              <a:t>2.4 The Armada</a:t>
            </a:r>
            <a:endParaRPr lang="en-GB" sz="1800" b="1" dirty="0">
              <a:latin typeface="Tahoma" panose="020B0604030504040204" pitchFamily="34" charset="0"/>
              <a:ea typeface="Tahoma" panose="020B0604030504040204" pitchFamily="34" charset="0"/>
              <a:cs typeface="Tahoma" panose="020B0604030504040204" pitchFamily="34" charset="0"/>
            </a:endParaRPr>
          </a:p>
          <a:p>
            <a:pPr algn="ctr" fontAlgn="ctr"/>
            <a:r>
              <a:rPr lang="en-GB" sz="1200" dirty="0">
                <a:solidFill>
                  <a:srgbClr val="000000"/>
                </a:solidFill>
                <a:latin typeface="Cambria" panose="02040503050406030204" pitchFamily="18" charset="0"/>
                <a:ea typeface="Cambria" panose="02040503050406030204" pitchFamily="18" charset="0"/>
              </a:rPr>
              <a:t>A. Spanish invasion plans. Reasons why Philip used the Spanish Armada.</a:t>
            </a:r>
            <a:endParaRPr lang="en-GB" sz="1200" dirty="0">
              <a:latin typeface="Cambria" panose="02040503050406030204" pitchFamily="18" charset="0"/>
              <a:ea typeface="Cambria" panose="02040503050406030204" pitchFamily="18" charset="0"/>
            </a:endParaRPr>
          </a:p>
        </p:txBody>
      </p:sp>
      <p:sp>
        <p:nvSpPr>
          <p:cNvPr id="23" name="TextBox 22">
            <a:extLst>
              <a:ext uri="{FF2B5EF4-FFF2-40B4-BE49-F238E27FC236}">
                <a16:creationId xmlns:a16="http://schemas.microsoft.com/office/drawing/2014/main" id="{183CF4C6-1F29-4E9A-B451-7DA86D64EA30}"/>
              </a:ext>
            </a:extLst>
          </p:cNvPr>
          <p:cNvSpPr txBox="1"/>
          <p:nvPr/>
        </p:nvSpPr>
        <p:spPr>
          <a:xfrm>
            <a:off x="337402" y="948537"/>
            <a:ext cx="6884871" cy="1584473"/>
          </a:xfrm>
          <a:prstGeom prst="rect">
            <a:avLst/>
          </a:prstGeom>
          <a:noFill/>
        </p:spPr>
        <p:txBody>
          <a:bodyPr wrap="square" rtlCol="0">
            <a:spAutoFit/>
          </a:bodyPr>
          <a:lstStyle/>
          <a:p>
            <a:pPr>
              <a:lnSpc>
                <a:spcPct val="150000"/>
              </a:lnSpc>
            </a:pPr>
            <a:r>
              <a:rPr lang="en-GB" sz="1100" b="1" dirty="0">
                <a:latin typeface="Cambria" panose="02040503050406030204" pitchFamily="18" charset="0"/>
                <a:ea typeface="Cambria" panose="02040503050406030204" pitchFamily="18" charset="0"/>
              </a:rPr>
              <a:t>TASK: </a:t>
            </a:r>
            <a:r>
              <a:rPr lang="en-GB" sz="1100" dirty="0">
                <a:latin typeface="Cambria" panose="02040503050406030204" pitchFamily="18" charset="0"/>
                <a:ea typeface="Cambria" panose="02040503050406030204" pitchFamily="18" charset="0"/>
              </a:rPr>
              <a:t>using the information regarding the different factors for the defeat of the Spanish Armada complete the following tasks: </a:t>
            </a:r>
          </a:p>
          <a:p>
            <a:pPr marL="228600" indent="-228600">
              <a:lnSpc>
                <a:spcPct val="150000"/>
              </a:lnSpc>
              <a:buAutoNum type="arabicPeriod"/>
            </a:pPr>
            <a:r>
              <a:rPr lang="en-GB" sz="1100" dirty="0">
                <a:latin typeface="Cambria" panose="02040503050406030204" pitchFamily="18" charset="0"/>
                <a:ea typeface="Cambria" panose="02040503050406030204" pitchFamily="18" charset="0"/>
              </a:rPr>
              <a:t>Write a one sentence summery of what the factor is. </a:t>
            </a:r>
          </a:p>
          <a:p>
            <a:pPr marL="228600" indent="-228600">
              <a:lnSpc>
                <a:spcPct val="150000"/>
              </a:lnSpc>
              <a:buAutoNum type="arabicPeriod"/>
            </a:pPr>
            <a:r>
              <a:rPr lang="en-GB" sz="1100" dirty="0">
                <a:latin typeface="Cambria" panose="02040503050406030204" pitchFamily="18" charset="0"/>
                <a:ea typeface="Cambria" panose="02040503050406030204" pitchFamily="18" charset="0"/>
              </a:rPr>
              <a:t>Highlight the thermometer to show how significant that factor was. The hotter the thermometer, the greater significance. </a:t>
            </a:r>
          </a:p>
          <a:p>
            <a:pPr marL="228600" indent="-228600">
              <a:lnSpc>
                <a:spcPct val="150000"/>
              </a:lnSpc>
              <a:buAutoNum type="arabicPeriod"/>
            </a:pPr>
            <a:r>
              <a:rPr lang="en-GB" sz="1100" dirty="0">
                <a:latin typeface="Cambria" panose="02040503050406030204" pitchFamily="18" charset="0"/>
                <a:ea typeface="Cambria" panose="02040503050406030204" pitchFamily="18" charset="0"/>
              </a:rPr>
              <a:t>Write an explanation on why you chose this. </a:t>
            </a:r>
          </a:p>
        </p:txBody>
      </p:sp>
      <p:grpSp>
        <p:nvGrpSpPr>
          <p:cNvPr id="6" name="Group 5">
            <a:extLst>
              <a:ext uri="{FF2B5EF4-FFF2-40B4-BE49-F238E27FC236}">
                <a16:creationId xmlns:a16="http://schemas.microsoft.com/office/drawing/2014/main" id="{0742D850-4729-4E49-A33F-85615B810558}"/>
              </a:ext>
            </a:extLst>
          </p:cNvPr>
          <p:cNvGrpSpPr/>
          <p:nvPr/>
        </p:nvGrpSpPr>
        <p:grpSpPr>
          <a:xfrm>
            <a:off x="1954701" y="4383461"/>
            <a:ext cx="5156832" cy="2034882"/>
            <a:chOff x="1954701" y="4383461"/>
            <a:chExt cx="5156832" cy="2034882"/>
          </a:xfrm>
        </p:grpSpPr>
        <p:pic>
          <p:nvPicPr>
            <p:cNvPr id="16386" name="Picture 2" descr="Image result for blank thermometer">
              <a:extLst>
                <a:ext uri="{FF2B5EF4-FFF2-40B4-BE49-F238E27FC236}">
                  <a16:creationId xmlns:a16="http://schemas.microsoft.com/office/drawing/2014/main" id="{0E642DA5-5478-437A-B104-1A090C2E6A5D}"/>
                </a:ext>
              </a:extLst>
            </p:cNvPr>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l="31652" r="26006"/>
            <a:stretch/>
          </p:blipFill>
          <p:spPr bwMode="auto">
            <a:xfrm>
              <a:off x="6466151" y="4383461"/>
              <a:ext cx="645382" cy="2034881"/>
            </a:xfrm>
            <a:prstGeom prst="rect">
              <a:avLst/>
            </a:prstGeom>
            <a:noFill/>
            <a:extLst>
              <a:ext uri="{909E8E84-426E-40DD-AFC4-6F175D3DCCD1}">
                <a14:hiddenFill xmlns:a14="http://schemas.microsoft.com/office/drawing/2010/main">
                  <a:solidFill>
                    <a:srgbClr val="FFFFFF"/>
                  </a:solidFill>
                </a14:hiddenFill>
              </a:ext>
            </a:extLst>
          </p:spPr>
        </p:pic>
        <p:pic>
          <p:nvPicPr>
            <p:cNvPr id="30" name="Picture 2" descr="Image result for blank thermometer">
              <a:extLst>
                <a:ext uri="{FF2B5EF4-FFF2-40B4-BE49-F238E27FC236}">
                  <a16:creationId xmlns:a16="http://schemas.microsoft.com/office/drawing/2014/main" id="{D2129415-47F6-49C5-8EE9-F96B92EAC86E}"/>
                </a:ext>
              </a:extLst>
            </p:cNvPr>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l="31652" r="26006"/>
            <a:stretch/>
          </p:blipFill>
          <p:spPr bwMode="auto">
            <a:xfrm>
              <a:off x="1954701" y="4383462"/>
              <a:ext cx="645382" cy="2034881"/>
            </a:xfrm>
            <a:prstGeom prst="rect">
              <a:avLst/>
            </a:prstGeom>
            <a:noFill/>
            <a:extLst>
              <a:ext uri="{909E8E84-426E-40DD-AFC4-6F175D3DCCD1}">
                <a14:hiddenFill xmlns:a14="http://schemas.microsoft.com/office/drawing/2010/main">
                  <a:solidFill>
                    <a:srgbClr val="FFFFFF"/>
                  </a:solidFill>
                </a14:hiddenFill>
              </a:ext>
            </a:extLst>
          </p:spPr>
        </p:pic>
        <p:pic>
          <p:nvPicPr>
            <p:cNvPr id="32" name="Picture 2" descr="Image result for blank thermometer">
              <a:extLst>
                <a:ext uri="{FF2B5EF4-FFF2-40B4-BE49-F238E27FC236}">
                  <a16:creationId xmlns:a16="http://schemas.microsoft.com/office/drawing/2014/main" id="{FB0B37FA-7B38-4BB7-BDCA-71F4A9D13A9A}"/>
                </a:ext>
              </a:extLst>
            </p:cNvPr>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l="31652" r="26006"/>
            <a:stretch/>
          </p:blipFill>
          <p:spPr bwMode="auto">
            <a:xfrm>
              <a:off x="4245021" y="4383462"/>
              <a:ext cx="645382" cy="203488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33" name="Group 32">
            <a:extLst>
              <a:ext uri="{FF2B5EF4-FFF2-40B4-BE49-F238E27FC236}">
                <a16:creationId xmlns:a16="http://schemas.microsoft.com/office/drawing/2014/main" id="{684DAB6A-78D1-4246-A2BA-4062B1026E07}"/>
              </a:ext>
            </a:extLst>
          </p:cNvPr>
          <p:cNvGrpSpPr/>
          <p:nvPr/>
        </p:nvGrpSpPr>
        <p:grpSpPr>
          <a:xfrm>
            <a:off x="1954701" y="8267917"/>
            <a:ext cx="5156832" cy="2034882"/>
            <a:chOff x="1954701" y="4383461"/>
            <a:chExt cx="5156832" cy="2034882"/>
          </a:xfrm>
        </p:grpSpPr>
        <p:pic>
          <p:nvPicPr>
            <p:cNvPr id="34" name="Picture 2" descr="Image result for blank thermometer">
              <a:extLst>
                <a:ext uri="{FF2B5EF4-FFF2-40B4-BE49-F238E27FC236}">
                  <a16:creationId xmlns:a16="http://schemas.microsoft.com/office/drawing/2014/main" id="{D57F8759-DFA3-4518-BF7D-5FCDF924F381}"/>
                </a:ext>
              </a:extLst>
            </p:cNvPr>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l="31652" r="26006"/>
            <a:stretch/>
          </p:blipFill>
          <p:spPr bwMode="auto">
            <a:xfrm>
              <a:off x="6466151" y="4383461"/>
              <a:ext cx="645382" cy="2034881"/>
            </a:xfrm>
            <a:prstGeom prst="rect">
              <a:avLst/>
            </a:prstGeom>
            <a:noFill/>
            <a:extLst>
              <a:ext uri="{909E8E84-426E-40DD-AFC4-6F175D3DCCD1}">
                <a14:hiddenFill xmlns:a14="http://schemas.microsoft.com/office/drawing/2010/main">
                  <a:solidFill>
                    <a:srgbClr val="FFFFFF"/>
                  </a:solidFill>
                </a14:hiddenFill>
              </a:ext>
            </a:extLst>
          </p:spPr>
        </p:pic>
        <p:pic>
          <p:nvPicPr>
            <p:cNvPr id="35" name="Picture 2" descr="Image result for blank thermometer">
              <a:extLst>
                <a:ext uri="{FF2B5EF4-FFF2-40B4-BE49-F238E27FC236}">
                  <a16:creationId xmlns:a16="http://schemas.microsoft.com/office/drawing/2014/main" id="{3C87FF61-B97B-4484-AC3C-56EA08F9B215}"/>
                </a:ext>
              </a:extLst>
            </p:cNvPr>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l="31652" r="26006"/>
            <a:stretch/>
          </p:blipFill>
          <p:spPr bwMode="auto">
            <a:xfrm>
              <a:off x="1954701" y="4383462"/>
              <a:ext cx="645382" cy="2034881"/>
            </a:xfrm>
            <a:prstGeom prst="rect">
              <a:avLst/>
            </a:prstGeom>
            <a:noFill/>
            <a:extLst>
              <a:ext uri="{909E8E84-426E-40DD-AFC4-6F175D3DCCD1}">
                <a14:hiddenFill xmlns:a14="http://schemas.microsoft.com/office/drawing/2010/main">
                  <a:solidFill>
                    <a:srgbClr val="FFFFFF"/>
                  </a:solidFill>
                </a14:hiddenFill>
              </a:ext>
            </a:extLst>
          </p:spPr>
        </p:pic>
        <p:pic>
          <p:nvPicPr>
            <p:cNvPr id="36" name="Picture 2" descr="Image result for blank thermometer">
              <a:extLst>
                <a:ext uri="{FF2B5EF4-FFF2-40B4-BE49-F238E27FC236}">
                  <a16:creationId xmlns:a16="http://schemas.microsoft.com/office/drawing/2014/main" id="{071B7D36-87E8-4649-B344-623E9F410C41}"/>
                </a:ext>
              </a:extLst>
            </p:cNvPr>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l="31652" r="26006"/>
            <a:stretch/>
          </p:blipFill>
          <p:spPr bwMode="auto">
            <a:xfrm>
              <a:off x="4245021" y="4383462"/>
              <a:ext cx="645382" cy="2034881"/>
            </a:xfrm>
            <a:prstGeom prst="rect">
              <a:avLst/>
            </a:prstGeom>
            <a:noFill/>
            <a:extLst>
              <a:ext uri="{909E8E84-426E-40DD-AFC4-6F175D3DCCD1}">
                <a14:hiddenFill xmlns:a14="http://schemas.microsoft.com/office/drawing/2010/main">
                  <a:solidFill>
                    <a:srgbClr val="FFFFFF"/>
                  </a:solidFill>
                </a14:hiddenFill>
              </a:ext>
            </a:extLst>
          </p:spPr>
        </p:pic>
      </p:grpSp>
      <p:graphicFrame>
        <p:nvGraphicFramePr>
          <p:cNvPr id="2" name="Table 4">
            <a:extLst>
              <a:ext uri="{FF2B5EF4-FFF2-40B4-BE49-F238E27FC236}">
                <a16:creationId xmlns:a16="http://schemas.microsoft.com/office/drawing/2014/main" id="{517AB618-DAA9-4DF5-AC68-B68F368DAF97}"/>
              </a:ext>
            </a:extLst>
          </p:cNvPr>
          <p:cNvGraphicFramePr>
            <a:graphicFrameLocks noGrp="1"/>
          </p:cNvGraphicFramePr>
          <p:nvPr>
            <p:extLst>
              <p:ext uri="{D42A27DB-BD31-4B8C-83A1-F6EECF244321}">
                <p14:modId xmlns:p14="http://schemas.microsoft.com/office/powerpoint/2010/main" val="2767671435"/>
              </p:ext>
            </p:extLst>
          </p:nvPr>
        </p:nvGraphicFramePr>
        <p:xfrm>
          <a:off x="309763" y="2638425"/>
          <a:ext cx="6940149" cy="7709738"/>
        </p:xfrm>
        <a:graphic>
          <a:graphicData uri="http://schemas.openxmlformats.org/drawingml/2006/table">
            <a:tbl>
              <a:tblPr firstRow="1" bandRow="1">
                <a:tableStyleId>{2D5ABB26-0587-4C30-8999-92F81FD0307C}</a:tableStyleId>
              </a:tblPr>
              <a:tblGrid>
                <a:gridCol w="2313383">
                  <a:extLst>
                    <a:ext uri="{9D8B030D-6E8A-4147-A177-3AD203B41FA5}">
                      <a16:colId xmlns:a16="http://schemas.microsoft.com/office/drawing/2014/main" val="3645867783"/>
                    </a:ext>
                  </a:extLst>
                </a:gridCol>
                <a:gridCol w="2313383">
                  <a:extLst>
                    <a:ext uri="{9D8B030D-6E8A-4147-A177-3AD203B41FA5}">
                      <a16:colId xmlns:a16="http://schemas.microsoft.com/office/drawing/2014/main" val="1893138306"/>
                    </a:ext>
                  </a:extLst>
                </a:gridCol>
                <a:gridCol w="2313383">
                  <a:extLst>
                    <a:ext uri="{9D8B030D-6E8A-4147-A177-3AD203B41FA5}">
                      <a16:colId xmlns:a16="http://schemas.microsoft.com/office/drawing/2014/main" val="2813512312"/>
                    </a:ext>
                  </a:extLst>
                </a:gridCol>
              </a:tblGrid>
              <a:tr h="3854869">
                <a:tc>
                  <a:txBody>
                    <a:bodyPr/>
                    <a:lstStyle/>
                    <a:p>
                      <a:pPr algn="ctr"/>
                      <a:r>
                        <a:rPr lang="en-GB" sz="1100" b="1" dirty="0">
                          <a:latin typeface="Cambria" panose="02040503050406030204" pitchFamily="18" charset="0"/>
                          <a:ea typeface="Cambria" panose="02040503050406030204" pitchFamily="18" charset="0"/>
                        </a:rPr>
                        <a:t>English vs. Spanish ships</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a:r>
                        <a:rPr lang="en-GB" sz="1100" b="1" dirty="0">
                          <a:latin typeface="Cambria" panose="02040503050406030204" pitchFamily="18" charset="0"/>
                          <a:ea typeface="Cambria" panose="02040503050406030204" pitchFamily="18" charset="0"/>
                        </a:rPr>
                        <a:t>English naval tactics and weapons</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a:r>
                        <a:rPr lang="en-GB" sz="1100" b="1" dirty="0">
                          <a:latin typeface="Cambria" panose="02040503050406030204" pitchFamily="18" charset="0"/>
                          <a:ea typeface="Cambria" panose="02040503050406030204" pitchFamily="18" charset="0"/>
                        </a:rPr>
                        <a:t>Poor communication and planning</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4770337"/>
                  </a:ext>
                </a:extLst>
              </a:tr>
              <a:tr h="3854869">
                <a:tc>
                  <a:txBody>
                    <a:bodyPr/>
                    <a:lstStyle/>
                    <a:p>
                      <a:pPr algn="ctr"/>
                      <a:r>
                        <a:rPr lang="en-GB" sz="1100" b="1" dirty="0">
                          <a:latin typeface="Cambria" panose="02040503050406030204" pitchFamily="18" charset="0"/>
                          <a:ea typeface="Cambria" panose="02040503050406030204" pitchFamily="18" charset="0"/>
                        </a:rPr>
                        <a:t>Leadership</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a:r>
                        <a:rPr lang="en-GB" sz="1100" b="1" dirty="0">
                          <a:latin typeface="Cambria" panose="02040503050406030204" pitchFamily="18" charset="0"/>
                          <a:ea typeface="Cambria" panose="02040503050406030204" pitchFamily="18" charset="0"/>
                        </a:rPr>
                        <a:t>Location/geography/weather</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a:r>
                        <a:rPr lang="en-GB" sz="1100" b="1" dirty="0">
                          <a:latin typeface="Cambria" panose="02040503050406030204" pitchFamily="18" charset="0"/>
                          <a:ea typeface="Cambria" panose="02040503050406030204" pitchFamily="18" charset="0"/>
                        </a:rPr>
                        <a:t>Spanish supplies</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71499317"/>
                  </a:ext>
                </a:extLst>
              </a:tr>
            </a:tbl>
          </a:graphicData>
        </a:graphic>
      </p:graphicFrame>
    </p:spTree>
    <p:extLst>
      <p:ext uri="{BB962C8B-B14F-4D97-AF65-F5344CB8AC3E}">
        <p14:creationId xmlns:p14="http://schemas.microsoft.com/office/powerpoint/2010/main" val="425664067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2E5A3554-3361-4E2D-82BD-E494B4B54C1E}"/>
              </a:ext>
            </a:extLst>
          </p:cNvPr>
          <p:cNvGraphicFramePr>
            <a:graphicFrameLocks noGrp="1"/>
          </p:cNvGraphicFramePr>
          <p:nvPr>
            <p:extLst>
              <p:ext uri="{D42A27DB-BD31-4B8C-83A1-F6EECF244321}">
                <p14:modId xmlns:p14="http://schemas.microsoft.com/office/powerpoint/2010/main" val="1972067328"/>
              </p:ext>
            </p:extLst>
          </p:nvPr>
        </p:nvGraphicFramePr>
        <p:xfrm>
          <a:off x="395927" y="2822416"/>
          <a:ext cx="6644637" cy="6829356"/>
        </p:xfrm>
        <a:graphic>
          <a:graphicData uri="http://schemas.openxmlformats.org/drawingml/2006/table">
            <a:tbl>
              <a:tblPr firstRow="1" firstCol="1" bandRow="1">
                <a:tableStyleId>{2D5ABB26-0587-4C30-8999-92F81FD0307C}</a:tableStyleId>
              </a:tblPr>
              <a:tblGrid>
                <a:gridCol w="2214879">
                  <a:extLst>
                    <a:ext uri="{9D8B030D-6E8A-4147-A177-3AD203B41FA5}">
                      <a16:colId xmlns:a16="http://schemas.microsoft.com/office/drawing/2014/main" val="3359010804"/>
                    </a:ext>
                  </a:extLst>
                </a:gridCol>
                <a:gridCol w="2214879">
                  <a:extLst>
                    <a:ext uri="{9D8B030D-6E8A-4147-A177-3AD203B41FA5}">
                      <a16:colId xmlns:a16="http://schemas.microsoft.com/office/drawing/2014/main" val="3372499936"/>
                    </a:ext>
                  </a:extLst>
                </a:gridCol>
                <a:gridCol w="2214879">
                  <a:extLst>
                    <a:ext uri="{9D8B030D-6E8A-4147-A177-3AD203B41FA5}">
                      <a16:colId xmlns:a16="http://schemas.microsoft.com/office/drawing/2014/main" val="1301733222"/>
                    </a:ext>
                  </a:extLst>
                </a:gridCol>
              </a:tblGrid>
              <a:tr h="1707339">
                <a:tc>
                  <a:txBody>
                    <a:bodyPr/>
                    <a:lstStyle/>
                    <a:p>
                      <a:pPr>
                        <a:spcAft>
                          <a:spcPts val="0"/>
                        </a:spcAft>
                      </a:pPr>
                      <a:r>
                        <a:rPr lang="en-GB" sz="1100" b="1" dirty="0">
                          <a:effectLst/>
                          <a:latin typeface="Cambria" panose="02040503050406030204" pitchFamily="18" charset="0"/>
                          <a:ea typeface="Cambria" panose="02040503050406030204" pitchFamily="18" charset="0"/>
                        </a:rPr>
                        <a:t>a. </a:t>
                      </a:r>
                      <a:r>
                        <a:rPr lang="en-GB" sz="1100" dirty="0">
                          <a:effectLst/>
                          <a:latin typeface="Cambria" panose="02040503050406030204" pitchFamily="18" charset="0"/>
                          <a:ea typeface="Cambria" panose="02040503050406030204" pitchFamily="18" charset="0"/>
                        </a:rPr>
                        <a:t>The Spanish guns were designed to fire heavy cannon balls short distances in fighting at close quarters.</a:t>
                      </a:r>
                    </a:p>
                    <a:p>
                      <a:pPr>
                        <a:spcAft>
                          <a:spcPts val="0"/>
                        </a:spcAft>
                      </a:pPr>
                      <a:r>
                        <a:rPr lang="en-GB" sz="1100" dirty="0">
                          <a:effectLst/>
                          <a:latin typeface="Cambria" panose="02040503050406030204" pitchFamily="18" charset="0"/>
                          <a:ea typeface="Cambria" panose="02040503050406030204" pitchFamily="18" charset="0"/>
                        </a:rPr>
                        <a:t>There were several different types of gun on Spanish ships and all took different sizes of ammunition.</a:t>
                      </a:r>
                      <a:endParaRPr lang="en-GB" sz="11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360" marR="67360"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spcAft>
                          <a:spcPts val="0"/>
                        </a:spcAft>
                      </a:pPr>
                      <a:r>
                        <a:rPr lang="en-GB" sz="1100" b="1" dirty="0">
                          <a:effectLst/>
                          <a:latin typeface="Cambria" panose="02040503050406030204" pitchFamily="18" charset="0"/>
                          <a:ea typeface="Cambria" panose="02040503050406030204" pitchFamily="18" charset="0"/>
                        </a:rPr>
                        <a:t>e. </a:t>
                      </a:r>
                      <a:r>
                        <a:rPr lang="en-GB" sz="1100" dirty="0">
                          <a:effectLst/>
                          <a:latin typeface="Cambria" panose="02040503050406030204" pitchFamily="18" charset="0"/>
                          <a:ea typeface="Cambria" panose="02040503050406030204" pitchFamily="18" charset="0"/>
                        </a:rPr>
                        <a:t>The English leaders, Lord</a:t>
                      </a:r>
                    </a:p>
                    <a:p>
                      <a:pPr>
                        <a:spcAft>
                          <a:spcPts val="0"/>
                        </a:spcAft>
                      </a:pPr>
                      <a:r>
                        <a:rPr lang="en-GB" sz="1100" dirty="0">
                          <a:effectLst/>
                          <a:latin typeface="Cambria" panose="02040503050406030204" pitchFamily="18" charset="0"/>
                          <a:ea typeface="Cambria" panose="02040503050406030204" pitchFamily="18" charset="0"/>
                        </a:rPr>
                        <a:t>Howard of Effingham and his second in command, Sir Francis Drake had years of experience of command at sea. Drake in particular had plenty of experience of attacking Spanish ships.</a:t>
                      </a:r>
                      <a:endParaRPr lang="en-GB" sz="11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360" marR="67360"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spcAft>
                          <a:spcPts val="0"/>
                        </a:spcAft>
                      </a:pPr>
                      <a:r>
                        <a:rPr lang="en-GB" sz="1100" b="1" dirty="0" err="1">
                          <a:effectLst/>
                          <a:latin typeface="Cambria" panose="02040503050406030204" pitchFamily="18" charset="0"/>
                          <a:ea typeface="Cambria" panose="02040503050406030204" pitchFamily="18" charset="0"/>
                        </a:rPr>
                        <a:t>i</a:t>
                      </a:r>
                      <a:r>
                        <a:rPr lang="en-GB" sz="1100" b="1" dirty="0">
                          <a:effectLst/>
                          <a:latin typeface="Cambria" panose="02040503050406030204" pitchFamily="18" charset="0"/>
                          <a:ea typeface="Cambria" panose="02040503050406030204" pitchFamily="18" charset="0"/>
                        </a:rPr>
                        <a:t>. </a:t>
                      </a:r>
                      <a:r>
                        <a:rPr lang="en-GB" sz="1100" dirty="0">
                          <a:effectLst/>
                          <a:latin typeface="Cambria" panose="02040503050406030204" pitchFamily="18" charset="0"/>
                          <a:ea typeface="Cambria" panose="02040503050406030204" pitchFamily="18" charset="0"/>
                        </a:rPr>
                        <a:t>The English ships were</a:t>
                      </a:r>
                    </a:p>
                    <a:p>
                      <a:pPr>
                        <a:spcAft>
                          <a:spcPts val="0"/>
                        </a:spcAft>
                      </a:pPr>
                      <a:r>
                        <a:rPr lang="en-GB" sz="1100" dirty="0">
                          <a:effectLst/>
                          <a:latin typeface="Cambria" panose="02040503050406030204" pitchFamily="18" charset="0"/>
                          <a:ea typeface="Cambria" panose="02040503050406030204" pitchFamily="18" charset="0"/>
                        </a:rPr>
                        <a:t>smaller, faster and more</a:t>
                      </a:r>
                    </a:p>
                    <a:p>
                      <a:pPr>
                        <a:spcAft>
                          <a:spcPts val="0"/>
                        </a:spcAft>
                      </a:pPr>
                      <a:r>
                        <a:rPr lang="en-GB" sz="1100" dirty="0">
                          <a:effectLst/>
                          <a:latin typeface="Cambria" panose="02040503050406030204" pitchFamily="18" charset="0"/>
                          <a:ea typeface="Cambria" panose="02040503050406030204" pitchFamily="18" charset="0"/>
                        </a:rPr>
                        <a:t>manoeuvrable than the</a:t>
                      </a:r>
                    </a:p>
                    <a:p>
                      <a:pPr>
                        <a:spcAft>
                          <a:spcPts val="0"/>
                        </a:spcAft>
                      </a:pPr>
                      <a:r>
                        <a:rPr lang="en-GB" sz="1100" dirty="0">
                          <a:effectLst/>
                          <a:latin typeface="Cambria" panose="02040503050406030204" pitchFamily="18" charset="0"/>
                          <a:ea typeface="Cambria" panose="02040503050406030204" pitchFamily="18" charset="0"/>
                        </a:rPr>
                        <a:t>Spanish. They carried guns</a:t>
                      </a:r>
                    </a:p>
                    <a:p>
                      <a:pPr>
                        <a:spcAft>
                          <a:spcPts val="0"/>
                        </a:spcAft>
                      </a:pPr>
                      <a:r>
                        <a:rPr lang="en-GB" sz="1100" dirty="0">
                          <a:effectLst/>
                          <a:latin typeface="Cambria" panose="02040503050406030204" pitchFamily="18" charset="0"/>
                          <a:ea typeface="Cambria" panose="02040503050406030204" pitchFamily="18" charset="0"/>
                        </a:rPr>
                        <a:t>with a bigger range than the</a:t>
                      </a:r>
                    </a:p>
                    <a:p>
                      <a:pPr>
                        <a:spcAft>
                          <a:spcPts val="0"/>
                        </a:spcAft>
                      </a:pPr>
                      <a:r>
                        <a:rPr lang="en-GB" sz="1100" dirty="0">
                          <a:effectLst/>
                          <a:latin typeface="Cambria" panose="02040503050406030204" pitchFamily="18" charset="0"/>
                          <a:ea typeface="Cambria" panose="02040503050406030204" pitchFamily="18" charset="0"/>
                        </a:rPr>
                        <a:t>Spanish which meant their</a:t>
                      </a:r>
                    </a:p>
                    <a:p>
                      <a:pPr>
                        <a:spcAft>
                          <a:spcPts val="0"/>
                        </a:spcAft>
                      </a:pPr>
                      <a:r>
                        <a:rPr lang="en-GB" sz="1100" dirty="0">
                          <a:effectLst/>
                          <a:latin typeface="Cambria" panose="02040503050406030204" pitchFamily="18" charset="0"/>
                          <a:ea typeface="Cambria" panose="02040503050406030204" pitchFamily="18" charset="0"/>
                        </a:rPr>
                        <a:t>preferred tactic was to fire at</a:t>
                      </a:r>
                    </a:p>
                    <a:p>
                      <a:pPr>
                        <a:spcAft>
                          <a:spcPts val="0"/>
                        </a:spcAft>
                      </a:pPr>
                      <a:r>
                        <a:rPr lang="en-GB" sz="1100" dirty="0">
                          <a:effectLst/>
                          <a:latin typeface="Cambria" panose="02040503050406030204" pitchFamily="18" charset="0"/>
                          <a:ea typeface="Cambria" panose="02040503050406030204" pitchFamily="18" charset="0"/>
                        </a:rPr>
                        <a:t>the Spanish from 150 metres</a:t>
                      </a:r>
                    </a:p>
                    <a:p>
                      <a:pPr>
                        <a:spcAft>
                          <a:spcPts val="0"/>
                        </a:spcAft>
                      </a:pPr>
                      <a:r>
                        <a:rPr lang="en-GB" sz="1100" dirty="0">
                          <a:effectLst/>
                          <a:latin typeface="Cambria" panose="02040503050406030204" pitchFamily="18" charset="0"/>
                          <a:ea typeface="Cambria" panose="02040503050406030204" pitchFamily="18" charset="0"/>
                        </a:rPr>
                        <a:t>Away</a:t>
                      </a:r>
                      <a:endParaRPr lang="en-GB" sz="11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360" marR="67360"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40578515"/>
                  </a:ext>
                </a:extLst>
              </a:tr>
              <a:tr h="1707339">
                <a:tc>
                  <a:txBody>
                    <a:bodyPr/>
                    <a:lstStyle/>
                    <a:p>
                      <a:pPr>
                        <a:spcAft>
                          <a:spcPts val="0"/>
                        </a:spcAft>
                      </a:pPr>
                      <a:r>
                        <a:rPr lang="en-GB" sz="1100" b="1" dirty="0">
                          <a:effectLst/>
                          <a:latin typeface="Cambria" panose="02040503050406030204" pitchFamily="18" charset="0"/>
                          <a:ea typeface="Cambria" panose="02040503050406030204" pitchFamily="18" charset="0"/>
                        </a:rPr>
                        <a:t>b. </a:t>
                      </a:r>
                      <a:r>
                        <a:rPr lang="en-GB" sz="1100" dirty="0">
                          <a:effectLst/>
                          <a:latin typeface="Cambria" panose="02040503050406030204" pitchFamily="18" charset="0"/>
                          <a:ea typeface="Cambria" panose="02040503050406030204" pitchFamily="18" charset="0"/>
                        </a:rPr>
                        <a:t>The Spanish ships were clumsy to steer. Their favourite tactic was to try to pull up alongside an enemy ship, tie the ships together and then jump and fight with swords, daggers and muskets.</a:t>
                      </a:r>
                      <a:endParaRPr lang="en-GB" sz="11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360" marR="67360"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spcAft>
                          <a:spcPts val="0"/>
                        </a:spcAft>
                      </a:pPr>
                      <a:r>
                        <a:rPr lang="en-GB" sz="1100" b="1" dirty="0">
                          <a:effectLst/>
                          <a:latin typeface="Cambria" panose="02040503050406030204" pitchFamily="18" charset="0"/>
                          <a:ea typeface="Cambria" panose="02040503050406030204" pitchFamily="18" charset="0"/>
                        </a:rPr>
                        <a:t>f. </a:t>
                      </a:r>
                      <a:r>
                        <a:rPr lang="en-GB" sz="1100" dirty="0">
                          <a:effectLst/>
                          <a:latin typeface="Cambria" panose="02040503050406030204" pitchFamily="18" charset="0"/>
                          <a:ea typeface="Cambria" panose="02040503050406030204" pitchFamily="18" charset="0"/>
                        </a:rPr>
                        <a:t>In English ships, the cannons were mounted on smaller gun carriages than on Spanish ships. This meant that they could be quickly reloaded allowing the English to fire more cannon balls with more speed.</a:t>
                      </a:r>
                      <a:endParaRPr lang="en-GB" sz="11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360" marR="67360"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spcAft>
                          <a:spcPts val="0"/>
                        </a:spcAft>
                      </a:pPr>
                      <a:r>
                        <a:rPr lang="en-GB" sz="1100" b="1" dirty="0">
                          <a:effectLst/>
                          <a:latin typeface="Cambria" panose="02040503050406030204" pitchFamily="18" charset="0"/>
                          <a:ea typeface="Cambria" panose="02040503050406030204" pitchFamily="18" charset="0"/>
                        </a:rPr>
                        <a:t>j. </a:t>
                      </a:r>
                      <a:r>
                        <a:rPr lang="en-GB" sz="1100" dirty="0">
                          <a:effectLst/>
                          <a:latin typeface="Cambria" panose="02040503050406030204" pitchFamily="18" charset="0"/>
                          <a:ea typeface="Cambria" panose="02040503050406030204" pitchFamily="18" charset="0"/>
                        </a:rPr>
                        <a:t>Spanish ships lacked provisions. Drake’s raid on Cadiz destroyed so many barrels used to store food that new ones had to be made from inferior wood.</a:t>
                      </a:r>
                    </a:p>
                    <a:p>
                      <a:pPr>
                        <a:spcAft>
                          <a:spcPts val="0"/>
                        </a:spcAft>
                      </a:pPr>
                      <a:r>
                        <a:rPr lang="en-GB" sz="1100" dirty="0">
                          <a:effectLst/>
                          <a:latin typeface="Cambria" panose="02040503050406030204" pitchFamily="18" charset="0"/>
                          <a:ea typeface="Cambria" panose="02040503050406030204" pitchFamily="18" charset="0"/>
                        </a:rPr>
                        <a:t>This meant that Spanish food supplies rotted.</a:t>
                      </a:r>
                      <a:endParaRPr lang="en-GB" sz="11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360" marR="67360"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2439902"/>
                  </a:ext>
                </a:extLst>
              </a:tr>
              <a:tr h="1707339">
                <a:tc>
                  <a:txBody>
                    <a:bodyPr/>
                    <a:lstStyle/>
                    <a:p>
                      <a:pPr>
                        <a:spcAft>
                          <a:spcPts val="0"/>
                        </a:spcAft>
                      </a:pPr>
                      <a:r>
                        <a:rPr lang="en-GB" sz="1100" b="1" dirty="0">
                          <a:effectLst/>
                          <a:latin typeface="Cambria" panose="02040503050406030204" pitchFamily="18" charset="0"/>
                          <a:ea typeface="Cambria" panose="02040503050406030204" pitchFamily="18" charset="0"/>
                        </a:rPr>
                        <a:t>c. </a:t>
                      </a:r>
                      <a:r>
                        <a:rPr lang="en-GB" sz="1100" dirty="0">
                          <a:effectLst/>
                          <a:latin typeface="Cambria" panose="02040503050406030204" pitchFamily="18" charset="0"/>
                          <a:ea typeface="Cambria" panose="02040503050406030204" pitchFamily="18" charset="0"/>
                        </a:rPr>
                        <a:t>The Spanish ships were low on supplies of cannon ball and archaeological evidence suggests that they were of poor quality.</a:t>
                      </a:r>
                      <a:endParaRPr lang="en-GB" sz="11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360" marR="67360"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spcAft>
                          <a:spcPts val="0"/>
                        </a:spcAft>
                      </a:pPr>
                      <a:r>
                        <a:rPr lang="en-GB" sz="1100" b="1" dirty="0">
                          <a:effectLst/>
                          <a:latin typeface="Cambria" panose="02040503050406030204" pitchFamily="18" charset="0"/>
                          <a:ea typeface="Cambria" panose="02040503050406030204" pitchFamily="18" charset="0"/>
                        </a:rPr>
                        <a:t>g. </a:t>
                      </a:r>
                      <a:r>
                        <a:rPr lang="en-GB" sz="1100" dirty="0">
                          <a:effectLst/>
                          <a:latin typeface="Cambria" panose="02040503050406030204" pitchFamily="18" charset="0"/>
                          <a:ea typeface="Cambria" panose="02040503050406030204" pitchFamily="18" charset="0"/>
                        </a:rPr>
                        <a:t>The Armada’s plan was to join up with the Duke of Parma in the Netherlands. Communication at sea was unreliable and it took a week for word to reach Parma that the Armada was in the Channel. By this time the Armada was waiting to engage the English</a:t>
                      </a:r>
                      <a:endParaRPr lang="en-GB" sz="11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360" marR="67360"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spcAft>
                          <a:spcPts val="0"/>
                        </a:spcAft>
                      </a:pPr>
                      <a:r>
                        <a:rPr lang="en-GB" sz="1100" b="1" dirty="0">
                          <a:effectLst/>
                          <a:latin typeface="Cambria" panose="02040503050406030204" pitchFamily="18" charset="0"/>
                          <a:ea typeface="Cambria" panose="02040503050406030204" pitchFamily="18" charset="0"/>
                        </a:rPr>
                        <a:t>k. </a:t>
                      </a:r>
                      <a:r>
                        <a:rPr lang="en-GB" sz="1100" dirty="0">
                          <a:effectLst/>
                          <a:latin typeface="Cambria" panose="02040503050406030204" pitchFamily="18" charset="0"/>
                          <a:ea typeface="Cambria" panose="02040503050406030204" pitchFamily="18" charset="0"/>
                        </a:rPr>
                        <a:t>English ships chased the Armada down the Channel. This meant that the Armada could not wait for Parma to receive their message and join them.</a:t>
                      </a:r>
                      <a:endParaRPr lang="en-GB" sz="11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360" marR="67360"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03601532"/>
                  </a:ext>
                </a:extLst>
              </a:tr>
              <a:tr h="1707339">
                <a:tc>
                  <a:txBody>
                    <a:bodyPr/>
                    <a:lstStyle/>
                    <a:p>
                      <a:pPr>
                        <a:spcAft>
                          <a:spcPts val="0"/>
                        </a:spcAft>
                      </a:pPr>
                      <a:r>
                        <a:rPr lang="en-GB" sz="1100" b="1" dirty="0">
                          <a:effectLst/>
                          <a:latin typeface="Cambria" panose="02040503050406030204" pitchFamily="18" charset="0"/>
                          <a:ea typeface="Cambria" panose="02040503050406030204" pitchFamily="18" charset="0"/>
                        </a:rPr>
                        <a:t>d. </a:t>
                      </a:r>
                      <a:r>
                        <a:rPr lang="en-GB" sz="1100" dirty="0">
                          <a:effectLst/>
                          <a:latin typeface="Cambria" panose="02040503050406030204" pitchFamily="18" charset="0"/>
                          <a:ea typeface="Cambria" panose="02040503050406030204" pitchFamily="18" charset="0"/>
                        </a:rPr>
                        <a:t>Francis Drake sent a number of fire ships into the Spanish fleet. This caused the Spanish ships to panic. They thought the ships were like floating bombs, loaded with gunpowder, but in fact it was just a trick. As a result,</a:t>
                      </a:r>
                    </a:p>
                    <a:p>
                      <a:pPr>
                        <a:spcAft>
                          <a:spcPts val="0"/>
                        </a:spcAft>
                      </a:pPr>
                      <a:r>
                        <a:rPr lang="en-GB" sz="1100" dirty="0">
                          <a:effectLst/>
                          <a:latin typeface="Cambria" panose="02040503050406030204" pitchFamily="18" charset="0"/>
                          <a:ea typeface="Cambria" panose="02040503050406030204" pitchFamily="18" charset="0"/>
                        </a:rPr>
                        <a:t>the Spanish broke out of their strong defensive crescent formation</a:t>
                      </a:r>
                      <a:endParaRPr lang="en-GB" sz="11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360" marR="67360"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spcAft>
                          <a:spcPts val="0"/>
                        </a:spcAft>
                      </a:pPr>
                      <a:r>
                        <a:rPr lang="en-GB" sz="1100" b="1" dirty="0">
                          <a:effectLst/>
                          <a:latin typeface="Cambria" panose="02040503050406030204" pitchFamily="18" charset="0"/>
                          <a:ea typeface="Cambria" panose="02040503050406030204" pitchFamily="18" charset="0"/>
                        </a:rPr>
                        <a:t>h</a:t>
                      </a:r>
                      <a:r>
                        <a:rPr lang="en-GB" sz="1100" dirty="0">
                          <a:effectLst/>
                          <a:latin typeface="Cambria" panose="02040503050406030204" pitchFamily="18" charset="0"/>
                          <a:ea typeface="Cambria" panose="02040503050406030204" pitchFamily="18" charset="0"/>
                        </a:rPr>
                        <a:t>. As the Spanish fled from the English, bad storms blew up and resulted in 50 Spanish Ships being wrecked as they tried to sail home around Scotland and Ireland.</a:t>
                      </a:r>
                      <a:endParaRPr lang="en-GB" sz="11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360" marR="67360"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spcAft>
                          <a:spcPts val="0"/>
                        </a:spcAft>
                      </a:pPr>
                      <a:r>
                        <a:rPr lang="en-GB" sz="1100" b="1" dirty="0">
                          <a:effectLst/>
                          <a:latin typeface="Cambria" panose="02040503050406030204" pitchFamily="18" charset="0"/>
                          <a:ea typeface="Cambria" panose="02040503050406030204" pitchFamily="18" charset="0"/>
                        </a:rPr>
                        <a:t>l. </a:t>
                      </a:r>
                      <a:r>
                        <a:rPr lang="en-GB" sz="1100" dirty="0">
                          <a:effectLst/>
                          <a:latin typeface="Cambria" panose="02040503050406030204" pitchFamily="18" charset="0"/>
                          <a:ea typeface="Cambria" panose="02040503050406030204" pitchFamily="18" charset="0"/>
                        </a:rPr>
                        <a:t>After the Spanish broke formation, the English ships were free to attack them, which had been separated into ones and twos. In the battle, which followed, the Battle of Gravelines, 5 Spanish ships were damaged.</a:t>
                      </a:r>
                      <a:endParaRPr lang="en-GB" sz="11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7360" marR="67360"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70289980"/>
                  </a:ext>
                </a:extLst>
              </a:tr>
            </a:tbl>
          </a:graphicData>
        </a:graphic>
      </p:graphicFrame>
      <p:sp>
        <p:nvSpPr>
          <p:cNvPr id="11" name="TextBox 10">
            <a:extLst>
              <a:ext uri="{FF2B5EF4-FFF2-40B4-BE49-F238E27FC236}">
                <a16:creationId xmlns:a16="http://schemas.microsoft.com/office/drawing/2014/main" id="{68A26027-7FF6-44D1-A748-8FCB9BCE5792}"/>
              </a:ext>
            </a:extLst>
          </p:cNvPr>
          <p:cNvSpPr txBox="1"/>
          <p:nvPr/>
        </p:nvSpPr>
        <p:spPr>
          <a:xfrm>
            <a:off x="395926" y="1129547"/>
            <a:ext cx="6644638" cy="1584473"/>
          </a:xfrm>
          <a:prstGeom prst="rect">
            <a:avLst/>
          </a:prstGeom>
          <a:noFill/>
        </p:spPr>
        <p:txBody>
          <a:bodyPr wrap="square" rtlCol="0">
            <a:spAutoFit/>
          </a:bodyPr>
          <a:lstStyle/>
          <a:p>
            <a:pPr>
              <a:lnSpc>
                <a:spcPct val="150000"/>
              </a:lnSpc>
            </a:pPr>
            <a:r>
              <a:rPr lang="en-GB" sz="1100" b="1" dirty="0">
                <a:latin typeface="Cambria" panose="02040503050406030204" pitchFamily="18" charset="0"/>
                <a:ea typeface="Cambria" panose="02040503050406030204" pitchFamily="18" charset="0"/>
              </a:rPr>
              <a:t>TASK: </a:t>
            </a:r>
            <a:r>
              <a:rPr lang="en-GB" sz="1100" dirty="0">
                <a:latin typeface="Cambria" panose="02040503050406030204" pitchFamily="18" charset="0"/>
                <a:ea typeface="Cambria" panose="02040503050406030204" pitchFamily="18" charset="0"/>
              </a:rPr>
              <a:t>Go through the evidence cards. Each has a clue on it about why the Armada was defeated. Sor the cards into 4 categories: </a:t>
            </a:r>
          </a:p>
          <a:p>
            <a:pPr marL="171450" indent="-171450">
              <a:lnSpc>
                <a:spcPct val="150000"/>
              </a:lnSpc>
              <a:buFont typeface="Arial" panose="020B0604020202020204" pitchFamily="34" charset="0"/>
              <a:buChar char="•"/>
            </a:pPr>
            <a:r>
              <a:rPr lang="en-GB" sz="1100" dirty="0">
                <a:latin typeface="Cambria" panose="02040503050406030204" pitchFamily="18" charset="0"/>
                <a:ea typeface="Cambria" panose="02040503050406030204" pitchFamily="18" charset="0"/>
              </a:rPr>
              <a:t>Ships and equipment </a:t>
            </a:r>
          </a:p>
          <a:p>
            <a:pPr marL="171450" indent="-171450">
              <a:lnSpc>
                <a:spcPct val="150000"/>
              </a:lnSpc>
              <a:buFont typeface="Arial" panose="020B0604020202020204" pitchFamily="34" charset="0"/>
              <a:buChar char="•"/>
            </a:pPr>
            <a:r>
              <a:rPr lang="en-GB" sz="1100" dirty="0">
                <a:latin typeface="Cambria" panose="02040503050406030204" pitchFamily="18" charset="0"/>
                <a:ea typeface="Cambria" panose="02040503050406030204" pitchFamily="18" charset="0"/>
              </a:rPr>
              <a:t>Luck</a:t>
            </a:r>
          </a:p>
          <a:p>
            <a:pPr marL="171450" indent="-171450">
              <a:lnSpc>
                <a:spcPct val="150000"/>
              </a:lnSpc>
              <a:buFont typeface="Arial" panose="020B0604020202020204" pitchFamily="34" charset="0"/>
              <a:buChar char="•"/>
            </a:pPr>
            <a:r>
              <a:rPr lang="en-GB" sz="1100" dirty="0">
                <a:latin typeface="Cambria" panose="02040503050406030204" pitchFamily="18" charset="0"/>
                <a:ea typeface="Cambria" panose="02040503050406030204" pitchFamily="18" charset="0"/>
              </a:rPr>
              <a:t>Leadership and good battle tactics</a:t>
            </a:r>
          </a:p>
          <a:p>
            <a:pPr marL="171450" indent="-171450">
              <a:lnSpc>
                <a:spcPct val="150000"/>
              </a:lnSpc>
              <a:buFont typeface="Arial" panose="020B0604020202020204" pitchFamily="34" charset="0"/>
              <a:buChar char="•"/>
            </a:pPr>
            <a:r>
              <a:rPr lang="en-GB" sz="1100" dirty="0">
                <a:latin typeface="Cambria" panose="02040503050406030204" pitchFamily="18" charset="0"/>
                <a:ea typeface="Cambria" panose="02040503050406030204" pitchFamily="18" charset="0"/>
              </a:rPr>
              <a:t>Something else/a category of your choosing. </a:t>
            </a:r>
          </a:p>
        </p:txBody>
      </p:sp>
      <p:sp>
        <p:nvSpPr>
          <p:cNvPr id="13" name="Google Shape;86;p16">
            <a:extLst>
              <a:ext uri="{FF2B5EF4-FFF2-40B4-BE49-F238E27FC236}">
                <a16:creationId xmlns:a16="http://schemas.microsoft.com/office/drawing/2014/main" id="{6879A5F7-4901-49D6-A2F1-D343564F6B32}"/>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p.65</a:t>
            </a:r>
            <a:endParaRPr sz="1600" b="1" dirty="0">
              <a:latin typeface="Calibri"/>
              <a:ea typeface="Calibri"/>
              <a:cs typeface="Calibri"/>
              <a:sym typeface="Calibri"/>
            </a:endParaRPr>
          </a:p>
        </p:txBody>
      </p:sp>
      <p:sp>
        <p:nvSpPr>
          <p:cNvPr id="14" name="Google Shape;81;p16">
            <a:extLst>
              <a:ext uri="{FF2B5EF4-FFF2-40B4-BE49-F238E27FC236}">
                <a16:creationId xmlns:a16="http://schemas.microsoft.com/office/drawing/2014/main" id="{D4C4E7C8-8C2C-4783-BA9D-C0946BF96B42}"/>
              </a:ext>
            </a:extLst>
          </p:cNvPr>
          <p:cNvSpPr txBox="1"/>
          <p:nvPr/>
        </p:nvSpPr>
        <p:spPr>
          <a:xfrm>
            <a:off x="704850" y="231775"/>
            <a:ext cx="6016500" cy="793270"/>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a:t>
            </a:r>
            <a:r>
              <a:rPr lang="en-GB" b="1" dirty="0">
                <a:latin typeface="Tahoma" panose="020B0604030504040204" pitchFamily="34" charset="0"/>
                <a:ea typeface="Tahoma" panose="020B0604030504040204" pitchFamily="34" charset="0"/>
                <a:cs typeface="Tahoma" panose="020B0604030504040204" pitchFamily="34" charset="0"/>
              </a:rPr>
              <a:t>2.4 The Armada</a:t>
            </a:r>
            <a:endParaRPr lang="en-GB" sz="1800" b="1" dirty="0">
              <a:latin typeface="Tahoma" panose="020B0604030504040204" pitchFamily="34" charset="0"/>
              <a:ea typeface="Tahoma" panose="020B0604030504040204" pitchFamily="34" charset="0"/>
              <a:cs typeface="Tahoma" panose="020B0604030504040204" pitchFamily="34" charset="0"/>
            </a:endParaRPr>
          </a:p>
          <a:p>
            <a:pPr algn="ctr" fontAlgn="ctr"/>
            <a:r>
              <a:rPr lang="en-GB" sz="1200" dirty="0">
                <a:solidFill>
                  <a:srgbClr val="000000"/>
                </a:solidFill>
                <a:latin typeface="Cambria" panose="02040503050406030204" pitchFamily="18" charset="0"/>
                <a:ea typeface="Cambria" panose="02040503050406030204" pitchFamily="18" charset="0"/>
              </a:rPr>
              <a:t>A. Spanish invasion plans. Reasons why Philip used the Spanish Armada + B. The reasons for and consequences of the English victory.</a:t>
            </a:r>
            <a:endParaRPr lang="en-GB" sz="12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42008434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8" name="Picture 4" descr="Queen Elizabeth I Portrait History KS3 Illustration - Twinkl">
            <a:extLst>
              <a:ext uri="{FF2B5EF4-FFF2-40B4-BE49-F238E27FC236}">
                <a16:creationId xmlns:a16="http://schemas.microsoft.com/office/drawing/2014/main" id="{823BEB1E-A21C-48A7-B9B8-CE42A10E86F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9988" r="24783"/>
          <a:stretch/>
        </p:blipFill>
        <p:spPr bwMode="auto">
          <a:xfrm>
            <a:off x="5976962" y="2822337"/>
            <a:ext cx="1282140" cy="1160751"/>
          </a:xfrm>
          <a:prstGeom prst="rect">
            <a:avLst/>
          </a:prstGeom>
          <a:noFill/>
          <a:extLst>
            <a:ext uri="{909E8E84-426E-40DD-AFC4-6F175D3DCCD1}">
              <a14:hiddenFill xmlns:a14="http://schemas.microsoft.com/office/drawing/2010/main">
                <a:solidFill>
                  <a:srgbClr val="FFFFFF"/>
                </a:solidFill>
              </a14:hiddenFill>
            </a:ext>
          </a:extLst>
        </p:spPr>
      </p:pic>
      <p:pic>
        <p:nvPicPr>
          <p:cNvPr id="21506" name="Picture 2" descr="King Philip II of Spain Illustration - Twinkl">
            <a:extLst>
              <a:ext uri="{FF2B5EF4-FFF2-40B4-BE49-F238E27FC236}">
                <a16:creationId xmlns:a16="http://schemas.microsoft.com/office/drawing/2014/main" id="{D6B2FF95-E545-4F73-B504-793181C994D4}"/>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4903" r="24549"/>
          <a:stretch/>
        </p:blipFill>
        <p:spPr bwMode="auto">
          <a:xfrm>
            <a:off x="450430" y="2818215"/>
            <a:ext cx="1282140" cy="1268228"/>
          </a:xfrm>
          <a:prstGeom prst="rect">
            <a:avLst/>
          </a:prstGeom>
          <a:noFill/>
          <a:extLst>
            <a:ext uri="{909E8E84-426E-40DD-AFC4-6F175D3DCCD1}">
              <a14:hiddenFill xmlns:a14="http://schemas.microsoft.com/office/drawing/2010/main">
                <a:solidFill>
                  <a:srgbClr val="FFFFFF"/>
                </a:solidFill>
              </a14:hiddenFill>
            </a:ext>
          </a:extLst>
        </p:spPr>
      </p:pic>
      <p:sp>
        <p:nvSpPr>
          <p:cNvPr id="2" name="Google Shape;86;p16">
            <a:extLst>
              <a:ext uri="{FF2B5EF4-FFF2-40B4-BE49-F238E27FC236}">
                <a16:creationId xmlns:a16="http://schemas.microsoft.com/office/drawing/2014/main" id="{B8CD9061-C1E2-40B4-9973-5C4C483893DD}"/>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p.66</a:t>
            </a:r>
            <a:endParaRPr sz="1600" b="1" dirty="0">
              <a:latin typeface="Calibri"/>
              <a:ea typeface="Calibri"/>
              <a:cs typeface="Calibri"/>
              <a:sym typeface="Calibri"/>
            </a:endParaRPr>
          </a:p>
        </p:txBody>
      </p:sp>
      <p:sp>
        <p:nvSpPr>
          <p:cNvPr id="3" name="Google Shape;81;p16">
            <a:extLst>
              <a:ext uri="{FF2B5EF4-FFF2-40B4-BE49-F238E27FC236}">
                <a16:creationId xmlns:a16="http://schemas.microsoft.com/office/drawing/2014/main" id="{E88B89B3-23CA-439C-BE7A-074380A8518B}"/>
              </a:ext>
            </a:extLst>
          </p:cNvPr>
          <p:cNvSpPr txBox="1"/>
          <p:nvPr/>
        </p:nvSpPr>
        <p:spPr>
          <a:xfrm>
            <a:off x="704850" y="231775"/>
            <a:ext cx="6016500" cy="793270"/>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a:t>
            </a:r>
            <a:r>
              <a:rPr lang="en-GB" b="1" dirty="0">
                <a:latin typeface="Tahoma" panose="020B0604030504040204" pitchFamily="34" charset="0"/>
                <a:ea typeface="Tahoma" panose="020B0604030504040204" pitchFamily="34" charset="0"/>
                <a:cs typeface="Tahoma" panose="020B0604030504040204" pitchFamily="34" charset="0"/>
              </a:rPr>
              <a:t>2.4 The Armada</a:t>
            </a:r>
            <a:endParaRPr lang="en-GB" sz="1800" b="1" dirty="0">
              <a:latin typeface="Tahoma" panose="020B0604030504040204" pitchFamily="34" charset="0"/>
              <a:ea typeface="Tahoma" panose="020B0604030504040204" pitchFamily="34" charset="0"/>
              <a:cs typeface="Tahoma" panose="020B0604030504040204" pitchFamily="34" charset="0"/>
            </a:endParaRPr>
          </a:p>
          <a:p>
            <a:pPr algn="ctr" fontAlgn="ctr"/>
            <a:r>
              <a:rPr lang="en-GB" sz="1200" dirty="0">
                <a:solidFill>
                  <a:srgbClr val="000000"/>
                </a:solidFill>
                <a:latin typeface="Cambria" panose="02040503050406030204" pitchFamily="18" charset="0"/>
                <a:ea typeface="Cambria" panose="02040503050406030204" pitchFamily="18" charset="0"/>
              </a:rPr>
              <a:t>A. Spanish invasion plans. Reasons why Philip used the Spanish Armada + B. The reasons for and consequences of the English victory.</a:t>
            </a:r>
            <a:endParaRPr lang="en-GB" sz="1200" dirty="0">
              <a:latin typeface="Cambria" panose="02040503050406030204" pitchFamily="18" charset="0"/>
              <a:ea typeface="Cambria" panose="02040503050406030204" pitchFamily="18" charset="0"/>
            </a:endParaRPr>
          </a:p>
        </p:txBody>
      </p:sp>
      <p:sp>
        <p:nvSpPr>
          <p:cNvPr id="4" name="TextBox 3">
            <a:extLst>
              <a:ext uri="{FF2B5EF4-FFF2-40B4-BE49-F238E27FC236}">
                <a16:creationId xmlns:a16="http://schemas.microsoft.com/office/drawing/2014/main" id="{3B555A2E-CC77-4FC7-B58B-84BCECEE97B2}"/>
              </a:ext>
            </a:extLst>
          </p:cNvPr>
          <p:cNvSpPr txBox="1"/>
          <p:nvPr/>
        </p:nvSpPr>
        <p:spPr>
          <a:xfrm>
            <a:off x="457518" y="1492468"/>
            <a:ext cx="6644638" cy="568810"/>
          </a:xfrm>
          <a:prstGeom prst="rect">
            <a:avLst/>
          </a:prstGeom>
          <a:noFill/>
        </p:spPr>
        <p:txBody>
          <a:bodyPr wrap="square" rtlCol="0">
            <a:spAutoFit/>
          </a:bodyPr>
          <a:lstStyle/>
          <a:p>
            <a:pPr>
              <a:lnSpc>
                <a:spcPct val="150000"/>
              </a:lnSpc>
            </a:pPr>
            <a:r>
              <a:rPr lang="en-GB" sz="1100" b="1" dirty="0">
                <a:latin typeface="Cambria" panose="02040503050406030204" pitchFamily="18" charset="0"/>
                <a:ea typeface="Cambria" panose="02040503050406030204" pitchFamily="18" charset="0"/>
              </a:rPr>
              <a:t>TASK: </a:t>
            </a:r>
            <a:r>
              <a:rPr lang="en-GB" sz="1100" dirty="0">
                <a:latin typeface="Cambria" panose="02040503050406030204" pitchFamily="18" charset="0"/>
                <a:ea typeface="Cambria" panose="02040503050406030204" pitchFamily="18" charset="0"/>
              </a:rPr>
              <a:t>Which of the cards refer to Phillips mistakes and which ones refer to English success. You can just place the letter of the card in the correct section of table. </a:t>
            </a:r>
          </a:p>
        </p:txBody>
      </p:sp>
      <p:graphicFrame>
        <p:nvGraphicFramePr>
          <p:cNvPr id="5" name="Table 5">
            <a:extLst>
              <a:ext uri="{FF2B5EF4-FFF2-40B4-BE49-F238E27FC236}">
                <a16:creationId xmlns:a16="http://schemas.microsoft.com/office/drawing/2014/main" id="{85F236AC-4C6C-46A3-9DC1-C1BE93413B65}"/>
              </a:ext>
            </a:extLst>
          </p:cNvPr>
          <p:cNvGraphicFramePr>
            <a:graphicFrameLocks noGrp="1"/>
          </p:cNvGraphicFramePr>
          <p:nvPr>
            <p:extLst>
              <p:ext uri="{D42A27DB-BD31-4B8C-83A1-F6EECF244321}">
                <p14:modId xmlns:p14="http://schemas.microsoft.com/office/powerpoint/2010/main" val="233993030"/>
              </p:ext>
            </p:extLst>
          </p:nvPr>
        </p:nvGraphicFramePr>
        <p:xfrm>
          <a:off x="457518" y="2319151"/>
          <a:ext cx="6820032" cy="2167124"/>
        </p:xfrm>
        <a:graphic>
          <a:graphicData uri="http://schemas.openxmlformats.org/drawingml/2006/table">
            <a:tbl>
              <a:tblPr firstRow="1" bandRow="1">
                <a:tableStyleId>{2D5ABB26-0587-4C30-8999-92F81FD0307C}</a:tableStyleId>
              </a:tblPr>
              <a:tblGrid>
                <a:gridCol w="3410016">
                  <a:extLst>
                    <a:ext uri="{9D8B030D-6E8A-4147-A177-3AD203B41FA5}">
                      <a16:colId xmlns:a16="http://schemas.microsoft.com/office/drawing/2014/main" val="1156790904"/>
                    </a:ext>
                  </a:extLst>
                </a:gridCol>
                <a:gridCol w="3410016">
                  <a:extLst>
                    <a:ext uri="{9D8B030D-6E8A-4147-A177-3AD203B41FA5}">
                      <a16:colId xmlns:a16="http://schemas.microsoft.com/office/drawing/2014/main" val="388259516"/>
                    </a:ext>
                  </a:extLst>
                </a:gridCol>
              </a:tblGrid>
              <a:tr h="472628">
                <a:tc>
                  <a:txBody>
                    <a:bodyPr/>
                    <a:lstStyle/>
                    <a:p>
                      <a:pPr algn="ctr"/>
                      <a:r>
                        <a:rPr lang="en-GB" sz="1200" b="1" dirty="0">
                          <a:solidFill>
                            <a:schemeClr val="bg1"/>
                          </a:solidFill>
                          <a:latin typeface="Tahoma" panose="020B0604030504040204" pitchFamily="34" charset="0"/>
                          <a:ea typeface="Tahoma" panose="020B0604030504040204" pitchFamily="34" charset="0"/>
                          <a:cs typeface="Tahoma" panose="020B0604030504040204" pitchFamily="34" charset="0"/>
                        </a:rPr>
                        <a:t>Philips Mistakes</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tc>
                  <a:txBody>
                    <a:bodyPr/>
                    <a:lstStyle/>
                    <a:p>
                      <a:pPr algn="ctr"/>
                      <a:r>
                        <a:rPr lang="en-GB" sz="1200" b="1" dirty="0">
                          <a:solidFill>
                            <a:schemeClr val="bg1"/>
                          </a:solidFill>
                          <a:latin typeface="Tahoma" panose="020B0604030504040204" pitchFamily="34" charset="0"/>
                          <a:ea typeface="Tahoma" panose="020B0604030504040204" pitchFamily="34" charset="0"/>
                          <a:cs typeface="Tahoma" panose="020B0604030504040204" pitchFamily="34" charset="0"/>
                        </a:rPr>
                        <a:t>English Success</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extLst>
                  <a:ext uri="{0D108BD9-81ED-4DB2-BD59-A6C34878D82A}">
                    <a16:rowId xmlns:a16="http://schemas.microsoft.com/office/drawing/2014/main" val="4196737055"/>
                  </a:ext>
                </a:extLst>
              </a:tr>
              <a:tr h="1694496">
                <a:tc>
                  <a:txBody>
                    <a:bodyPr/>
                    <a:lstStyle/>
                    <a:p>
                      <a:pPr algn="ctr"/>
                      <a:endParaRPr lang="en-GB"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a:endParaRPr lang="en-GB" sz="1200" b="1"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05075697"/>
                  </a:ext>
                </a:extLst>
              </a:tr>
            </a:tbl>
          </a:graphicData>
        </a:graphic>
      </p:graphicFrame>
      <p:sp>
        <p:nvSpPr>
          <p:cNvPr id="9" name="TextBox 8">
            <a:extLst>
              <a:ext uri="{FF2B5EF4-FFF2-40B4-BE49-F238E27FC236}">
                <a16:creationId xmlns:a16="http://schemas.microsoft.com/office/drawing/2014/main" id="{690C0D87-29A2-41C3-A576-6B37D064F3D7}"/>
              </a:ext>
            </a:extLst>
          </p:cNvPr>
          <p:cNvSpPr txBox="1"/>
          <p:nvPr/>
        </p:nvSpPr>
        <p:spPr>
          <a:xfrm>
            <a:off x="457518" y="4723249"/>
            <a:ext cx="6644638" cy="4885376"/>
          </a:xfrm>
          <a:prstGeom prst="rect">
            <a:avLst/>
          </a:prstGeom>
          <a:noFill/>
        </p:spPr>
        <p:txBody>
          <a:bodyPr wrap="square" rtlCol="0">
            <a:spAutoFit/>
          </a:bodyPr>
          <a:lstStyle/>
          <a:p>
            <a:pPr>
              <a:lnSpc>
                <a:spcPct val="150000"/>
              </a:lnSpc>
            </a:pPr>
            <a:r>
              <a:rPr lang="en-GB" sz="1100" b="1" dirty="0">
                <a:latin typeface="Cambria" panose="02040503050406030204" pitchFamily="18" charset="0"/>
                <a:ea typeface="Cambria" panose="02040503050406030204" pitchFamily="18" charset="0"/>
              </a:rPr>
              <a:t>TASK: </a:t>
            </a:r>
            <a:r>
              <a:rPr lang="en-GB" sz="1100" dirty="0">
                <a:latin typeface="Cambria" panose="02040503050406030204" pitchFamily="18" charset="0"/>
                <a:ea typeface="Cambria" panose="02040503050406030204" pitchFamily="18" charset="0"/>
              </a:rPr>
              <a:t>Overall, do you think England defeated the Spanish Armada because of Philips mistakes or because of English successes? Explain using specific detail. </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endParaRPr lang="en-GB" sz="11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16841196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86;p16">
            <a:extLst>
              <a:ext uri="{FF2B5EF4-FFF2-40B4-BE49-F238E27FC236}">
                <a16:creationId xmlns:a16="http://schemas.microsoft.com/office/drawing/2014/main" id="{7166CC26-BAA1-4DA5-BD5A-2AD70394123A}"/>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p.67</a:t>
            </a:r>
            <a:endParaRPr sz="1600" b="1" dirty="0">
              <a:latin typeface="Calibri"/>
              <a:ea typeface="Calibri"/>
              <a:cs typeface="Calibri"/>
              <a:sym typeface="Calibri"/>
            </a:endParaRPr>
          </a:p>
        </p:txBody>
      </p:sp>
      <p:sp>
        <p:nvSpPr>
          <p:cNvPr id="5" name="Google Shape;81;p16">
            <a:extLst>
              <a:ext uri="{FF2B5EF4-FFF2-40B4-BE49-F238E27FC236}">
                <a16:creationId xmlns:a16="http://schemas.microsoft.com/office/drawing/2014/main" id="{CED0C48A-EC2B-4AB0-80A6-A4BD38FDC1FE}"/>
              </a:ext>
            </a:extLst>
          </p:cNvPr>
          <p:cNvSpPr txBox="1"/>
          <p:nvPr/>
        </p:nvSpPr>
        <p:spPr>
          <a:xfrm>
            <a:off x="704850" y="231775"/>
            <a:ext cx="6016500" cy="793270"/>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a:t>
            </a:r>
            <a:r>
              <a:rPr lang="en-GB" b="1" dirty="0">
                <a:latin typeface="Tahoma" panose="020B0604030504040204" pitchFamily="34" charset="0"/>
                <a:ea typeface="Tahoma" panose="020B0604030504040204" pitchFamily="34" charset="0"/>
                <a:cs typeface="Tahoma" panose="020B0604030504040204" pitchFamily="34" charset="0"/>
              </a:rPr>
              <a:t>2.4 The Armada</a:t>
            </a:r>
            <a:endParaRPr lang="en-GB" sz="1800" b="1" dirty="0">
              <a:latin typeface="Tahoma" panose="020B0604030504040204" pitchFamily="34" charset="0"/>
              <a:ea typeface="Tahoma" panose="020B0604030504040204" pitchFamily="34" charset="0"/>
              <a:cs typeface="Tahoma" panose="020B0604030504040204" pitchFamily="34" charset="0"/>
            </a:endParaRPr>
          </a:p>
          <a:p>
            <a:pPr algn="ctr" fontAlgn="ctr"/>
            <a:r>
              <a:rPr lang="en-GB" sz="1200" dirty="0">
                <a:solidFill>
                  <a:srgbClr val="000000"/>
                </a:solidFill>
                <a:latin typeface="Cambria" panose="02040503050406030204" pitchFamily="18" charset="0"/>
                <a:ea typeface="Cambria" panose="02040503050406030204" pitchFamily="18" charset="0"/>
              </a:rPr>
              <a:t>A. Spanish invasion plans. Reasons why Philip used the Spanish Armada + B. The reasons for and consequences of the English victory.</a:t>
            </a:r>
            <a:endParaRPr lang="en-GB" sz="1200" dirty="0">
              <a:latin typeface="Cambria" panose="02040503050406030204" pitchFamily="18" charset="0"/>
              <a:ea typeface="Cambria" panose="02040503050406030204" pitchFamily="18" charset="0"/>
            </a:endParaRPr>
          </a:p>
        </p:txBody>
      </p:sp>
      <p:sp>
        <p:nvSpPr>
          <p:cNvPr id="6" name="TextBox 5">
            <a:extLst>
              <a:ext uri="{FF2B5EF4-FFF2-40B4-BE49-F238E27FC236}">
                <a16:creationId xmlns:a16="http://schemas.microsoft.com/office/drawing/2014/main" id="{89B5A99D-385A-4330-8853-A31E08EBB7FB}"/>
              </a:ext>
            </a:extLst>
          </p:cNvPr>
          <p:cNvSpPr txBox="1"/>
          <p:nvPr/>
        </p:nvSpPr>
        <p:spPr>
          <a:xfrm>
            <a:off x="457518" y="1492468"/>
            <a:ext cx="6644638" cy="2600135"/>
          </a:xfrm>
          <a:prstGeom prst="rect">
            <a:avLst/>
          </a:prstGeom>
          <a:noFill/>
        </p:spPr>
        <p:txBody>
          <a:bodyPr wrap="square" rtlCol="0">
            <a:spAutoFit/>
          </a:bodyPr>
          <a:lstStyle/>
          <a:p>
            <a:pPr>
              <a:lnSpc>
                <a:spcPct val="150000"/>
              </a:lnSpc>
            </a:pPr>
            <a:r>
              <a:rPr lang="en-GB" sz="1100" b="1" dirty="0">
                <a:latin typeface="Cambria" panose="02040503050406030204" pitchFamily="18" charset="0"/>
                <a:ea typeface="Cambria" panose="02040503050406030204" pitchFamily="18" charset="0"/>
              </a:rPr>
              <a:t>EXAM QUESION: </a:t>
            </a: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‘The Armada failed because of Philip’s poor tactical decisions’? How far do you agree?</a:t>
            </a:r>
          </a:p>
          <a:p>
            <a:pPr>
              <a:lnSpc>
                <a:spcPct val="150000"/>
              </a:lnSpc>
            </a:pPr>
            <a:r>
              <a:rPr lang="en-GB" sz="1100" dirty="0">
                <a:latin typeface="Cambria" panose="02040503050406030204" pitchFamily="18" charset="0"/>
                <a:ea typeface="Cambria" panose="02040503050406030204" pitchFamily="18" charset="0"/>
              </a:rPr>
              <a:t>You may use the following in your answer</a:t>
            </a:r>
          </a:p>
          <a:p>
            <a:pPr marL="171450" indent="-171450">
              <a:lnSpc>
                <a:spcPct val="150000"/>
              </a:lnSpc>
              <a:buFont typeface="Arial" panose="020B0604020202020204" pitchFamily="34" charset="0"/>
              <a:buChar char="•"/>
            </a:pPr>
            <a:r>
              <a:rPr lang="en-GB" sz="1100" dirty="0">
                <a:latin typeface="Cambria" panose="02040503050406030204" pitchFamily="18" charset="0"/>
                <a:ea typeface="Cambria" panose="02040503050406030204" pitchFamily="18" charset="0"/>
              </a:rPr>
              <a:t>English ships</a:t>
            </a:r>
          </a:p>
          <a:p>
            <a:pPr marL="171450" indent="-171450">
              <a:lnSpc>
                <a:spcPct val="150000"/>
              </a:lnSpc>
              <a:buFont typeface="Arial" panose="020B0604020202020204" pitchFamily="34" charset="0"/>
              <a:buChar char="•"/>
            </a:pPr>
            <a:r>
              <a:rPr lang="en-GB" sz="1100" dirty="0">
                <a:latin typeface="Cambria" panose="02040503050406030204" pitchFamily="18" charset="0"/>
                <a:ea typeface="Cambria" panose="02040503050406030204" pitchFamily="18" charset="0"/>
              </a:rPr>
              <a:t>Poor communication</a:t>
            </a:r>
          </a:p>
          <a:p>
            <a:pPr>
              <a:lnSpc>
                <a:spcPct val="150000"/>
              </a:lnSpc>
            </a:pPr>
            <a:r>
              <a:rPr lang="en-GB" sz="1100" dirty="0">
                <a:latin typeface="Cambria" panose="02040503050406030204" pitchFamily="18" charset="0"/>
                <a:ea typeface="Cambria" panose="02040503050406030204" pitchFamily="18" charset="0"/>
              </a:rPr>
              <a:t>You must include information of your own							</a:t>
            </a:r>
            <a:r>
              <a:rPr lang="en-GB" sz="1100" b="1" dirty="0">
                <a:latin typeface="Cambria" panose="02040503050406030204" pitchFamily="18" charset="0"/>
                <a:ea typeface="Cambria" panose="02040503050406030204" pitchFamily="18" charset="0"/>
              </a:rPr>
              <a:t>16 marks</a:t>
            </a:r>
          </a:p>
          <a:p>
            <a:pPr>
              <a:lnSpc>
                <a:spcPct val="150000"/>
              </a:lnSpc>
            </a:pPr>
            <a:endParaRPr lang="en-GB" sz="1100" b="1" dirty="0">
              <a:latin typeface="Cambria" panose="02040503050406030204" pitchFamily="18" charset="0"/>
              <a:ea typeface="Cambria" panose="02040503050406030204" pitchFamily="18" charset="0"/>
            </a:endParaRPr>
          </a:p>
          <a:p>
            <a:pPr>
              <a:lnSpc>
                <a:spcPct val="150000"/>
              </a:lnSpc>
            </a:pPr>
            <a:r>
              <a:rPr lang="en-GB" sz="1100" b="1" dirty="0">
                <a:latin typeface="Cambria" panose="02040503050406030204" pitchFamily="18" charset="0"/>
                <a:ea typeface="Cambria" panose="02040503050406030204" pitchFamily="18" charset="0"/>
              </a:rPr>
              <a:t>TASK: </a:t>
            </a:r>
            <a:r>
              <a:rPr lang="en-GB" sz="1100" dirty="0">
                <a:latin typeface="Cambria" panose="02040503050406030204" pitchFamily="18" charset="0"/>
                <a:ea typeface="Cambria" panose="02040503050406030204" pitchFamily="18" charset="0"/>
              </a:rPr>
              <a:t>Find, highlight and correct underneath the fragments that are embedded in the sample paragraph. When correcting the fragments, correct them by writing a developed sentence. The paragraph is an example paragraph for this question. One has been done for you. </a:t>
            </a:r>
          </a:p>
        </p:txBody>
      </p:sp>
      <p:sp>
        <p:nvSpPr>
          <p:cNvPr id="7" name="Rectangle 6">
            <a:extLst>
              <a:ext uri="{FF2B5EF4-FFF2-40B4-BE49-F238E27FC236}">
                <a16:creationId xmlns:a16="http://schemas.microsoft.com/office/drawing/2014/main" id="{390CA486-7C8A-4912-9F83-48EFA9237626}"/>
              </a:ext>
            </a:extLst>
          </p:cNvPr>
          <p:cNvSpPr/>
          <p:nvPr/>
        </p:nvSpPr>
        <p:spPr>
          <a:xfrm>
            <a:off x="729186" y="4413997"/>
            <a:ext cx="6101303" cy="2092304"/>
          </a:xfrm>
          <a:prstGeom prst="rect">
            <a:avLst/>
          </a:prstGeom>
        </p:spPr>
        <p:txBody>
          <a:bodyPr wrap="square">
            <a:spAutoFit/>
          </a:bodyPr>
          <a:lstStyle/>
          <a:p>
            <a:pPr>
              <a:lnSpc>
                <a:spcPct val="150000"/>
              </a:lnSpc>
            </a:pPr>
            <a:r>
              <a:rPr lang="en-GB" sz="1100" dirty="0">
                <a:latin typeface="Cambria" panose="02040503050406030204" pitchFamily="18" charset="0"/>
                <a:ea typeface="Cambria" panose="02040503050406030204" pitchFamily="18" charset="0"/>
              </a:rPr>
              <a:t>It is clear that Philip’s tactical decisions during the Spanish Armada was a significant factor for why the Armada failed. </a:t>
            </a:r>
            <a:r>
              <a:rPr lang="en-GB" sz="1100" dirty="0">
                <a:highlight>
                  <a:srgbClr val="FFFF00"/>
                </a:highlight>
                <a:latin typeface="Cambria" panose="02040503050406030204" pitchFamily="18" charset="0"/>
                <a:ea typeface="Cambria" panose="02040503050406030204" pitchFamily="18" charset="0"/>
              </a:rPr>
              <a:t>The main plan for the Spanish was for Medina-Sidonia to travel around Portugal, go through the English channel and</a:t>
            </a:r>
            <a:r>
              <a:rPr lang="en-GB" sz="1100" dirty="0">
                <a:latin typeface="Cambria" panose="02040503050406030204" pitchFamily="18" charset="0"/>
                <a:ea typeface="Cambria" panose="02040503050406030204" pitchFamily="18" charset="0"/>
              </a:rPr>
              <a:t>. This tactic led to communications for the Armada which ultimately made it difficult for the Spanish invade. For example, it  took a week. Furthermore, even though Phillip listened to his advisors, he ignored the tactical advice given to him showing that the failure of the Armada laid firmly on his hands. He appointed Medina-Sidonia as leader of the armada and on paper, this was a bad decision. This is because he. Although the Philp made tactical mistakes, it was not the most significant reason for the Armada’s failure. This is because. </a:t>
            </a:r>
          </a:p>
        </p:txBody>
      </p:sp>
      <p:sp>
        <p:nvSpPr>
          <p:cNvPr id="8" name="TextBox 7">
            <a:extLst>
              <a:ext uri="{FF2B5EF4-FFF2-40B4-BE49-F238E27FC236}">
                <a16:creationId xmlns:a16="http://schemas.microsoft.com/office/drawing/2014/main" id="{BA84DEF0-DFEB-4E2A-9C53-30482E0D0E3E}"/>
              </a:ext>
            </a:extLst>
          </p:cNvPr>
          <p:cNvSpPr txBox="1"/>
          <p:nvPr/>
        </p:nvSpPr>
        <p:spPr>
          <a:xfrm>
            <a:off x="457518" y="6619921"/>
            <a:ext cx="6644638" cy="4123629"/>
          </a:xfrm>
          <a:prstGeom prst="rect">
            <a:avLst/>
          </a:prstGeom>
          <a:noFill/>
        </p:spPr>
        <p:txBody>
          <a:bodyPr wrap="square" rtlCol="0">
            <a:spAutoFit/>
          </a:bodyPr>
          <a:lstStyle/>
          <a:p>
            <a:pPr>
              <a:lnSpc>
                <a:spcPct val="150000"/>
              </a:lnSpc>
            </a:pPr>
            <a:r>
              <a:rPr lang="en-GB" sz="1100" b="1" dirty="0">
                <a:latin typeface="Cambria" panose="02040503050406030204" pitchFamily="18" charset="0"/>
                <a:ea typeface="Cambria" panose="02040503050406030204" pitchFamily="18" charset="0"/>
              </a:rPr>
              <a:t>Fragment corrections</a:t>
            </a:r>
          </a:p>
          <a:p>
            <a:pPr>
              <a:lnSpc>
                <a:spcPct val="150000"/>
              </a:lnSpc>
            </a:pPr>
            <a:r>
              <a:rPr lang="en-GB" sz="1100" i="1" dirty="0">
                <a:latin typeface="Cambria" panose="02040503050406030204" pitchFamily="18" charset="0"/>
                <a:ea typeface="Cambria" panose="02040503050406030204" pitchFamily="18" charset="0"/>
              </a:rPr>
              <a:t>The main plan for the Spanish was for Medina-Sidonia to travel around Portugal, go through the English channel and join the Duke of Parma’s army in the Netherlands and invade England. </a:t>
            </a:r>
          </a:p>
          <a:p>
            <a:pPr>
              <a:lnSpc>
                <a:spcPct val="150000"/>
              </a:lnSpc>
            </a:pPr>
            <a:endParaRPr lang="en-GB" sz="1100" i="1" dirty="0">
              <a:latin typeface="Cambria" panose="02040503050406030204" pitchFamily="18" charset="0"/>
              <a:ea typeface="Cambria" panose="02040503050406030204" pitchFamily="18" charset="0"/>
            </a:endParaRPr>
          </a:p>
          <a:p>
            <a:pPr>
              <a:lnSpc>
                <a:spcPct val="150000"/>
              </a:lnSpc>
            </a:pPr>
            <a:r>
              <a:rPr lang="en-GB" sz="1100" b="1" dirty="0">
                <a:latin typeface="Cambria" panose="02040503050406030204" pitchFamily="18" charset="0"/>
                <a:ea typeface="Cambria" panose="02040503050406030204" pitchFamily="18" charset="0"/>
              </a:rPr>
              <a:t>Correction 1</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endParaRPr lang="en-GB" sz="1100" b="1" dirty="0">
              <a:latin typeface="Cambria" panose="02040503050406030204" pitchFamily="18" charset="0"/>
              <a:ea typeface="Cambria" panose="02040503050406030204" pitchFamily="18" charset="0"/>
            </a:endParaRPr>
          </a:p>
          <a:p>
            <a:pPr>
              <a:lnSpc>
                <a:spcPct val="150000"/>
              </a:lnSpc>
            </a:pPr>
            <a:r>
              <a:rPr lang="en-GB" sz="1100" b="1" dirty="0">
                <a:latin typeface="Cambria" panose="02040503050406030204" pitchFamily="18" charset="0"/>
                <a:ea typeface="Cambria" panose="02040503050406030204" pitchFamily="18" charset="0"/>
              </a:rPr>
              <a:t>Correction 2</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endParaRPr lang="en-GB" sz="11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75255457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86;p16">
            <a:extLst>
              <a:ext uri="{FF2B5EF4-FFF2-40B4-BE49-F238E27FC236}">
                <a16:creationId xmlns:a16="http://schemas.microsoft.com/office/drawing/2014/main" id="{90AD3053-4316-4D60-B2F5-BD4373CAF077}"/>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p.68</a:t>
            </a:r>
            <a:endParaRPr sz="1600" b="1" dirty="0">
              <a:latin typeface="Calibri"/>
              <a:ea typeface="Calibri"/>
              <a:cs typeface="Calibri"/>
              <a:sym typeface="Calibri"/>
            </a:endParaRPr>
          </a:p>
        </p:txBody>
      </p:sp>
      <p:sp>
        <p:nvSpPr>
          <p:cNvPr id="3" name="Google Shape;81;p16">
            <a:extLst>
              <a:ext uri="{FF2B5EF4-FFF2-40B4-BE49-F238E27FC236}">
                <a16:creationId xmlns:a16="http://schemas.microsoft.com/office/drawing/2014/main" id="{4A7FD970-D8B9-4949-8D1B-D2CFC26AA4D2}"/>
              </a:ext>
            </a:extLst>
          </p:cNvPr>
          <p:cNvSpPr txBox="1"/>
          <p:nvPr/>
        </p:nvSpPr>
        <p:spPr>
          <a:xfrm>
            <a:off x="704850" y="231775"/>
            <a:ext cx="6016500" cy="793270"/>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a:t>
            </a:r>
            <a:r>
              <a:rPr lang="en-GB" b="1" dirty="0">
                <a:latin typeface="Tahoma" panose="020B0604030504040204" pitchFamily="34" charset="0"/>
                <a:ea typeface="Tahoma" panose="020B0604030504040204" pitchFamily="34" charset="0"/>
                <a:cs typeface="Tahoma" panose="020B0604030504040204" pitchFamily="34" charset="0"/>
              </a:rPr>
              <a:t>2.4 The Armada</a:t>
            </a:r>
            <a:endParaRPr lang="en-GB" sz="1800" b="1" dirty="0">
              <a:latin typeface="Tahoma" panose="020B0604030504040204" pitchFamily="34" charset="0"/>
              <a:ea typeface="Tahoma" panose="020B0604030504040204" pitchFamily="34" charset="0"/>
              <a:cs typeface="Tahoma" panose="020B0604030504040204" pitchFamily="34" charset="0"/>
            </a:endParaRPr>
          </a:p>
          <a:p>
            <a:pPr algn="ctr" fontAlgn="ctr"/>
            <a:r>
              <a:rPr lang="en-GB" sz="1200" dirty="0">
                <a:solidFill>
                  <a:srgbClr val="000000"/>
                </a:solidFill>
                <a:latin typeface="Cambria" panose="02040503050406030204" pitchFamily="18" charset="0"/>
                <a:ea typeface="Cambria" panose="02040503050406030204" pitchFamily="18" charset="0"/>
              </a:rPr>
              <a:t>A. Spanish invasion plans. Reasons why Philip used the Spanish Armada + B. The reasons for and consequences of the English victory.</a:t>
            </a:r>
            <a:endParaRPr lang="en-GB" sz="1200" dirty="0">
              <a:latin typeface="Cambria" panose="02040503050406030204" pitchFamily="18" charset="0"/>
              <a:ea typeface="Cambria" panose="02040503050406030204" pitchFamily="18" charset="0"/>
            </a:endParaRPr>
          </a:p>
        </p:txBody>
      </p:sp>
      <p:sp>
        <p:nvSpPr>
          <p:cNvPr id="4" name="TextBox 3">
            <a:extLst>
              <a:ext uri="{FF2B5EF4-FFF2-40B4-BE49-F238E27FC236}">
                <a16:creationId xmlns:a16="http://schemas.microsoft.com/office/drawing/2014/main" id="{DA808BA7-EE6C-4536-A051-6E58C393E6F5}"/>
              </a:ext>
            </a:extLst>
          </p:cNvPr>
          <p:cNvSpPr txBox="1"/>
          <p:nvPr/>
        </p:nvSpPr>
        <p:spPr>
          <a:xfrm>
            <a:off x="457518" y="1359765"/>
            <a:ext cx="6644638" cy="2346220"/>
          </a:xfrm>
          <a:prstGeom prst="rect">
            <a:avLst/>
          </a:prstGeom>
          <a:noFill/>
        </p:spPr>
        <p:txBody>
          <a:bodyPr wrap="square" rtlCol="0">
            <a:spAutoFit/>
          </a:bodyPr>
          <a:lstStyle/>
          <a:p>
            <a:pPr>
              <a:lnSpc>
                <a:spcPct val="150000"/>
              </a:lnSpc>
            </a:pPr>
            <a:r>
              <a:rPr lang="en-GB" sz="1100" b="1" dirty="0">
                <a:latin typeface="Cambria" panose="02040503050406030204" pitchFamily="18" charset="0"/>
                <a:ea typeface="Cambria" panose="02040503050406030204" pitchFamily="18" charset="0"/>
              </a:rPr>
              <a:t>Correction 3</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a:t>
            </a:r>
          </a:p>
          <a:p>
            <a:pPr>
              <a:lnSpc>
                <a:spcPct val="150000"/>
              </a:lnSpc>
            </a:pPr>
            <a:endParaRPr lang="en-GB" sz="1100" dirty="0">
              <a:latin typeface="Cambria" panose="02040503050406030204" pitchFamily="18" charset="0"/>
              <a:ea typeface="Cambria" panose="02040503050406030204" pitchFamily="18" charset="0"/>
            </a:endParaRPr>
          </a:p>
          <a:p>
            <a:pPr>
              <a:lnSpc>
                <a:spcPct val="150000"/>
              </a:lnSpc>
            </a:pPr>
            <a:r>
              <a:rPr lang="en-GB" sz="1100" b="1" dirty="0">
                <a:latin typeface="Cambria" panose="02040503050406030204" pitchFamily="18" charset="0"/>
                <a:ea typeface="Cambria" panose="02040503050406030204" pitchFamily="18" charset="0"/>
              </a:rPr>
              <a:t>TASK: </a:t>
            </a:r>
            <a:r>
              <a:rPr lang="en-GB" sz="1100" dirty="0">
                <a:latin typeface="Cambria" panose="02040503050406030204" pitchFamily="18" charset="0"/>
                <a:ea typeface="Cambria" panose="02040503050406030204" pitchFamily="18" charset="0"/>
              </a:rPr>
              <a:t>5 minute judgement. From what you have learned about the Armada’s failure, write a quick judgement to the question in the space below. How far do you agree? Slightly/a lot/somewhat/disagree/agree etc.</a:t>
            </a:r>
            <a:endParaRPr lang="en-GB" sz="1100" b="1" dirty="0">
              <a:latin typeface="Cambria" panose="02040503050406030204" pitchFamily="18" charset="0"/>
              <a:ea typeface="Cambria" panose="02040503050406030204" pitchFamily="18" charset="0"/>
            </a:endParaRPr>
          </a:p>
        </p:txBody>
      </p:sp>
      <p:graphicFrame>
        <p:nvGraphicFramePr>
          <p:cNvPr id="5" name="Table 4">
            <a:extLst>
              <a:ext uri="{FF2B5EF4-FFF2-40B4-BE49-F238E27FC236}">
                <a16:creationId xmlns:a16="http://schemas.microsoft.com/office/drawing/2014/main" id="{28966462-E463-46E1-95DA-D348EF1FA0B9}"/>
              </a:ext>
            </a:extLst>
          </p:cNvPr>
          <p:cNvGraphicFramePr>
            <a:graphicFrameLocks noGrp="1"/>
          </p:cNvGraphicFramePr>
          <p:nvPr>
            <p:extLst>
              <p:ext uri="{D42A27DB-BD31-4B8C-83A1-F6EECF244321}">
                <p14:modId xmlns:p14="http://schemas.microsoft.com/office/powerpoint/2010/main" val="4138629248"/>
              </p:ext>
            </p:extLst>
          </p:nvPr>
        </p:nvGraphicFramePr>
        <p:xfrm>
          <a:off x="539308" y="4010457"/>
          <a:ext cx="6738240" cy="215900"/>
        </p:xfrm>
        <a:graphic>
          <a:graphicData uri="http://schemas.openxmlformats.org/drawingml/2006/table">
            <a:tbl>
              <a:tblPr/>
              <a:tblGrid>
                <a:gridCol w="1347648">
                  <a:extLst>
                    <a:ext uri="{9D8B030D-6E8A-4147-A177-3AD203B41FA5}">
                      <a16:colId xmlns:a16="http://schemas.microsoft.com/office/drawing/2014/main" val="3581022233"/>
                    </a:ext>
                  </a:extLst>
                </a:gridCol>
                <a:gridCol w="1347648">
                  <a:extLst>
                    <a:ext uri="{9D8B030D-6E8A-4147-A177-3AD203B41FA5}">
                      <a16:colId xmlns:a16="http://schemas.microsoft.com/office/drawing/2014/main" val="896571416"/>
                    </a:ext>
                  </a:extLst>
                </a:gridCol>
                <a:gridCol w="1347648">
                  <a:extLst>
                    <a:ext uri="{9D8B030D-6E8A-4147-A177-3AD203B41FA5}">
                      <a16:colId xmlns:a16="http://schemas.microsoft.com/office/drawing/2014/main" val="4104848036"/>
                    </a:ext>
                  </a:extLst>
                </a:gridCol>
                <a:gridCol w="1347648">
                  <a:extLst>
                    <a:ext uri="{9D8B030D-6E8A-4147-A177-3AD203B41FA5}">
                      <a16:colId xmlns:a16="http://schemas.microsoft.com/office/drawing/2014/main" val="3952321305"/>
                    </a:ext>
                  </a:extLst>
                </a:gridCol>
                <a:gridCol w="1347648">
                  <a:extLst>
                    <a:ext uri="{9D8B030D-6E8A-4147-A177-3AD203B41FA5}">
                      <a16:colId xmlns:a16="http://schemas.microsoft.com/office/drawing/2014/main" val="3099714032"/>
                    </a:ext>
                  </a:extLst>
                </a:gridCol>
              </a:tblGrid>
              <a:tr h="146050">
                <a:tc>
                  <a:txBody>
                    <a:bodyPr/>
                    <a:lstStyle/>
                    <a:p>
                      <a:pPr algn="ctr" rtl="0" fontAlgn="t">
                        <a:spcBef>
                          <a:spcPts val="0"/>
                        </a:spcBef>
                        <a:spcAft>
                          <a:spcPts val="0"/>
                        </a:spcAft>
                      </a:pPr>
                      <a:r>
                        <a:rPr lang="en-GB" sz="1000" b="1" i="0" u="none" strike="noStrike">
                          <a:solidFill>
                            <a:schemeClr val="bg1"/>
                          </a:solidFill>
                          <a:effectLst/>
                          <a:latin typeface="Calibri" panose="020F0502020204030204" pitchFamily="34" charset="0"/>
                        </a:rPr>
                        <a:t>-2</a:t>
                      </a:r>
                      <a:endParaRPr lang="en-GB">
                        <a:solidFill>
                          <a:schemeClr val="bg1"/>
                        </a:solidFill>
                        <a:effectLst/>
                      </a:endParaRPr>
                    </a:p>
                  </a:txBody>
                  <a:tcPr marL="63500" marR="63500" marT="31750" marB="3175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tc>
                  <a:txBody>
                    <a:bodyPr/>
                    <a:lstStyle/>
                    <a:p>
                      <a:pPr algn="ctr" rtl="0" fontAlgn="t">
                        <a:spcBef>
                          <a:spcPts val="0"/>
                        </a:spcBef>
                        <a:spcAft>
                          <a:spcPts val="0"/>
                        </a:spcAft>
                      </a:pPr>
                      <a:r>
                        <a:rPr lang="en-GB" sz="1000" b="1" i="0" u="none" strike="noStrike">
                          <a:solidFill>
                            <a:schemeClr val="bg1"/>
                          </a:solidFill>
                          <a:effectLst/>
                          <a:latin typeface="Calibri" panose="020F0502020204030204" pitchFamily="34" charset="0"/>
                        </a:rPr>
                        <a:t>-1</a:t>
                      </a:r>
                      <a:endParaRPr lang="en-GB">
                        <a:solidFill>
                          <a:schemeClr val="bg1"/>
                        </a:solidFill>
                        <a:effectLst/>
                      </a:endParaRPr>
                    </a:p>
                  </a:txBody>
                  <a:tcPr marL="63500" marR="63500" marT="31750" marB="3175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tc>
                  <a:txBody>
                    <a:bodyPr/>
                    <a:lstStyle/>
                    <a:p>
                      <a:pPr algn="ctr" rtl="0" fontAlgn="t">
                        <a:spcBef>
                          <a:spcPts val="0"/>
                        </a:spcBef>
                        <a:spcAft>
                          <a:spcPts val="0"/>
                        </a:spcAft>
                      </a:pPr>
                      <a:r>
                        <a:rPr lang="en-GB" sz="1000" b="1" i="0" u="none" strike="noStrike" dirty="0">
                          <a:solidFill>
                            <a:schemeClr val="bg1"/>
                          </a:solidFill>
                          <a:effectLst/>
                          <a:latin typeface="Calibri" panose="020F0502020204030204" pitchFamily="34" charset="0"/>
                        </a:rPr>
                        <a:t>0</a:t>
                      </a:r>
                      <a:endParaRPr lang="en-GB" dirty="0">
                        <a:solidFill>
                          <a:schemeClr val="bg1"/>
                        </a:solidFill>
                        <a:effectLst/>
                      </a:endParaRPr>
                    </a:p>
                  </a:txBody>
                  <a:tcPr marL="63500" marR="63500" marT="31750" marB="3175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tc>
                  <a:txBody>
                    <a:bodyPr/>
                    <a:lstStyle/>
                    <a:p>
                      <a:pPr algn="ctr" rtl="0" fontAlgn="t">
                        <a:spcBef>
                          <a:spcPts val="0"/>
                        </a:spcBef>
                        <a:spcAft>
                          <a:spcPts val="0"/>
                        </a:spcAft>
                      </a:pPr>
                      <a:r>
                        <a:rPr lang="en-GB" sz="1000" b="1" i="0" u="none" strike="noStrike">
                          <a:solidFill>
                            <a:schemeClr val="bg1"/>
                          </a:solidFill>
                          <a:effectLst/>
                          <a:latin typeface="Calibri" panose="020F0502020204030204" pitchFamily="34" charset="0"/>
                        </a:rPr>
                        <a:t>1</a:t>
                      </a:r>
                      <a:endParaRPr lang="en-GB">
                        <a:solidFill>
                          <a:schemeClr val="bg1"/>
                        </a:solidFill>
                        <a:effectLst/>
                      </a:endParaRPr>
                    </a:p>
                  </a:txBody>
                  <a:tcPr marL="63500" marR="63500" marT="31750" marB="3175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tc>
                  <a:txBody>
                    <a:bodyPr/>
                    <a:lstStyle/>
                    <a:p>
                      <a:pPr algn="ctr" rtl="0" fontAlgn="t">
                        <a:spcBef>
                          <a:spcPts val="0"/>
                        </a:spcBef>
                        <a:spcAft>
                          <a:spcPts val="0"/>
                        </a:spcAft>
                      </a:pPr>
                      <a:r>
                        <a:rPr lang="en-GB" sz="1000" b="1" i="0" u="none" strike="noStrike" dirty="0">
                          <a:solidFill>
                            <a:schemeClr val="bg1"/>
                          </a:solidFill>
                          <a:effectLst/>
                          <a:latin typeface="Calibri" panose="020F0502020204030204" pitchFamily="34" charset="0"/>
                        </a:rPr>
                        <a:t>2</a:t>
                      </a:r>
                      <a:endParaRPr lang="en-GB" dirty="0">
                        <a:solidFill>
                          <a:schemeClr val="bg1"/>
                        </a:solidFill>
                        <a:effectLst/>
                      </a:endParaRPr>
                    </a:p>
                  </a:txBody>
                  <a:tcPr marL="63500" marR="63500" marT="31750" marB="3175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solidFill>
                  </a:tcPr>
                </a:tc>
                <a:extLst>
                  <a:ext uri="{0D108BD9-81ED-4DB2-BD59-A6C34878D82A}">
                    <a16:rowId xmlns:a16="http://schemas.microsoft.com/office/drawing/2014/main" val="954705375"/>
                  </a:ext>
                </a:extLst>
              </a:tr>
            </a:tbl>
          </a:graphicData>
        </a:graphic>
      </p:graphicFrame>
      <p:sp>
        <p:nvSpPr>
          <p:cNvPr id="6" name="Rectangle 1">
            <a:extLst>
              <a:ext uri="{FF2B5EF4-FFF2-40B4-BE49-F238E27FC236}">
                <a16:creationId xmlns:a16="http://schemas.microsoft.com/office/drawing/2014/main" id="{48DE3884-E4D4-41C5-978B-BFF423D8C52B}"/>
              </a:ext>
            </a:extLst>
          </p:cNvPr>
          <p:cNvSpPr>
            <a:spLocks noChangeArrowheads="1"/>
          </p:cNvSpPr>
          <p:nvPr/>
        </p:nvSpPr>
        <p:spPr bwMode="auto">
          <a:xfrm>
            <a:off x="408689" y="4407088"/>
            <a:ext cx="1939941" cy="13305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Cambria" panose="02040503050406030204" pitchFamily="18" charset="0"/>
                <a:ea typeface="Cambria" panose="02040503050406030204" pitchFamily="18" charset="0"/>
                <a:cs typeface="Calibri" panose="020F0502020204030204" pitchFamily="34" charset="0"/>
              </a:rPr>
              <a:t>The tactical brilliance of the English sailors and/or issue of luck with the English Channel weather was more responsible for the failure </a:t>
            </a:r>
            <a:endParaRPr kumimoji="0" lang="en-US" altLang="en-US" sz="2800" b="0" i="0" u="none" strike="noStrike" cap="none" normalizeH="0" baseline="0" dirty="0">
              <a:ln>
                <a:noFill/>
              </a:ln>
              <a:solidFill>
                <a:schemeClr val="tx1"/>
              </a:solidFill>
              <a:effectLst/>
              <a:latin typeface="Cambria" panose="02040503050406030204" pitchFamily="18" charset="0"/>
              <a:ea typeface="Cambria" panose="02040503050406030204" pitchFamily="18" charset="0"/>
            </a:endParaRPr>
          </a:p>
        </p:txBody>
      </p:sp>
      <p:sp>
        <p:nvSpPr>
          <p:cNvPr id="7" name="Rectangle 6">
            <a:extLst>
              <a:ext uri="{FF2B5EF4-FFF2-40B4-BE49-F238E27FC236}">
                <a16:creationId xmlns:a16="http://schemas.microsoft.com/office/drawing/2014/main" id="{EC534C26-5FDD-4669-A452-C7E0218F63C7}"/>
              </a:ext>
            </a:extLst>
          </p:cNvPr>
          <p:cNvSpPr/>
          <p:nvPr/>
        </p:nvSpPr>
        <p:spPr>
          <a:xfrm>
            <a:off x="2938457" y="4410552"/>
            <a:ext cx="1939941" cy="1330557"/>
          </a:xfrm>
          <a:prstGeom prst="rect">
            <a:avLst/>
          </a:prstGeom>
        </p:spPr>
        <p:txBody>
          <a:bodyPr wrap="square">
            <a:spAutoFit/>
          </a:bodyPr>
          <a:lstStyle/>
          <a:p>
            <a:pPr lvl="0" defTabSz="914400" eaLnBrk="0" fontAlgn="base" hangingPunct="0">
              <a:lnSpc>
                <a:spcPct val="150000"/>
              </a:lnSpc>
              <a:spcBef>
                <a:spcPct val="0"/>
              </a:spcBef>
              <a:spcAft>
                <a:spcPct val="0"/>
              </a:spcAft>
            </a:pPr>
            <a:r>
              <a:rPr lang="en-US" altLang="en-US" sz="1100" dirty="0">
                <a:solidFill>
                  <a:srgbClr val="000000"/>
                </a:solidFill>
                <a:latin typeface="Cambria" panose="02040503050406030204" pitchFamily="18" charset="0"/>
                <a:ea typeface="Cambria" panose="02040503050406030204" pitchFamily="18" charset="0"/>
                <a:cs typeface="Calibri" panose="020F0502020204030204" pitchFamily="34" charset="0"/>
              </a:rPr>
              <a:t>Philip’s impatience and desire for revenge led to very poor planning which was then exploited by the English forces </a:t>
            </a:r>
            <a:endParaRPr lang="en-US" altLang="en-US" sz="400" dirty="0">
              <a:latin typeface="Cambria" panose="02040503050406030204" pitchFamily="18" charset="0"/>
              <a:ea typeface="Cambria" panose="02040503050406030204" pitchFamily="18" charset="0"/>
            </a:endParaRPr>
          </a:p>
        </p:txBody>
      </p:sp>
      <p:sp>
        <p:nvSpPr>
          <p:cNvPr id="8" name="Rectangle 7">
            <a:extLst>
              <a:ext uri="{FF2B5EF4-FFF2-40B4-BE49-F238E27FC236}">
                <a16:creationId xmlns:a16="http://schemas.microsoft.com/office/drawing/2014/main" id="{951673D4-391C-470D-965A-833623B2F513}"/>
              </a:ext>
            </a:extLst>
          </p:cNvPr>
          <p:cNvSpPr/>
          <p:nvPr/>
        </p:nvSpPr>
        <p:spPr>
          <a:xfrm>
            <a:off x="5468225" y="4407088"/>
            <a:ext cx="1939941" cy="1081771"/>
          </a:xfrm>
          <a:prstGeom prst="rect">
            <a:avLst/>
          </a:prstGeom>
        </p:spPr>
        <p:txBody>
          <a:bodyPr wrap="square">
            <a:spAutoFit/>
          </a:bodyPr>
          <a:lstStyle/>
          <a:p>
            <a:pPr lvl="0" defTabSz="914400" eaLnBrk="0" fontAlgn="base" hangingPunct="0">
              <a:lnSpc>
                <a:spcPct val="150000"/>
              </a:lnSpc>
              <a:spcBef>
                <a:spcPct val="0"/>
              </a:spcBef>
              <a:spcAft>
                <a:spcPct val="0"/>
              </a:spcAft>
            </a:pPr>
            <a:r>
              <a:rPr lang="en-US" altLang="en-US" sz="1100" dirty="0">
                <a:solidFill>
                  <a:srgbClr val="000000"/>
                </a:solidFill>
                <a:latin typeface="Cambria" panose="02040503050406030204" pitchFamily="18" charset="0"/>
                <a:ea typeface="Cambria" panose="02040503050406030204" pitchFamily="18" charset="0"/>
                <a:cs typeface="Calibri" panose="020F0502020204030204" pitchFamily="34" charset="0"/>
              </a:rPr>
              <a:t>Despite English tactics, the poor communication and planning gave the Armada little hope of success</a:t>
            </a:r>
            <a:endParaRPr lang="en-US" altLang="en-US" sz="700" dirty="0">
              <a:latin typeface="Cambria" panose="02040503050406030204" pitchFamily="18" charset="0"/>
              <a:ea typeface="Cambria" panose="02040503050406030204" pitchFamily="18" charset="0"/>
            </a:endParaRPr>
          </a:p>
        </p:txBody>
      </p:sp>
      <p:sp>
        <p:nvSpPr>
          <p:cNvPr id="9" name="TextBox 8">
            <a:extLst>
              <a:ext uri="{FF2B5EF4-FFF2-40B4-BE49-F238E27FC236}">
                <a16:creationId xmlns:a16="http://schemas.microsoft.com/office/drawing/2014/main" id="{DD929E7C-9E21-4EA5-92EF-BE2C31F0CD00}"/>
              </a:ext>
            </a:extLst>
          </p:cNvPr>
          <p:cNvSpPr txBox="1"/>
          <p:nvPr/>
        </p:nvSpPr>
        <p:spPr>
          <a:xfrm>
            <a:off x="461290" y="6066706"/>
            <a:ext cx="6644638" cy="3361882"/>
          </a:xfrm>
          <a:prstGeom prst="rect">
            <a:avLst/>
          </a:prstGeom>
          <a:noFill/>
        </p:spPr>
        <p:txBody>
          <a:bodyPr wrap="square" rtlCol="0">
            <a:spAutoFit/>
          </a:bodyPr>
          <a:lstStyle/>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a:t>
            </a:r>
          </a:p>
          <a:p>
            <a:pPr>
              <a:lnSpc>
                <a:spcPct val="150000"/>
              </a:lnSpc>
            </a:pPr>
            <a:endParaRPr lang="en-GB" sz="11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14533586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86;p16">
            <a:extLst>
              <a:ext uri="{FF2B5EF4-FFF2-40B4-BE49-F238E27FC236}">
                <a16:creationId xmlns:a16="http://schemas.microsoft.com/office/drawing/2014/main" id="{D4E2F1D0-1CD9-4F78-81DF-A8450251E897}"/>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p.69</a:t>
            </a:r>
            <a:endParaRPr sz="1600" b="1" dirty="0">
              <a:latin typeface="Calibri"/>
              <a:ea typeface="Calibri"/>
              <a:cs typeface="Calibri"/>
              <a:sym typeface="Calibri"/>
            </a:endParaRPr>
          </a:p>
        </p:txBody>
      </p:sp>
      <p:sp>
        <p:nvSpPr>
          <p:cNvPr id="3" name="Google Shape;81;p16">
            <a:extLst>
              <a:ext uri="{FF2B5EF4-FFF2-40B4-BE49-F238E27FC236}">
                <a16:creationId xmlns:a16="http://schemas.microsoft.com/office/drawing/2014/main" id="{BEC35C01-F19C-4C44-BFFC-B5E9C260D98C}"/>
              </a:ext>
            </a:extLst>
          </p:cNvPr>
          <p:cNvSpPr txBox="1"/>
          <p:nvPr/>
        </p:nvSpPr>
        <p:spPr>
          <a:xfrm>
            <a:off x="704850" y="231775"/>
            <a:ext cx="6016500" cy="793270"/>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NOTES</a:t>
            </a:r>
            <a:endParaRPr lang="en-GB" sz="1200" dirty="0">
              <a:latin typeface="Cambria" panose="02040503050406030204" pitchFamily="18" charset="0"/>
              <a:ea typeface="Cambria" panose="02040503050406030204" pitchFamily="18" charset="0"/>
            </a:endParaRPr>
          </a:p>
        </p:txBody>
      </p:sp>
      <p:sp>
        <p:nvSpPr>
          <p:cNvPr id="4" name="TextBox 3">
            <a:extLst>
              <a:ext uri="{FF2B5EF4-FFF2-40B4-BE49-F238E27FC236}">
                <a16:creationId xmlns:a16="http://schemas.microsoft.com/office/drawing/2014/main" id="{4A1B790D-4C03-4959-9F9D-933B58EB1A13}"/>
              </a:ext>
            </a:extLst>
          </p:cNvPr>
          <p:cNvSpPr txBox="1"/>
          <p:nvPr/>
        </p:nvSpPr>
        <p:spPr>
          <a:xfrm>
            <a:off x="461290" y="1198752"/>
            <a:ext cx="6644638" cy="9455858"/>
          </a:xfrm>
          <a:prstGeom prst="rect">
            <a:avLst/>
          </a:prstGeom>
          <a:noFill/>
        </p:spPr>
        <p:txBody>
          <a:bodyPr wrap="square" rtlCol="0">
            <a:spAutoFit/>
          </a:bodyPr>
          <a:lstStyle/>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a:t>
            </a:r>
          </a:p>
        </p:txBody>
      </p:sp>
    </p:spTree>
    <p:extLst>
      <p:ext uri="{BB962C8B-B14F-4D97-AF65-F5344CB8AC3E}">
        <p14:creationId xmlns:p14="http://schemas.microsoft.com/office/powerpoint/2010/main" val="22587645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81;p16">
            <a:extLst>
              <a:ext uri="{FF2B5EF4-FFF2-40B4-BE49-F238E27FC236}">
                <a16:creationId xmlns:a16="http://schemas.microsoft.com/office/drawing/2014/main" id="{0823861E-7A69-4208-B184-8FFAE031314D}"/>
              </a:ext>
            </a:extLst>
          </p:cNvPr>
          <p:cNvSpPr txBox="1"/>
          <p:nvPr/>
        </p:nvSpPr>
        <p:spPr>
          <a:xfrm>
            <a:off x="704850" y="336550"/>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2.1 Plots and revolts and home</a:t>
            </a:r>
          </a:p>
          <a:p>
            <a:pPr algn="ctr"/>
            <a:r>
              <a:rPr lang="en-GB" sz="1200" dirty="0">
                <a:latin typeface="Cambria" panose="02040503050406030204" pitchFamily="18" charset="0"/>
                <a:ea typeface="Palatino" pitchFamily="2" charset="77"/>
                <a:cs typeface="Cambria"/>
                <a:sym typeface="Cambria"/>
              </a:rPr>
              <a:t>A. The reasons for, and significance of, the Revolt of the Northern Earls, 1569-70.</a:t>
            </a:r>
          </a:p>
        </p:txBody>
      </p:sp>
      <p:sp>
        <p:nvSpPr>
          <p:cNvPr id="3" name="Google Shape;86;p16">
            <a:extLst>
              <a:ext uri="{FF2B5EF4-FFF2-40B4-BE49-F238E27FC236}">
                <a16:creationId xmlns:a16="http://schemas.microsoft.com/office/drawing/2014/main" id="{7361E220-8B19-466E-B3B9-350687A6E0BB}"/>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p.7</a:t>
            </a:r>
            <a:endParaRPr sz="1600" b="1" dirty="0">
              <a:latin typeface="Calibri"/>
              <a:ea typeface="Calibri"/>
              <a:cs typeface="Calibri"/>
              <a:sym typeface="Calibri"/>
            </a:endParaRPr>
          </a:p>
        </p:txBody>
      </p:sp>
      <p:grpSp>
        <p:nvGrpSpPr>
          <p:cNvPr id="18" name="Group 17">
            <a:extLst>
              <a:ext uri="{FF2B5EF4-FFF2-40B4-BE49-F238E27FC236}">
                <a16:creationId xmlns:a16="http://schemas.microsoft.com/office/drawing/2014/main" id="{FCFD5D74-51E6-41AA-907F-75719B8EAB3A}"/>
              </a:ext>
            </a:extLst>
          </p:cNvPr>
          <p:cNvGrpSpPr/>
          <p:nvPr/>
        </p:nvGrpSpPr>
        <p:grpSpPr>
          <a:xfrm>
            <a:off x="449396" y="1488938"/>
            <a:ext cx="6660883" cy="8742009"/>
            <a:chOff x="495700" y="1488938"/>
            <a:chExt cx="6660883" cy="8742009"/>
          </a:xfrm>
        </p:grpSpPr>
        <p:pic>
          <p:nvPicPr>
            <p:cNvPr id="7170" name="Picture 2" descr="Thomas Howard, 3rd Duke of Norfolk - Wikipedia">
              <a:extLst>
                <a:ext uri="{FF2B5EF4-FFF2-40B4-BE49-F238E27FC236}">
                  <a16:creationId xmlns:a16="http://schemas.microsoft.com/office/drawing/2014/main" id="{EAA5BFB4-8378-4C54-A84F-4A4270E9E087}"/>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95700" y="1727448"/>
              <a:ext cx="1205879" cy="1615283"/>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8029B324-782E-45FE-94C2-B9E197408B4C}"/>
                </a:ext>
              </a:extLst>
            </p:cNvPr>
            <p:cNvSpPr txBox="1"/>
            <p:nvPr/>
          </p:nvSpPr>
          <p:spPr>
            <a:xfrm>
              <a:off x="3021496" y="1488938"/>
              <a:ext cx="4135087" cy="2092304"/>
            </a:xfrm>
            <a:prstGeom prst="rect">
              <a:avLst/>
            </a:prstGeom>
            <a:noFill/>
          </p:spPr>
          <p:txBody>
            <a:bodyPr wrap="square" rtlCol="0">
              <a:spAutoFit/>
            </a:bodyPr>
            <a:lstStyle/>
            <a:p>
              <a:pPr algn="ctr">
                <a:lnSpc>
                  <a:spcPct val="150000"/>
                </a:lnSpc>
              </a:pPr>
              <a:r>
                <a:rPr lang="en-GB" sz="1100" b="1" dirty="0">
                  <a:latin typeface="Cambria" panose="02040503050406030204" pitchFamily="18" charset="0"/>
                  <a:ea typeface="Cambria" panose="02040503050406030204" pitchFamily="18" charset="0"/>
                </a:rPr>
                <a:t>Thomas Howard, Duke of Norfolk</a:t>
              </a:r>
            </a:p>
            <a:p>
              <a:pPr>
                <a:lnSpc>
                  <a:spcPct val="150000"/>
                </a:lnSpc>
              </a:pPr>
              <a:r>
                <a:rPr lang="en-GB" sz="1100" dirty="0">
                  <a:latin typeface="Cambria" panose="02040503050406030204" pitchFamily="18" charset="0"/>
                  <a:ea typeface="Cambria" panose="02040503050406030204" pitchFamily="18" charset="0"/>
                </a:rPr>
                <a:t>He was one of England’s most senior nobles and a Protestant, although he had close links to old, northern Catholic families, too. Coming from an ancient noble family, he disliked the newcomers, such as William Cecil and Elizabeth’s favourite, Robert Dudley, Earl of Leicester.  One of the main parts of the revolt was the plan to marry the Duke of Norfolk to Mary, Queen of Scots. However, he later backed down and urged the ears to call off the rebellion. </a:t>
              </a:r>
            </a:p>
          </p:txBody>
        </p:sp>
        <p:cxnSp>
          <p:nvCxnSpPr>
            <p:cNvPr id="6" name="Straight Connector 5">
              <a:extLst>
                <a:ext uri="{FF2B5EF4-FFF2-40B4-BE49-F238E27FC236}">
                  <a16:creationId xmlns:a16="http://schemas.microsoft.com/office/drawing/2014/main" id="{54F559C8-AC69-4421-98AB-A4D5C6FC6EF6}"/>
                </a:ext>
              </a:extLst>
            </p:cNvPr>
            <p:cNvCxnSpPr>
              <a:cxnSpLocks/>
              <a:endCxn id="5" idx="1"/>
            </p:cNvCxnSpPr>
            <p:nvPr/>
          </p:nvCxnSpPr>
          <p:spPr>
            <a:xfrm>
              <a:off x="1828801" y="2535089"/>
              <a:ext cx="1192695" cy="1"/>
            </a:xfrm>
            <a:prstGeom prst="line">
              <a:avLst/>
            </a:prstGeom>
            <a:ln w="38100">
              <a:solidFill>
                <a:schemeClr val="tx1"/>
              </a:solidFill>
              <a:headEnd type="oval" w="med" len="med"/>
              <a:tailEnd type="oval" w="med" len="med"/>
            </a:ln>
          </p:spPr>
          <p:style>
            <a:lnRef idx="1">
              <a:schemeClr val="dk1"/>
            </a:lnRef>
            <a:fillRef idx="0">
              <a:schemeClr val="dk1"/>
            </a:fillRef>
            <a:effectRef idx="0">
              <a:schemeClr val="dk1"/>
            </a:effectRef>
            <a:fontRef idx="minor">
              <a:schemeClr val="tx1"/>
            </a:fontRef>
          </p:style>
        </p:cxnSp>
        <p:pic>
          <p:nvPicPr>
            <p:cNvPr id="7172" name="Picture 4" descr="Mary, Queen of Scots - Wikipedia">
              <a:extLst>
                <a:ext uri="{FF2B5EF4-FFF2-40B4-BE49-F238E27FC236}">
                  <a16:creationId xmlns:a16="http://schemas.microsoft.com/office/drawing/2014/main" id="{645C6297-8797-4F92-B0D2-6D986063E3AE}"/>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95700" y="4019274"/>
              <a:ext cx="1205879" cy="1869876"/>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A98E874F-2520-4215-BD0F-AA450CC0D958}"/>
                </a:ext>
              </a:extLst>
            </p:cNvPr>
            <p:cNvSpPr txBox="1"/>
            <p:nvPr/>
          </p:nvSpPr>
          <p:spPr>
            <a:xfrm>
              <a:off x="3021496" y="4281330"/>
              <a:ext cx="4135087" cy="1076641"/>
            </a:xfrm>
            <a:prstGeom prst="rect">
              <a:avLst/>
            </a:prstGeom>
            <a:noFill/>
          </p:spPr>
          <p:txBody>
            <a:bodyPr wrap="square" rtlCol="0">
              <a:spAutoFit/>
            </a:bodyPr>
            <a:lstStyle/>
            <a:p>
              <a:pPr algn="ctr">
                <a:lnSpc>
                  <a:spcPct val="150000"/>
                </a:lnSpc>
              </a:pPr>
              <a:r>
                <a:rPr lang="en-GB" sz="1100" b="1" dirty="0">
                  <a:latin typeface="Cambria" panose="02040503050406030204" pitchFamily="18" charset="0"/>
                  <a:ea typeface="Cambria" panose="02040503050406030204" pitchFamily="18" charset="0"/>
                </a:rPr>
                <a:t>Mary, Queen of Scots</a:t>
              </a:r>
            </a:p>
            <a:p>
              <a:pPr>
                <a:lnSpc>
                  <a:spcPct val="150000"/>
                </a:lnSpc>
              </a:pPr>
              <a:r>
                <a:rPr lang="en-GB" sz="1100" dirty="0">
                  <a:latin typeface="Cambria" panose="02040503050406030204" pitchFamily="18" charset="0"/>
                  <a:ea typeface="Cambria" panose="02040503050406030204" pitchFamily="18" charset="0"/>
                </a:rPr>
                <a:t>She had met the Duke of Norfolk once, shortly after fleeing to England from Scotland in 1569. She supported the plan to marry him and perhaps even take the English throne. </a:t>
              </a:r>
            </a:p>
          </p:txBody>
        </p:sp>
        <p:cxnSp>
          <p:nvCxnSpPr>
            <p:cNvPr id="10" name="Straight Connector 9">
              <a:extLst>
                <a:ext uri="{FF2B5EF4-FFF2-40B4-BE49-F238E27FC236}">
                  <a16:creationId xmlns:a16="http://schemas.microsoft.com/office/drawing/2014/main" id="{CBE9DB18-C579-4A85-BC38-F0E3BE74748B}"/>
                </a:ext>
              </a:extLst>
            </p:cNvPr>
            <p:cNvCxnSpPr>
              <a:cxnSpLocks/>
              <a:endCxn id="9" idx="1"/>
            </p:cNvCxnSpPr>
            <p:nvPr/>
          </p:nvCxnSpPr>
          <p:spPr>
            <a:xfrm>
              <a:off x="1828801" y="4819650"/>
              <a:ext cx="1192695" cy="1"/>
            </a:xfrm>
            <a:prstGeom prst="line">
              <a:avLst/>
            </a:prstGeom>
            <a:ln w="38100">
              <a:solidFill>
                <a:schemeClr val="tx1"/>
              </a:solidFill>
              <a:headEnd type="oval" w="med" len="med"/>
              <a:tailEnd type="oval" w="med" len="med"/>
            </a:ln>
          </p:spPr>
          <p:style>
            <a:lnRef idx="1">
              <a:schemeClr val="dk1"/>
            </a:lnRef>
            <a:fillRef idx="0">
              <a:schemeClr val="dk1"/>
            </a:fillRef>
            <a:effectRef idx="0">
              <a:schemeClr val="dk1"/>
            </a:effectRef>
            <a:fontRef idx="minor">
              <a:schemeClr val="tx1"/>
            </a:fontRef>
          </p:style>
        </p:cxnSp>
        <p:pic>
          <p:nvPicPr>
            <p:cNvPr id="7174" name="Picture 6" descr="jane neville pole | Lady, Hans holbein the younger and Marquess on ...">
              <a:extLst>
                <a:ext uri="{FF2B5EF4-FFF2-40B4-BE49-F238E27FC236}">
                  <a16:creationId xmlns:a16="http://schemas.microsoft.com/office/drawing/2014/main" id="{3A08DA02-602C-42F1-B4A8-CBC1420E5A44}"/>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495700" y="6565693"/>
              <a:ext cx="1205879" cy="1451758"/>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id="{FE1EED63-F90E-443C-8EC2-E3AC89DAF8E5}"/>
                </a:ext>
              </a:extLst>
            </p:cNvPr>
            <p:cNvSpPr txBox="1"/>
            <p:nvPr/>
          </p:nvSpPr>
          <p:spPr>
            <a:xfrm>
              <a:off x="2957885" y="6626293"/>
              <a:ext cx="4135087" cy="1330557"/>
            </a:xfrm>
            <a:prstGeom prst="rect">
              <a:avLst/>
            </a:prstGeom>
            <a:noFill/>
          </p:spPr>
          <p:txBody>
            <a:bodyPr wrap="square" rtlCol="0">
              <a:spAutoFit/>
            </a:bodyPr>
            <a:lstStyle/>
            <a:p>
              <a:pPr algn="ctr">
                <a:lnSpc>
                  <a:spcPct val="150000"/>
                </a:lnSpc>
              </a:pPr>
              <a:r>
                <a:rPr lang="en-GB" sz="1100" b="1" dirty="0">
                  <a:latin typeface="Cambria" panose="02040503050406030204" pitchFamily="18" charset="0"/>
                  <a:ea typeface="Cambria" panose="02040503050406030204" pitchFamily="18" charset="0"/>
                </a:rPr>
                <a:t>Jane Neville</a:t>
              </a:r>
            </a:p>
            <a:p>
              <a:pPr>
                <a:lnSpc>
                  <a:spcPct val="150000"/>
                </a:lnSpc>
              </a:pPr>
              <a:r>
                <a:rPr lang="en-GB" sz="1100" dirty="0">
                  <a:latin typeface="Cambria" panose="02040503050406030204" pitchFamily="18" charset="0"/>
                  <a:ea typeface="Cambria" panose="02040503050406030204" pitchFamily="18" charset="0"/>
                </a:rPr>
                <a:t>She was the wife of Charles Neville and the Duke of Norfolk’s sister. She was key to encouraging her husband to carry on with the rebellion. If the rebellion succeeded, she could e sister-in-law to the queen of England. </a:t>
              </a:r>
            </a:p>
          </p:txBody>
        </p:sp>
        <p:cxnSp>
          <p:nvCxnSpPr>
            <p:cNvPr id="15" name="Straight Connector 14">
              <a:extLst>
                <a:ext uri="{FF2B5EF4-FFF2-40B4-BE49-F238E27FC236}">
                  <a16:creationId xmlns:a16="http://schemas.microsoft.com/office/drawing/2014/main" id="{FA25A32B-0A53-46D5-8255-A47A75F58443}"/>
                </a:ext>
              </a:extLst>
            </p:cNvPr>
            <p:cNvCxnSpPr>
              <a:cxnSpLocks/>
              <a:endCxn id="14" idx="1"/>
            </p:cNvCxnSpPr>
            <p:nvPr/>
          </p:nvCxnSpPr>
          <p:spPr>
            <a:xfrm>
              <a:off x="1828801" y="7291571"/>
              <a:ext cx="1129084" cy="1"/>
            </a:xfrm>
            <a:prstGeom prst="line">
              <a:avLst/>
            </a:prstGeom>
            <a:ln w="38100">
              <a:solidFill>
                <a:schemeClr val="tx1"/>
              </a:solidFill>
              <a:headEnd type="oval" w="med" len="med"/>
              <a:tailEnd type="oval" w="med" len="med"/>
            </a:ln>
          </p:spPr>
          <p:style>
            <a:lnRef idx="1">
              <a:schemeClr val="dk1"/>
            </a:lnRef>
            <a:fillRef idx="0">
              <a:schemeClr val="dk1"/>
            </a:fillRef>
            <a:effectRef idx="0">
              <a:schemeClr val="dk1"/>
            </a:effectRef>
            <a:fontRef idx="minor">
              <a:schemeClr val="tx1"/>
            </a:fontRef>
          </p:style>
        </p:cxnSp>
        <p:pic>
          <p:nvPicPr>
            <p:cNvPr id="7176" name="Picture 8" descr="Elizabeth Percy, Countess of Northumberland - Wikipedia">
              <a:extLst>
                <a:ext uri="{FF2B5EF4-FFF2-40B4-BE49-F238E27FC236}">
                  <a16:creationId xmlns:a16="http://schemas.microsoft.com/office/drawing/2014/main" id="{C560FD3B-D38D-4E19-A9AD-F1B3AE4F07DB}"/>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511443" y="8692643"/>
              <a:ext cx="1246421" cy="1538304"/>
            </a:xfrm>
            <a:prstGeom prst="rect">
              <a:avLst/>
            </a:prstGeom>
            <a:noFill/>
            <a:ln w="38100">
              <a:solidFill>
                <a:schemeClr val="tx1"/>
              </a:solidFill>
            </a:ln>
            <a:extLst>
              <a:ext uri="{909E8E84-426E-40DD-AFC4-6F175D3DCCD1}">
                <a14:hiddenFill xmlns:a14="http://schemas.microsoft.com/office/drawing/2010/main">
                  <a:solidFill>
                    <a:srgbClr val="FFFFFF"/>
                  </a:solidFill>
                </a14:hiddenFill>
              </a:ext>
            </a:extLst>
          </p:spPr>
        </p:pic>
        <p:sp>
          <p:nvSpPr>
            <p:cNvPr id="20" name="TextBox 19">
              <a:extLst>
                <a:ext uri="{FF2B5EF4-FFF2-40B4-BE49-F238E27FC236}">
                  <a16:creationId xmlns:a16="http://schemas.microsoft.com/office/drawing/2014/main" id="{7C8C8E17-A2C4-4492-8FBF-628DAB4FF235}"/>
                </a:ext>
              </a:extLst>
            </p:cNvPr>
            <p:cNvSpPr txBox="1"/>
            <p:nvPr/>
          </p:nvSpPr>
          <p:spPr>
            <a:xfrm>
              <a:off x="3021496" y="9050432"/>
              <a:ext cx="4135087" cy="822726"/>
            </a:xfrm>
            <a:prstGeom prst="rect">
              <a:avLst/>
            </a:prstGeom>
            <a:noFill/>
          </p:spPr>
          <p:txBody>
            <a:bodyPr wrap="square" rtlCol="0">
              <a:spAutoFit/>
            </a:bodyPr>
            <a:lstStyle/>
            <a:p>
              <a:pPr algn="ctr">
                <a:lnSpc>
                  <a:spcPct val="150000"/>
                </a:lnSpc>
              </a:pPr>
              <a:r>
                <a:rPr lang="en-GB" sz="1100" b="1" dirty="0">
                  <a:latin typeface="Cambria" panose="02040503050406030204" pitchFamily="18" charset="0"/>
                  <a:ea typeface="Cambria" panose="02040503050406030204" pitchFamily="18" charset="0"/>
                </a:rPr>
                <a:t>Ann Percy</a:t>
              </a:r>
            </a:p>
            <a:p>
              <a:pPr>
                <a:lnSpc>
                  <a:spcPct val="150000"/>
                </a:lnSpc>
              </a:pPr>
              <a:r>
                <a:rPr lang="en-GB" sz="1100" dirty="0">
                  <a:latin typeface="Cambria" panose="02040503050406030204" pitchFamily="18" charset="0"/>
                  <a:ea typeface="Cambria" panose="02040503050406030204" pitchFamily="18" charset="0"/>
                </a:rPr>
                <a:t>She was the wife of Thomas Percy who was key in encouraging her husband in the rebellion. </a:t>
              </a:r>
            </a:p>
          </p:txBody>
        </p:sp>
        <p:cxnSp>
          <p:nvCxnSpPr>
            <p:cNvPr id="21" name="Straight Connector 20">
              <a:extLst>
                <a:ext uri="{FF2B5EF4-FFF2-40B4-BE49-F238E27FC236}">
                  <a16:creationId xmlns:a16="http://schemas.microsoft.com/office/drawing/2014/main" id="{C30D1F86-E2E6-4C9D-8DCB-7C60984979D8}"/>
                </a:ext>
              </a:extLst>
            </p:cNvPr>
            <p:cNvCxnSpPr>
              <a:cxnSpLocks/>
              <a:endCxn id="20" idx="1"/>
            </p:cNvCxnSpPr>
            <p:nvPr/>
          </p:nvCxnSpPr>
          <p:spPr>
            <a:xfrm>
              <a:off x="1892410" y="9461795"/>
              <a:ext cx="1129086" cy="0"/>
            </a:xfrm>
            <a:prstGeom prst="line">
              <a:avLst/>
            </a:prstGeom>
            <a:ln w="38100">
              <a:solidFill>
                <a:schemeClr val="tx1"/>
              </a:solidFill>
              <a:headEnd type="oval" w="med" len="med"/>
              <a:tailEnd type="oval" w="med" len="med"/>
            </a:ln>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167370516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86;p16">
            <a:extLst>
              <a:ext uri="{FF2B5EF4-FFF2-40B4-BE49-F238E27FC236}">
                <a16:creationId xmlns:a16="http://schemas.microsoft.com/office/drawing/2014/main" id="{D4E2F1D0-1CD9-4F78-81DF-A8450251E897}"/>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p.70</a:t>
            </a:r>
            <a:endParaRPr sz="1600" b="1" dirty="0">
              <a:latin typeface="Calibri"/>
              <a:ea typeface="Calibri"/>
              <a:cs typeface="Calibri"/>
              <a:sym typeface="Calibri"/>
            </a:endParaRPr>
          </a:p>
        </p:txBody>
      </p:sp>
      <p:sp>
        <p:nvSpPr>
          <p:cNvPr id="3" name="Google Shape;81;p16">
            <a:extLst>
              <a:ext uri="{FF2B5EF4-FFF2-40B4-BE49-F238E27FC236}">
                <a16:creationId xmlns:a16="http://schemas.microsoft.com/office/drawing/2014/main" id="{BEC35C01-F19C-4C44-BFFC-B5E9C260D98C}"/>
              </a:ext>
            </a:extLst>
          </p:cNvPr>
          <p:cNvSpPr txBox="1"/>
          <p:nvPr/>
        </p:nvSpPr>
        <p:spPr>
          <a:xfrm>
            <a:off x="704850" y="231775"/>
            <a:ext cx="6016500" cy="793270"/>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NOTES</a:t>
            </a:r>
            <a:endParaRPr lang="en-GB" sz="1200" dirty="0">
              <a:latin typeface="Cambria" panose="02040503050406030204" pitchFamily="18" charset="0"/>
              <a:ea typeface="Cambria" panose="02040503050406030204" pitchFamily="18" charset="0"/>
            </a:endParaRPr>
          </a:p>
        </p:txBody>
      </p:sp>
      <p:sp>
        <p:nvSpPr>
          <p:cNvPr id="4" name="TextBox 3">
            <a:extLst>
              <a:ext uri="{FF2B5EF4-FFF2-40B4-BE49-F238E27FC236}">
                <a16:creationId xmlns:a16="http://schemas.microsoft.com/office/drawing/2014/main" id="{4A1B790D-4C03-4959-9F9D-933B58EB1A13}"/>
              </a:ext>
            </a:extLst>
          </p:cNvPr>
          <p:cNvSpPr txBox="1"/>
          <p:nvPr/>
        </p:nvSpPr>
        <p:spPr>
          <a:xfrm>
            <a:off x="461290" y="1198752"/>
            <a:ext cx="6644638" cy="9455858"/>
          </a:xfrm>
          <a:prstGeom prst="rect">
            <a:avLst/>
          </a:prstGeom>
          <a:noFill/>
        </p:spPr>
        <p:txBody>
          <a:bodyPr wrap="square" rtlCol="0">
            <a:spAutoFit/>
          </a:bodyPr>
          <a:lstStyle/>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a:t>
            </a:r>
          </a:p>
        </p:txBody>
      </p:sp>
    </p:spTree>
    <p:extLst>
      <p:ext uri="{BB962C8B-B14F-4D97-AF65-F5344CB8AC3E}">
        <p14:creationId xmlns:p14="http://schemas.microsoft.com/office/powerpoint/2010/main" val="331442840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86;p16">
            <a:extLst>
              <a:ext uri="{FF2B5EF4-FFF2-40B4-BE49-F238E27FC236}">
                <a16:creationId xmlns:a16="http://schemas.microsoft.com/office/drawing/2014/main" id="{D4E2F1D0-1CD9-4F78-81DF-A8450251E897}"/>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p.71</a:t>
            </a:r>
            <a:endParaRPr sz="1600" b="1" dirty="0">
              <a:latin typeface="Calibri"/>
              <a:ea typeface="Calibri"/>
              <a:cs typeface="Calibri"/>
              <a:sym typeface="Calibri"/>
            </a:endParaRPr>
          </a:p>
        </p:txBody>
      </p:sp>
      <p:sp>
        <p:nvSpPr>
          <p:cNvPr id="3" name="Google Shape;81;p16">
            <a:extLst>
              <a:ext uri="{FF2B5EF4-FFF2-40B4-BE49-F238E27FC236}">
                <a16:creationId xmlns:a16="http://schemas.microsoft.com/office/drawing/2014/main" id="{BEC35C01-F19C-4C44-BFFC-B5E9C260D98C}"/>
              </a:ext>
            </a:extLst>
          </p:cNvPr>
          <p:cNvSpPr txBox="1"/>
          <p:nvPr/>
        </p:nvSpPr>
        <p:spPr>
          <a:xfrm>
            <a:off x="704850" y="231775"/>
            <a:ext cx="6016500" cy="793270"/>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NOTES</a:t>
            </a:r>
            <a:endParaRPr lang="en-GB" sz="1200" dirty="0">
              <a:latin typeface="Cambria" panose="02040503050406030204" pitchFamily="18" charset="0"/>
              <a:ea typeface="Cambria" panose="02040503050406030204" pitchFamily="18" charset="0"/>
            </a:endParaRPr>
          </a:p>
        </p:txBody>
      </p:sp>
      <p:sp>
        <p:nvSpPr>
          <p:cNvPr id="4" name="TextBox 3">
            <a:extLst>
              <a:ext uri="{FF2B5EF4-FFF2-40B4-BE49-F238E27FC236}">
                <a16:creationId xmlns:a16="http://schemas.microsoft.com/office/drawing/2014/main" id="{4A1B790D-4C03-4959-9F9D-933B58EB1A13}"/>
              </a:ext>
            </a:extLst>
          </p:cNvPr>
          <p:cNvSpPr txBox="1"/>
          <p:nvPr/>
        </p:nvSpPr>
        <p:spPr>
          <a:xfrm>
            <a:off x="461290" y="1198752"/>
            <a:ext cx="6644638" cy="9455858"/>
          </a:xfrm>
          <a:prstGeom prst="rect">
            <a:avLst/>
          </a:prstGeom>
          <a:noFill/>
        </p:spPr>
        <p:txBody>
          <a:bodyPr wrap="square" rtlCol="0">
            <a:spAutoFit/>
          </a:bodyPr>
          <a:lstStyle/>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a:t>
            </a:r>
          </a:p>
          <a:p>
            <a:pPr>
              <a:lnSpc>
                <a:spcPct val="150000"/>
              </a:lnSpc>
            </a:pPr>
            <a:r>
              <a:rPr lang="en-GB" sz="1100"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a:t>
            </a:r>
          </a:p>
        </p:txBody>
      </p:sp>
    </p:spTree>
    <p:extLst>
      <p:ext uri="{BB962C8B-B14F-4D97-AF65-F5344CB8AC3E}">
        <p14:creationId xmlns:p14="http://schemas.microsoft.com/office/powerpoint/2010/main" val="41133974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81;p16">
            <a:extLst>
              <a:ext uri="{FF2B5EF4-FFF2-40B4-BE49-F238E27FC236}">
                <a16:creationId xmlns:a16="http://schemas.microsoft.com/office/drawing/2014/main" id="{13CEB612-AED0-4CEE-A3C8-CB9944858B95}"/>
              </a:ext>
            </a:extLst>
          </p:cNvPr>
          <p:cNvSpPr txBox="1"/>
          <p:nvPr/>
        </p:nvSpPr>
        <p:spPr>
          <a:xfrm>
            <a:off x="704850" y="336550"/>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2.1 Plots and revolts and home</a:t>
            </a:r>
          </a:p>
          <a:p>
            <a:pPr algn="ctr"/>
            <a:r>
              <a:rPr lang="en-GB" sz="1200" dirty="0">
                <a:latin typeface="Cambria" panose="02040503050406030204" pitchFamily="18" charset="0"/>
                <a:ea typeface="Palatino" pitchFamily="2" charset="77"/>
                <a:cs typeface="Cambria"/>
                <a:sym typeface="Cambria"/>
              </a:rPr>
              <a:t>A. The reasons for, and significance of, the Revolt of the Northern Earls, 1569-70.</a:t>
            </a:r>
          </a:p>
        </p:txBody>
      </p:sp>
      <p:sp>
        <p:nvSpPr>
          <p:cNvPr id="3" name="Google Shape;86;p16">
            <a:extLst>
              <a:ext uri="{FF2B5EF4-FFF2-40B4-BE49-F238E27FC236}">
                <a16:creationId xmlns:a16="http://schemas.microsoft.com/office/drawing/2014/main" id="{5F03230E-B68B-4F3D-A117-56758BC7EC9C}"/>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p.8</a:t>
            </a:r>
            <a:endParaRPr sz="1600" b="1" dirty="0">
              <a:latin typeface="Calibri"/>
              <a:ea typeface="Calibri"/>
              <a:cs typeface="Calibri"/>
              <a:sym typeface="Calibri"/>
            </a:endParaRPr>
          </a:p>
        </p:txBody>
      </p:sp>
      <p:sp>
        <p:nvSpPr>
          <p:cNvPr id="4" name="TextBox 3">
            <a:extLst>
              <a:ext uri="{FF2B5EF4-FFF2-40B4-BE49-F238E27FC236}">
                <a16:creationId xmlns:a16="http://schemas.microsoft.com/office/drawing/2014/main" id="{FCAE0CED-7452-4705-ACA3-25D898DBACEC}"/>
              </a:ext>
            </a:extLst>
          </p:cNvPr>
          <p:cNvSpPr txBox="1"/>
          <p:nvPr/>
        </p:nvSpPr>
        <p:spPr>
          <a:xfrm>
            <a:off x="466702" y="1289450"/>
            <a:ext cx="6626270" cy="346249"/>
          </a:xfrm>
          <a:prstGeom prst="rect">
            <a:avLst/>
          </a:prstGeom>
          <a:noFill/>
        </p:spPr>
        <p:txBody>
          <a:bodyPr wrap="square" rtlCol="0">
            <a:spAutoFit/>
          </a:bodyPr>
          <a:lstStyle/>
          <a:p>
            <a:pPr fontAlgn="ctr">
              <a:lnSpc>
                <a:spcPct val="150000"/>
              </a:lnSpc>
            </a:pPr>
            <a:r>
              <a:rPr lang="en-GB" sz="1100" b="1" dirty="0">
                <a:latin typeface="Cambria" panose="02040503050406030204" pitchFamily="18" charset="0"/>
              </a:rPr>
              <a:t>TASK: </a:t>
            </a:r>
            <a:r>
              <a:rPr lang="en-GB" sz="1100" dirty="0">
                <a:latin typeface="Cambria" panose="02040503050406030204" pitchFamily="18" charset="0"/>
              </a:rPr>
              <a:t> Read the cards showing the causes of the Revolt of the Northern earls below. </a:t>
            </a:r>
            <a:endParaRPr lang="en-GB" sz="1100" b="1" dirty="0">
              <a:latin typeface="Cambria" panose="02040503050406030204" pitchFamily="18" charset="0"/>
              <a:ea typeface="Cambria" panose="02040503050406030204" pitchFamily="18" charset="0"/>
            </a:endParaRPr>
          </a:p>
        </p:txBody>
      </p:sp>
      <p:graphicFrame>
        <p:nvGraphicFramePr>
          <p:cNvPr id="5" name="Table 5">
            <a:extLst>
              <a:ext uri="{FF2B5EF4-FFF2-40B4-BE49-F238E27FC236}">
                <a16:creationId xmlns:a16="http://schemas.microsoft.com/office/drawing/2014/main" id="{38963D29-21FA-4659-9FD8-EB6092B88B9B}"/>
              </a:ext>
            </a:extLst>
          </p:cNvPr>
          <p:cNvGraphicFramePr>
            <a:graphicFrameLocks noGrp="1"/>
          </p:cNvGraphicFramePr>
          <p:nvPr>
            <p:extLst>
              <p:ext uri="{D42A27DB-BD31-4B8C-83A1-F6EECF244321}">
                <p14:modId xmlns:p14="http://schemas.microsoft.com/office/powerpoint/2010/main" val="3960944340"/>
              </p:ext>
            </p:extLst>
          </p:nvPr>
        </p:nvGraphicFramePr>
        <p:xfrm>
          <a:off x="374413" y="1977251"/>
          <a:ext cx="6810849" cy="8240234"/>
        </p:xfrm>
        <a:graphic>
          <a:graphicData uri="http://schemas.openxmlformats.org/drawingml/2006/table">
            <a:tbl>
              <a:tblPr firstRow="1" bandRow="1">
                <a:tableStyleId>{2D5ABB26-0587-4C30-8999-92F81FD0307C}</a:tableStyleId>
              </a:tblPr>
              <a:tblGrid>
                <a:gridCol w="2270283">
                  <a:extLst>
                    <a:ext uri="{9D8B030D-6E8A-4147-A177-3AD203B41FA5}">
                      <a16:colId xmlns:a16="http://schemas.microsoft.com/office/drawing/2014/main" val="4105640853"/>
                    </a:ext>
                  </a:extLst>
                </a:gridCol>
                <a:gridCol w="2270283">
                  <a:extLst>
                    <a:ext uri="{9D8B030D-6E8A-4147-A177-3AD203B41FA5}">
                      <a16:colId xmlns:a16="http://schemas.microsoft.com/office/drawing/2014/main" val="849701359"/>
                    </a:ext>
                  </a:extLst>
                </a:gridCol>
                <a:gridCol w="2270283">
                  <a:extLst>
                    <a:ext uri="{9D8B030D-6E8A-4147-A177-3AD203B41FA5}">
                      <a16:colId xmlns:a16="http://schemas.microsoft.com/office/drawing/2014/main" val="3820080026"/>
                    </a:ext>
                  </a:extLst>
                </a:gridCol>
              </a:tblGrid>
              <a:tr h="2223209">
                <a:tc>
                  <a:txBody>
                    <a:bodyPr/>
                    <a:lstStyle/>
                    <a:p>
                      <a:pPr>
                        <a:lnSpc>
                          <a:spcPct val="150000"/>
                        </a:lnSpc>
                      </a:pPr>
                      <a:r>
                        <a:rPr lang="en-GB" sz="1100" dirty="0">
                          <a:latin typeface="Cambria" panose="02040503050406030204" pitchFamily="18" charset="0"/>
                          <a:ea typeface="Cambria" panose="02040503050406030204" pitchFamily="18" charset="0"/>
                        </a:rPr>
                        <a:t>1. The Earls had political grievances against Elizabeth as she weakened their powers in the North. Thomas Percy had been the Warden of the Middle March, charged with defending the border against Scotland but he lost that position. </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nSpc>
                          <a:spcPct val="150000"/>
                        </a:lnSpc>
                      </a:pPr>
                      <a:r>
                        <a:rPr lang="en-GB" sz="1100" dirty="0">
                          <a:latin typeface="Cambria" panose="02040503050406030204" pitchFamily="18" charset="0"/>
                          <a:ea typeface="Cambria" panose="02040503050406030204" pitchFamily="18" charset="0"/>
                        </a:rPr>
                        <a:t>2. The rebels wanted to re-establish Catholicism as the country’s religion. </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nSpc>
                          <a:spcPct val="150000"/>
                        </a:lnSpc>
                      </a:pPr>
                      <a:r>
                        <a:rPr lang="en-GB" sz="1100" dirty="0">
                          <a:latin typeface="Cambria" panose="02040503050406030204" pitchFamily="18" charset="0"/>
                          <a:ea typeface="Cambria" panose="02040503050406030204" pitchFamily="18" charset="0"/>
                        </a:rPr>
                        <a:t>3. At the start of the revolt, the Earls stormed into Durham Cathedral and held a Catholic service. </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35195254"/>
                  </a:ext>
                </a:extLst>
              </a:tr>
              <a:tr h="1683605">
                <a:tc>
                  <a:txBody>
                    <a:bodyPr/>
                    <a:lstStyle/>
                    <a:p>
                      <a:pPr>
                        <a:lnSpc>
                          <a:spcPct val="150000"/>
                        </a:lnSpc>
                      </a:pPr>
                      <a:r>
                        <a:rPr lang="en-GB" sz="1100" dirty="0">
                          <a:latin typeface="Cambria" panose="02040503050406030204" pitchFamily="18" charset="0"/>
                          <a:ea typeface="Cambria" panose="02040503050406030204" pitchFamily="18" charset="0"/>
                        </a:rPr>
                        <a:t>4. Elizabeth had taken lands from these nobles, so their grievances were personal. Northumberland lost copper mines, costing him money. Many northern nobles were facing financial hardship. </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nSpc>
                          <a:spcPct val="150000"/>
                        </a:lnSpc>
                      </a:pPr>
                      <a:r>
                        <a:rPr lang="en-GB" sz="1100" dirty="0">
                          <a:latin typeface="Cambria" panose="02040503050406030204" pitchFamily="18" charset="0"/>
                          <a:ea typeface="Cambria" panose="02040503050406030204" pitchFamily="18" charset="0"/>
                        </a:rPr>
                        <a:t>5. The Earls disliked the new ‘evil councillors’ such as Cecil and wanted to get rid of them. They blamed Cecil for the religious changes and their loss of political power. </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nSpc>
                          <a:spcPct val="150000"/>
                        </a:lnSpc>
                      </a:pPr>
                      <a:r>
                        <a:rPr lang="en-GB" sz="1100" dirty="0">
                          <a:latin typeface="Cambria" panose="02040503050406030204" pitchFamily="18" charset="0"/>
                          <a:ea typeface="Cambria" panose="02040503050406030204" pitchFamily="18" charset="0"/>
                        </a:rPr>
                        <a:t>6. The rebels wore Catholic badges and emblems. </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5417605"/>
                  </a:ext>
                </a:extLst>
              </a:tr>
              <a:tr h="3032614">
                <a:tc>
                  <a:txBody>
                    <a:bodyPr/>
                    <a:lstStyle/>
                    <a:p>
                      <a:pPr>
                        <a:lnSpc>
                          <a:spcPct val="150000"/>
                        </a:lnSpc>
                      </a:pPr>
                      <a:r>
                        <a:rPr lang="en-GB" sz="1100" dirty="0">
                          <a:latin typeface="Cambria" panose="02040503050406030204" pitchFamily="18" charset="0"/>
                          <a:ea typeface="Cambria" panose="02040503050406030204" pitchFamily="18" charset="0"/>
                        </a:rPr>
                        <a:t>7. The Earls had planned to marry Mary Queen of Scots to the most powerful noble in England, the Duke of Norfolk. Initially, nobles loyal to Elizabeth, such as the Earl of Leicester (Dudley) had been part of the plan as they hoped it would force Elizabeth to name  successor. However, these loyal nobles told Elizabeth about the plan. </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nSpc>
                          <a:spcPct val="150000"/>
                        </a:lnSpc>
                      </a:pPr>
                      <a:r>
                        <a:rPr lang="en-GB" sz="1100" dirty="0">
                          <a:latin typeface="Cambria" panose="02040503050406030204" pitchFamily="18" charset="0"/>
                          <a:ea typeface="Cambria" panose="02040503050406030204" pitchFamily="18" charset="0"/>
                        </a:rPr>
                        <a:t>8. After Elizabeth found out about the Norfolk plan, she assembled the Earls to court. They feared prison or execution. They may have thought their only option was to revolt. </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nSpc>
                          <a:spcPct val="150000"/>
                        </a:lnSpc>
                      </a:pPr>
                      <a:r>
                        <a:rPr lang="en-GB" sz="1100" dirty="0">
                          <a:latin typeface="Cambria" panose="02040503050406030204" pitchFamily="18" charset="0"/>
                          <a:ea typeface="Cambria" panose="02040503050406030204" pitchFamily="18" charset="0"/>
                        </a:rPr>
                        <a:t>9. After the failure of the Norfolk plot, their more hot-headed followers wanted the Earls to take action. Lady Westmorland encouraged her husband not to back Down. </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94328140"/>
                  </a:ext>
                </a:extLst>
              </a:tr>
              <a:tr h="1300806">
                <a:tc>
                  <a:txBody>
                    <a:bodyPr/>
                    <a:lstStyle/>
                    <a:p>
                      <a:pPr marL="0" marR="0" lvl="0" indent="0" algn="l" defTabSz="755934" rtl="0" eaLnBrk="1" fontAlgn="auto" latinLnBrk="0" hangingPunct="1">
                        <a:lnSpc>
                          <a:spcPct val="150000"/>
                        </a:lnSpc>
                        <a:spcBef>
                          <a:spcPts val="0"/>
                        </a:spcBef>
                        <a:spcAft>
                          <a:spcPts val="0"/>
                        </a:spcAft>
                        <a:buClrTx/>
                        <a:buSzTx/>
                        <a:buFontTx/>
                        <a:buNone/>
                        <a:tabLst/>
                        <a:defRPr/>
                      </a:pPr>
                      <a:r>
                        <a:rPr lang="en-GB" sz="1100" dirty="0">
                          <a:latin typeface="Cambria" panose="02040503050406030204" pitchFamily="18" charset="0"/>
                          <a:ea typeface="Cambria" panose="02040503050406030204" pitchFamily="18" charset="0"/>
                        </a:rPr>
                        <a:t>10.. Phillip II of Spain and the Pope, the two most powerful Catholics in Europe, appeared willing to support the revolt.  </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nSpc>
                          <a:spcPct val="150000"/>
                        </a:lnSpc>
                      </a:pPr>
                      <a:r>
                        <a:rPr lang="en-GB" sz="1100" dirty="0">
                          <a:latin typeface="Cambria" panose="02040503050406030204" pitchFamily="18" charset="0"/>
                          <a:ea typeface="Cambria" panose="02040503050406030204" pitchFamily="18" charset="0"/>
                        </a:rPr>
                        <a:t>11. The Government of the north of England was now carried out by the Council of the North rather than by the traditional nobility. </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nSpc>
                          <a:spcPct val="150000"/>
                        </a:lnSpc>
                      </a:pPr>
                      <a:r>
                        <a:rPr lang="en-GB" sz="1100" dirty="0">
                          <a:latin typeface="Cambria" panose="02040503050406030204" pitchFamily="18" charset="0"/>
                          <a:ea typeface="Cambria" panose="02040503050406030204" pitchFamily="18" charset="0"/>
                        </a:rPr>
                        <a:t>12. The Earls wanted Mary to be recognised as Elizabeth’s successor and for her imprisonment to end. </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71224377"/>
                  </a:ext>
                </a:extLst>
              </a:tr>
            </a:tbl>
          </a:graphicData>
        </a:graphic>
      </p:graphicFrame>
    </p:spTree>
    <p:extLst>
      <p:ext uri="{BB962C8B-B14F-4D97-AF65-F5344CB8AC3E}">
        <p14:creationId xmlns:p14="http://schemas.microsoft.com/office/powerpoint/2010/main" val="21192071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81;p16">
            <a:extLst>
              <a:ext uri="{FF2B5EF4-FFF2-40B4-BE49-F238E27FC236}">
                <a16:creationId xmlns:a16="http://schemas.microsoft.com/office/drawing/2014/main" id="{A6E7E968-1BD8-4DD1-89B0-D99D39159C01}"/>
              </a:ext>
            </a:extLst>
          </p:cNvPr>
          <p:cNvSpPr txBox="1"/>
          <p:nvPr/>
        </p:nvSpPr>
        <p:spPr>
          <a:xfrm>
            <a:off x="704850" y="336550"/>
            <a:ext cx="6016500" cy="611348"/>
          </a:xfrm>
          <a:prstGeom prst="rect">
            <a:avLst/>
          </a:prstGeom>
          <a:noFill/>
          <a:ln>
            <a:noFill/>
          </a:ln>
        </p:spPr>
        <p:txBody>
          <a:bodyPr spcFirstLastPara="1" wrap="square" lIns="91425" tIns="91425" rIns="91425" bIns="91425" anchor="ctr" anchorCtr="0">
            <a:noAutofit/>
          </a:bodyPr>
          <a:lstStyle/>
          <a:p>
            <a:pPr algn="ctr"/>
            <a:r>
              <a:rPr lang="en-GB" sz="1800" b="1" dirty="0">
                <a:latin typeface="Tahoma" panose="020B0604030504040204" pitchFamily="34" charset="0"/>
                <a:ea typeface="Tahoma" panose="020B0604030504040204" pitchFamily="34" charset="0"/>
                <a:cs typeface="Tahoma" panose="020B0604030504040204" pitchFamily="34" charset="0"/>
              </a:rPr>
              <a:t>Key Topic 2.1 Plots and revolts and home</a:t>
            </a:r>
          </a:p>
          <a:p>
            <a:pPr algn="ctr"/>
            <a:r>
              <a:rPr lang="en-GB" sz="1200" dirty="0">
                <a:latin typeface="Cambria" panose="02040503050406030204" pitchFamily="18" charset="0"/>
                <a:ea typeface="Palatino" pitchFamily="2" charset="77"/>
                <a:cs typeface="Cambria"/>
                <a:sym typeface="Cambria"/>
              </a:rPr>
              <a:t>A. The reasons for, and significance of, the Revolt of the Northern Earls, 1569-70.</a:t>
            </a:r>
          </a:p>
        </p:txBody>
      </p:sp>
      <p:sp>
        <p:nvSpPr>
          <p:cNvPr id="3" name="Google Shape;86;p16">
            <a:extLst>
              <a:ext uri="{FF2B5EF4-FFF2-40B4-BE49-F238E27FC236}">
                <a16:creationId xmlns:a16="http://schemas.microsoft.com/office/drawing/2014/main" id="{FFB21A9F-0E35-4828-BBD1-27770DF557CF}"/>
              </a:ext>
            </a:extLst>
          </p:cNvPr>
          <p:cNvSpPr/>
          <p:nvPr/>
        </p:nvSpPr>
        <p:spPr>
          <a:xfrm>
            <a:off x="6721350" y="343650"/>
            <a:ext cx="556200" cy="445200"/>
          </a:xfrm>
          <a:prstGeom prst="rect">
            <a:avLst/>
          </a:prstGeom>
          <a:solidFill>
            <a:srgbClr val="FFFFFF"/>
          </a:solidFill>
          <a:ln w="9525"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600" b="1" dirty="0">
                <a:latin typeface="Calibri"/>
                <a:ea typeface="Calibri"/>
                <a:cs typeface="Calibri"/>
                <a:sym typeface="Calibri"/>
              </a:rPr>
              <a:t>p.9</a:t>
            </a:r>
            <a:endParaRPr sz="1600" b="1" dirty="0">
              <a:latin typeface="Calibri"/>
              <a:ea typeface="Calibri"/>
              <a:cs typeface="Calibri"/>
              <a:sym typeface="Calibri"/>
            </a:endParaRPr>
          </a:p>
        </p:txBody>
      </p:sp>
      <p:sp>
        <p:nvSpPr>
          <p:cNvPr id="4" name="TextBox 3">
            <a:extLst>
              <a:ext uri="{FF2B5EF4-FFF2-40B4-BE49-F238E27FC236}">
                <a16:creationId xmlns:a16="http://schemas.microsoft.com/office/drawing/2014/main" id="{70E42273-F7EA-450A-99F0-E077B6B14A05}"/>
              </a:ext>
            </a:extLst>
          </p:cNvPr>
          <p:cNvSpPr txBox="1"/>
          <p:nvPr/>
        </p:nvSpPr>
        <p:spPr>
          <a:xfrm>
            <a:off x="466702" y="1289450"/>
            <a:ext cx="6626270" cy="8725466"/>
          </a:xfrm>
          <a:prstGeom prst="rect">
            <a:avLst/>
          </a:prstGeom>
          <a:noFill/>
        </p:spPr>
        <p:txBody>
          <a:bodyPr wrap="square" rtlCol="0">
            <a:spAutoFit/>
          </a:bodyPr>
          <a:lstStyle/>
          <a:p>
            <a:pPr fontAlgn="ctr">
              <a:lnSpc>
                <a:spcPct val="150000"/>
              </a:lnSpc>
            </a:pPr>
            <a:r>
              <a:rPr lang="en-GB" sz="1100" b="1" dirty="0">
                <a:latin typeface="Cambria" panose="02040503050406030204" pitchFamily="18" charset="0"/>
              </a:rPr>
              <a:t>TASK: </a:t>
            </a:r>
            <a:r>
              <a:rPr lang="en-GB" sz="1100" dirty="0">
                <a:latin typeface="Cambria" panose="02040503050406030204" pitchFamily="18" charset="0"/>
              </a:rPr>
              <a:t> Complete the following questions. </a:t>
            </a:r>
          </a:p>
          <a:p>
            <a:pPr fontAlgn="ctr">
              <a:lnSpc>
                <a:spcPct val="150000"/>
              </a:lnSpc>
            </a:pPr>
            <a:endParaRPr lang="en-GB" sz="1100" b="1" dirty="0">
              <a:latin typeface="Cambria" panose="02040503050406030204" pitchFamily="18" charset="0"/>
              <a:ea typeface="Cambria" panose="02040503050406030204" pitchFamily="18" charset="0"/>
            </a:endParaRPr>
          </a:p>
          <a:p>
            <a:pPr marL="228600" indent="-228600" fontAlgn="ctr">
              <a:lnSpc>
                <a:spcPct val="150000"/>
              </a:lnSpc>
              <a:buAutoNum type="arabicPeriod"/>
            </a:pPr>
            <a:r>
              <a:rPr lang="en-GB" sz="1100" dirty="0">
                <a:latin typeface="Cambria" panose="02040503050406030204" pitchFamily="18" charset="0"/>
                <a:ea typeface="Cambria" panose="02040503050406030204" pitchFamily="18" charset="0"/>
              </a:rPr>
              <a:t>Which of the cards in the boxes provide evidence that religion was an important cause of the revolt? ____________________________________________________________________________________________________________________________________________________________________________________________________________________________________________</a:t>
            </a:r>
          </a:p>
          <a:p>
            <a:pPr marL="228600" indent="-228600" fontAlgn="ctr">
              <a:lnSpc>
                <a:spcPct val="150000"/>
              </a:lnSpc>
              <a:buAutoNum type="arabicPeriod"/>
            </a:pPr>
            <a:endParaRPr lang="en-GB" sz="1100" dirty="0">
              <a:latin typeface="Cambria" panose="02040503050406030204" pitchFamily="18" charset="0"/>
              <a:ea typeface="Cambria" panose="02040503050406030204" pitchFamily="18" charset="0"/>
            </a:endParaRPr>
          </a:p>
          <a:p>
            <a:pPr marL="228600" indent="-228600" fontAlgn="ctr">
              <a:lnSpc>
                <a:spcPct val="150000"/>
              </a:lnSpc>
              <a:buAutoNum type="arabicPeriod"/>
            </a:pPr>
            <a:r>
              <a:rPr lang="en-GB" sz="1100" dirty="0">
                <a:latin typeface="Cambria" panose="02040503050406030204" pitchFamily="18" charset="0"/>
                <a:ea typeface="Cambria" panose="02040503050406030204" pitchFamily="18" charset="0"/>
              </a:rPr>
              <a:t>Look at the other cars. Create a list of other reasons for the revolt. Some cars may tell you about the same reason. 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marL="228600" indent="-228600" fontAlgn="ctr">
              <a:lnSpc>
                <a:spcPct val="150000"/>
              </a:lnSpc>
              <a:buAutoNum type="arabicPeriod"/>
            </a:pPr>
            <a:endParaRPr lang="en-GB" sz="1100" dirty="0">
              <a:latin typeface="Cambria" panose="02040503050406030204" pitchFamily="18" charset="0"/>
              <a:ea typeface="Cambria" panose="02040503050406030204" pitchFamily="18" charset="0"/>
            </a:endParaRPr>
          </a:p>
          <a:p>
            <a:pPr marL="228600" indent="-228600" fontAlgn="ctr">
              <a:lnSpc>
                <a:spcPct val="150000"/>
              </a:lnSpc>
              <a:buAutoNum type="arabicPeriod"/>
            </a:pPr>
            <a:r>
              <a:rPr lang="en-GB" sz="1100" dirty="0">
                <a:latin typeface="Cambria" panose="02040503050406030204" pitchFamily="18" charset="0"/>
                <a:ea typeface="Cambria" panose="02040503050406030204" pitchFamily="18" charset="0"/>
              </a:rPr>
              <a:t>Which actions by the rebels suggest that religion was the main cause of the revolt? 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marL="228600" indent="-228600" fontAlgn="ctr">
              <a:lnSpc>
                <a:spcPct val="150000"/>
              </a:lnSpc>
              <a:buAutoNum type="arabicPeriod"/>
            </a:pPr>
            <a:endParaRPr lang="en-GB" sz="1100" dirty="0">
              <a:latin typeface="Cambria" panose="02040503050406030204" pitchFamily="18" charset="0"/>
              <a:ea typeface="Cambria" panose="02040503050406030204" pitchFamily="18" charset="0"/>
            </a:endParaRPr>
          </a:p>
          <a:p>
            <a:pPr marL="228600" indent="-228600" fontAlgn="ctr">
              <a:lnSpc>
                <a:spcPct val="150000"/>
              </a:lnSpc>
              <a:buAutoNum type="arabicPeriod"/>
            </a:pPr>
            <a:r>
              <a:rPr lang="en-GB" sz="1100" dirty="0">
                <a:latin typeface="Cambria" panose="02040503050406030204" pitchFamily="18" charset="0"/>
                <a:ea typeface="Cambria" panose="02040503050406030204" pitchFamily="18" charset="0"/>
              </a:rPr>
              <a:t>Which of these statements do you agree with? Explain your reasons</a:t>
            </a:r>
          </a:p>
          <a:p>
            <a:pPr marL="685800" lvl="1" indent="-228600" fontAlgn="ctr">
              <a:lnSpc>
                <a:spcPct val="150000"/>
              </a:lnSpc>
              <a:buAutoNum type="arabicPeriod"/>
            </a:pPr>
            <a:r>
              <a:rPr lang="en-GB" sz="1100" dirty="0">
                <a:latin typeface="Cambria" panose="02040503050406030204" pitchFamily="18" charset="0"/>
                <a:ea typeface="Cambria" panose="02040503050406030204" pitchFamily="18" charset="0"/>
              </a:rPr>
              <a:t>Religion was </a:t>
            </a:r>
            <a:r>
              <a:rPr lang="en-GB" sz="1100" b="1" dirty="0">
                <a:latin typeface="Cambria" panose="02040503050406030204" pitchFamily="18" charset="0"/>
                <a:ea typeface="Cambria" panose="02040503050406030204" pitchFamily="18" charset="0"/>
              </a:rPr>
              <a:t>definitely</a:t>
            </a:r>
            <a:r>
              <a:rPr lang="en-GB" sz="1100" dirty="0">
                <a:latin typeface="Cambria" panose="02040503050406030204" pitchFamily="18" charset="0"/>
                <a:ea typeface="Cambria" panose="02040503050406030204" pitchFamily="18" charset="0"/>
              </a:rPr>
              <a:t> the main cause of the revolt</a:t>
            </a:r>
          </a:p>
          <a:p>
            <a:pPr marL="685800" lvl="1" indent="-228600" fontAlgn="ctr">
              <a:lnSpc>
                <a:spcPct val="150000"/>
              </a:lnSpc>
              <a:buAutoNum type="arabicPeriod"/>
            </a:pPr>
            <a:r>
              <a:rPr lang="en-GB" sz="1100" dirty="0">
                <a:latin typeface="Cambria" panose="02040503050406030204" pitchFamily="18" charset="0"/>
                <a:ea typeface="Cambria" panose="02040503050406030204" pitchFamily="18" charset="0"/>
              </a:rPr>
              <a:t>Religion was </a:t>
            </a:r>
            <a:r>
              <a:rPr lang="en-GB" sz="1100" b="1" dirty="0">
                <a:latin typeface="Cambria" panose="02040503050406030204" pitchFamily="18" charset="0"/>
                <a:ea typeface="Cambria" panose="02040503050406030204" pitchFamily="18" charset="0"/>
              </a:rPr>
              <a:t>probably</a:t>
            </a:r>
            <a:r>
              <a:rPr lang="en-GB" sz="1100" dirty="0">
                <a:latin typeface="Cambria" panose="02040503050406030204" pitchFamily="18" charset="0"/>
                <a:ea typeface="Cambria" panose="02040503050406030204" pitchFamily="18" charset="0"/>
              </a:rPr>
              <a:t> the main cause of the revolt</a:t>
            </a:r>
          </a:p>
          <a:p>
            <a:pPr marL="685800" lvl="1" indent="-228600" fontAlgn="ctr">
              <a:lnSpc>
                <a:spcPct val="150000"/>
              </a:lnSpc>
              <a:buAutoNum type="arabicPeriod"/>
            </a:pPr>
            <a:r>
              <a:rPr lang="en-GB" sz="1100" dirty="0">
                <a:latin typeface="Cambria" panose="02040503050406030204" pitchFamily="18" charset="0"/>
                <a:ea typeface="Cambria" panose="02040503050406030204" pitchFamily="18" charset="0"/>
              </a:rPr>
              <a:t>Religion was </a:t>
            </a:r>
            <a:r>
              <a:rPr lang="en-GB" sz="1100" b="1" dirty="0">
                <a:latin typeface="Cambria" panose="02040503050406030204" pitchFamily="18" charset="0"/>
                <a:ea typeface="Cambria" panose="02040503050406030204" pitchFamily="18" charset="0"/>
              </a:rPr>
              <a:t>possibly</a:t>
            </a:r>
            <a:r>
              <a:rPr lang="en-GB" sz="1100" dirty="0">
                <a:latin typeface="Cambria" panose="02040503050406030204" pitchFamily="18" charset="0"/>
                <a:ea typeface="Cambria" panose="02040503050406030204" pitchFamily="18" charset="0"/>
              </a:rPr>
              <a:t> the main cause of the revolt</a:t>
            </a:r>
          </a:p>
          <a:p>
            <a:pPr marL="685800" lvl="1" indent="-228600" fontAlgn="ctr">
              <a:lnSpc>
                <a:spcPct val="150000"/>
              </a:lnSpc>
              <a:buAutoNum type="arabicPeriod"/>
            </a:pPr>
            <a:r>
              <a:rPr lang="en-GB" sz="1100" dirty="0">
                <a:latin typeface="Cambria" panose="02040503050406030204" pitchFamily="18" charset="0"/>
                <a:ea typeface="Cambria" panose="02040503050406030204" pitchFamily="18" charset="0"/>
              </a:rPr>
              <a:t>Religion was </a:t>
            </a:r>
            <a:r>
              <a:rPr lang="en-GB" sz="1100" b="1" dirty="0">
                <a:latin typeface="Cambria" panose="02040503050406030204" pitchFamily="18" charset="0"/>
                <a:ea typeface="Cambria" panose="02040503050406030204" pitchFamily="18" charset="0"/>
              </a:rPr>
              <a:t>definitely</a:t>
            </a:r>
            <a:r>
              <a:rPr lang="en-GB" sz="1100" dirty="0">
                <a:latin typeface="Cambria" panose="02040503050406030204" pitchFamily="18" charset="0"/>
                <a:ea typeface="Cambria" panose="02040503050406030204" pitchFamily="18" charset="0"/>
              </a:rPr>
              <a:t> </a:t>
            </a:r>
            <a:r>
              <a:rPr lang="en-GB" sz="1100" b="1" dirty="0">
                <a:latin typeface="Cambria" panose="02040503050406030204" pitchFamily="18" charset="0"/>
                <a:ea typeface="Cambria" panose="02040503050406030204" pitchFamily="18" charset="0"/>
              </a:rPr>
              <a:t>not</a:t>
            </a:r>
            <a:r>
              <a:rPr lang="en-GB" sz="1100" dirty="0">
                <a:latin typeface="Cambria" panose="02040503050406030204" pitchFamily="18" charset="0"/>
                <a:ea typeface="Cambria" panose="02040503050406030204" pitchFamily="18" charset="0"/>
              </a:rPr>
              <a:t> the main cause of the revolt </a:t>
            </a:r>
            <a:r>
              <a:rPr lang="en-GB" sz="1100" b="1" dirty="0">
                <a:latin typeface="Cambria" panose="02040503050406030204" pitchFamily="18" charset="0"/>
                <a:ea typeface="Cambria" panose="020405030504060302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Tree>
    <p:extLst>
      <p:ext uri="{BB962C8B-B14F-4D97-AF65-F5344CB8AC3E}">
        <p14:creationId xmlns:p14="http://schemas.microsoft.com/office/powerpoint/2010/main" val="18028564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8811c35c-6413-4d5f-bb24-391d942c35e5" xsi:nil="true"/>
    <lcf76f155ced4ddcb4097134ff3c332f xmlns="a5b578fd-253f-45c9-b884-2056018c3c3c">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C9C23C8806DF04DA2CAE28B4E9D16EB" ma:contentTypeVersion="18" ma:contentTypeDescription="Create a new document." ma:contentTypeScope="" ma:versionID="22e89b1587b1cee67c83937df4412189">
  <xsd:schema xmlns:xsd="http://www.w3.org/2001/XMLSchema" xmlns:xs="http://www.w3.org/2001/XMLSchema" xmlns:p="http://schemas.microsoft.com/office/2006/metadata/properties" xmlns:ns2="a5b578fd-253f-45c9-b884-2056018c3c3c" xmlns:ns3="8811c35c-6413-4d5f-bb24-391d942c35e5" targetNamespace="http://schemas.microsoft.com/office/2006/metadata/properties" ma:root="true" ma:fieldsID="a1163e6e524dfb1a1e65979620f12fe7" ns2:_="" ns3:_="">
    <xsd:import namespace="a5b578fd-253f-45c9-b884-2056018c3c3c"/>
    <xsd:import namespace="8811c35c-6413-4d5f-bb24-391d942c35e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Location"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5b578fd-253f-45c9-b884-2056018c3c3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14eee236-cb61-407d-81f2-b0e52f76f53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811c35c-6413-4d5f-bb24-391d942c35e5"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8a4ac7f-df85-47a7-9bc2-1b57fba392b9}" ma:internalName="TaxCatchAll" ma:showField="CatchAllData" ma:web="8811c35c-6413-4d5f-bb24-391d942c35e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97509AE-E014-4698-A9C1-1B7C29754ABE}">
  <ds:schemaRefs>
    <ds:schemaRef ds:uri="http://schemas.microsoft.com/sharepoint/v3/contenttype/forms"/>
  </ds:schemaRefs>
</ds:datastoreItem>
</file>

<file path=customXml/itemProps2.xml><?xml version="1.0" encoding="utf-8"?>
<ds:datastoreItem xmlns:ds="http://schemas.openxmlformats.org/officeDocument/2006/customXml" ds:itemID="{853E14E6-51A9-4C65-8485-E5402E8C7309}">
  <ds:schemaRefs>
    <ds:schemaRef ds:uri="http://schemas.microsoft.com/office/2006/metadata/properties"/>
    <ds:schemaRef ds:uri="http://schemas.microsoft.com/office/infopath/2007/PartnerControls"/>
    <ds:schemaRef ds:uri="8811c35c-6413-4d5f-bb24-391d942c35e5"/>
    <ds:schemaRef ds:uri="a5b578fd-253f-45c9-b884-2056018c3c3c"/>
  </ds:schemaRefs>
</ds:datastoreItem>
</file>

<file path=customXml/itemProps3.xml><?xml version="1.0" encoding="utf-8"?>
<ds:datastoreItem xmlns:ds="http://schemas.openxmlformats.org/officeDocument/2006/customXml" ds:itemID="{43094A68-C445-4776-AA31-315FD65D38C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5b578fd-253f-45c9-b884-2056018c3c3c"/>
    <ds:schemaRef ds:uri="8811c35c-6413-4d5f-bb24-391d942c35e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45553</TotalTime>
  <Words>19501</Words>
  <Application>Microsoft Office PowerPoint</Application>
  <PresentationFormat>Custom</PresentationFormat>
  <Paragraphs>1238</Paragraphs>
  <Slides>71</Slides>
  <Notes>3</Notes>
  <HiddenSlides>0</HiddenSlides>
  <MMClips>0</MMClips>
  <ScaleCrop>false</ScaleCrop>
  <HeadingPairs>
    <vt:vector size="4" baseType="variant">
      <vt:variant>
        <vt:lpstr>Theme</vt:lpstr>
      </vt:variant>
      <vt:variant>
        <vt:i4>1</vt:i4>
      </vt:variant>
      <vt:variant>
        <vt:lpstr>Slide Titles</vt:lpstr>
      </vt:variant>
      <vt:variant>
        <vt:i4>71</vt:i4>
      </vt:variant>
    </vt:vector>
  </HeadingPairs>
  <TitlesOfParts>
    <vt:vector size="72" baseType="lpstr">
      <vt:lpstr>Office Theme</vt:lpstr>
      <vt:lpstr>PowerPoint Presentation</vt:lpstr>
      <vt:lpstr>Keywords</vt:lpstr>
      <vt:lpstr>Keywords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Currie</dc:creator>
  <cp:lastModifiedBy>michael.robert.currie@gmail.com</cp:lastModifiedBy>
  <cp:revision>538</cp:revision>
  <dcterms:created xsi:type="dcterms:W3CDTF">2020-05-07T15:15:54Z</dcterms:created>
  <dcterms:modified xsi:type="dcterms:W3CDTF">2026-03-16T15:13:47Z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0x0101005C9C23C8806DF04DA2CAE28B4E9D16EB</vt:lpwstr>
  </property>
</Properties>
</file>