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2"/>
  </p:notesMasterIdLst>
  <p:sldIdLst>
    <p:sldId id="256" r:id="rId5"/>
    <p:sldId id="258" r:id="rId6"/>
    <p:sldId id="260" r:id="rId7"/>
    <p:sldId id="261" r:id="rId8"/>
    <p:sldId id="263" r:id="rId9"/>
    <p:sldId id="262" r:id="rId10"/>
    <p:sldId id="264" r:id="rId11"/>
    <p:sldId id="265" r:id="rId12"/>
    <p:sldId id="266" r:id="rId13"/>
    <p:sldId id="274" r:id="rId14"/>
    <p:sldId id="267" r:id="rId15"/>
    <p:sldId id="273" r:id="rId16"/>
    <p:sldId id="275" r:id="rId17"/>
    <p:sldId id="276" r:id="rId18"/>
    <p:sldId id="279" r:id="rId19"/>
    <p:sldId id="277" r:id="rId20"/>
    <p:sldId id="268" r:id="rId21"/>
    <p:sldId id="269" r:id="rId22"/>
    <p:sldId id="280" r:id="rId23"/>
    <p:sldId id="281" r:id="rId24"/>
    <p:sldId id="283" r:id="rId25"/>
    <p:sldId id="289" r:id="rId26"/>
    <p:sldId id="282" r:id="rId27"/>
    <p:sldId id="284" r:id="rId28"/>
    <p:sldId id="286" r:id="rId29"/>
    <p:sldId id="287" r:id="rId30"/>
    <p:sldId id="288" r:id="rId31"/>
    <p:sldId id="285" r:id="rId32"/>
    <p:sldId id="290" r:id="rId33"/>
    <p:sldId id="272" r:id="rId34"/>
    <p:sldId id="270" r:id="rId35"/>
    <p:sldId id="271" r:id="rId36"/>
    <p:sldId id="291" r:id="rId37"/>
    <p:sldId id="292" r:id="rId38"/>
    <p:sldId id="293" r:id="rId39"/>
    <p:sldId id="296" r:id="rId40"/>
    <p:sldId id="297" r:id="rId41"/>
    <p:sldId id="294" r:id="rId42"/>
    <p:sldId id="299" r:id="rId43"/>
    <p:sldId id="300" r:id="rId44"/>
    <p:sldId id="298" r:id="rId45"/>
    <p:sldId id="301" r:id="rId46"/>
    <p:sldId id="295" r:id="rId47"/>
    <p:sldId id="303" r:id="rId48"/>
    <p:sldId id="302" r:id="rId49"/>
    <p:sldId id="304" r:id="rId50"/>
    <p:sldId id="305" r:id="rId51"/>
    <p:sldId id="308" r:id="rId52"/>
    <p:sldId id="309" r:id="rId53"/>
    <p:sldId id="307" r:id="rId54"/>
    <p:sldId id="306" r:id="rId55"/>
    <p:sldId id="310" r:id="rId56"/>
    <p:sldId id="314" r:id="rId57"/>
    <p:sldId id="315" r:id="rId58"/>
    <p:sldId id="311" r:id="rId59"/>
    <p:sldId id="312" r:id="rId60"/>
    <p:sldId id="313" r:id="rId6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94"/>
  </p:normalViewPr>
  <p:slideViewPr>
    <p:cSldViewPr snapToGrid="0" snapToObjects="1">
      <p:cViewPr varScale="1">
        <p:scale>
          <a:sx n="67" d="100"/>
          <a:sy n="67" d="100"/>
        </p:scale>
        <p:origin x="200" y="76"/>
      </p:cViewPr>
      <p:guideLst/>
    </p:cSldViewPr>
  </p:slideViewPr>
  <p:notesTextViewPr>
    <p:cViewPr>
      <p:scale>
        <a:sx n="1" d="1"/>
        <a:sy n="1" d="1"/>
      </p:scale>
      <p:origin x="0" y="0"/>
    </p:cViewPr>
  </p:notesTextViewPr>
  <p:notesViewPr>
    <p:cSldViewPr snapToGrid="0" snapToObjects="1">
      <p:cViewPr varScale="1">
        <p:scale>
          <a:sx n="119" d="100"/>
          <a:sy n="119" d="100"/>
        </p:scale>
        <p:origin x="1800"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CFDAF-D637-3B4B-B4E8-71E7E84BC5F7}" type="doc">
      <dgm:prSet loTypeId="urn:microsoft.com/office/officeart/2005/8/layout/process1" loCatId="" qsTypeId="urn:microsoft.com/office/officeart/2005/8/quickstyle/simple1" qsCatId="simple" csTypeId="urn:microsoft.com/office/officeart/2005/8/colors/accent0_1" csCatId="mainScheme" phldr="1"/>
      <dgm:spPr/>
      <dgm:t>
        <a:bodyPr/>
        <a:lstStyle/>
        <a:p>
          <a:endParaRPr lang="en-GB"/>
        </a:p>
      </dgm:t>
    </dgm:pt>
    <dgm:pt modelId="{569CCF35-3C55-9D44-9699-3789D38B6292}">
      <dgm:prSet phldrT="[Text]" custT="1"/>
      <dgm:spPr>
        <a:ln w="38100"/>
      </dgm:spPr>
      <dgm:t>
        <a:bodyPr anchor="t"/>
        <a:lstStyle/>
        <a:p>
          <a:pPr algn="ctr"/>
          <a:r>
            <a:rPr lang="en-GB" sz="1100" dirty="0">
              <a:latin typeface="Cambria" panose="02040503050406030204" pitchFamily="18" charset="0"/>
            </a:rPr>
            <a:t>0</a:t>
          </a:r>
          <a:br>
            <a:rPr lang="en-GB" sz="1100" dirty="0">
              <a:latin typeface="Cambria" panose="02040503050406030204" pitchFamily="18" charset="0"/>
            </a:rPr>
          </a:br>
          <a:r>
            <a:rPr lang="en-GB" sz="1100" dirty="0">
              <a:latin typeface="Cambria" panose="02040503050406030204" pitchFamily="18" charset="0"/>
            </a:rPr>
            <a:t>Issues that were not a serious problem as they did not threaten the security and well being of Elizabeth. </a:t>
          </a:r>
        </a:p>
      </dgm:t>
    </dgm:pt>
    <dgm:pt modelId="{F254FEAB-0D24-8F46-9548-A6FCD0240E4D}" type="parTrans" cxnId="{8E437076-45BC-2B41-9CC0-8F3EA7E02956}">
      <dgm:prSet/>
      <dgm:spPr/>
      <dgm:t>
        <a:bodyPr/>
        <a:lstStyle/>
        <a:p>
          <a:endParaRPr lang="en-GB" sz="1100">
            <a:latin typeface="Cambria" panose="02040503050406030204" pitchFamily="18" charset="0"/>
          </a:endParaRPr>
        </a:p>
      </dgm:t>
    </dgm:pt>
    <dgm:pt modelId="{C12BFCF0-176E-124D-AA23-5B5CB09CB407}" type="sibTrans" cxnId="{8E437076-45BC-2B41-9CC0-8F3EA7E02956}">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CA005171-DB70-0A4C-A784-CA405527F9BD}">
      <dgm:prSet phldrT="[Text]" custT="1"/>
      <dgm:spPr>
        <a:ln w="38100"/>
      </dgm:spPr>
      <dgm:t>
        <a:bodyPr anchor="t"/>
        <a:lstStyle/>
        <a:p>
          <a:r>
            <a:rPr lang="en-GB" sz="1100" dirty="0">
              <a:latin typeface="Cambria" panose="02040503050406030204" pitchFamily="18" charset="0"/>
            </a:rPr>
            <a:t> 1</a:t>
          </a:r>
          <a:br>
            <a:rPr lang="en-GB" sz="1100" dirty="0">
              <a:latin typeface="Cambria" panose="02040503050406030204" pitchFamily="18" charset="0"/>
            </a:rPr>
          </a:br>
          <a:r>
            <a:rPr lang="en-GB" sz="1100" dirty="0">
              <a:latin typeface="Cambria" panose="02040503050406030204" pitchFamily="18" charset="0"/>
            </a:rPr>
            <a:t>Problems Elizabeth could do little or nothing about in the immediate future.</a:t>
          </a:r>
        </a:p>
      </dgm:t>
    </dgm:pt>
    <dgm:pt modelId="{38F4D372-3624-EC43-97B2-A1F407E1A605}" type="parTrans" cxnId="{F912D18F-F659-4843-979B-88D199B0EC74}">
      <dgm:prSet/>
      <dgm:spPr/>
      <dgm:t>
        <a:bodyPr/>
        <a:lstStyle/>
        <a:p>
          <a:endParaRPr lang="en-GB" sz="1100">
            <a:latin typeface="Cambria" panose="02040503050406030204" pitchFamily="18" charset="0"/>
          </a:endParaRPr>
        </a:p>
      </dgm:t>
    </dgm:pt>
    <dgm:pt modelId="{AE9D67E7-761F-E743-89FE-DAD67AEBB602}" type="sibTrans" cxnId="{F912D18F-F659-4843-979B-88D199B0EC74}">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910E5B71-34E9-444D-9F26-473F87122713}">
      <dgm:prSet phldrT="[Text]" custT="1"/>
      <dgm:spPr>
        <a:ln w="38100"/>
      </dgm:spPr>
      <dgm:t>
        <a:bodyPr anchor="t"/>
        <a:lstStyle/>
        <a:p>
          <a:r>
            <a:rPr lang="en-GB" sz="1100" dirty="0">
              <a:latin typeface="Cambria" panose="02040503050406030204" pitchFamily="18" charset="0"/>
            </a:rPr>
            <a:t>2</a:t>
          </a:r>
          <a:br>
            <a:rPr lang="en-GB" sz="1100" dirty="0">
              <a:latin typeface="Cambria" panose="02040503050406030204" pitchFamily="18" charset="0"/>
            </a:rPr>
          </a:br>
          <a:r>
            <a:rPr lang="en-GB" sz="1100" dirty="0">
              <a:latin typeface="Cambria" panose="02040503050406030204" pitchFamily="18" charset="0"/>
            </a:rPr>
            <a:t>Problems that could at some time in the future create a direct and serious threat to the security and well-being of Elizabeth and her people.</a:t>
          </a:r>
        </a:p>
      </dgm:t>
    </dgm:pt>
    <dgm:pt modelId="{ADD3700F-1911-CD41-81E9-F93722439FA4}" type="parTrans" cxnId="{47A3520C-2D3D-564E-91E1-CC274B80FC41}">
      <dgm:prSet/>
      <dgm:spPr/>
      <dgm:t>
        <a:bodyPr/>
        <a:lstStyle/>
        <a:p>
          <a:endParaRPr lang="en-GB" sz="1100">
            <a:latin typeface="Cambria" panose="02040503050406030204" pitchFamily="18" charset="0"/>
          </a:endParaRPr>
        </a:p>
      </dgm:t>
    </dgm:pt>
    <dgm:pt modelId="{682E3694-41BB-2C44-A4C3-0C1273E9108D}" type="sibTrans" cxnId="{47A3520C-2D3D-564E-91E1-CC274B80FC41}">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E52DF27A-7F07-EE41-ABF5-2CE223C1EC7A}">
      <dgm:prSet custT="1"/>
      <dgm:spPr>
        <a:ln w="38100"/>
      </dgm:spPr>
      <dgm:t>
        <a:bodyPr anchor="t"/>
        <a:lstStyle/>
        <a:p>
          <a:r>
            <a:rPr lang="en-GB" sz="1100" dirty="0">
              <a:latin typeface="Cambria" panose="02040503050406030204" pitchFamily="18" charset="0"/>
            </a:rPr>
            <a:t>3</a:t>
          </a:r>
          <a:br>
            <a:rPr lang="en-GB" sz="1100" dirty="0">
              <a:latin typeface="Cambria" panose="02040503050406030204" pitchFamily="18" charset="0"/>
            </a:rPr>
          </a:br>
          <a:r>
            <a:rPr lang="en-GB" sz="1100" dirty="0">
              <a:latin typeface="Cambria" panose="02040503050406030204" pitchFamily="18" charset="0"/>
            </a:rPr>
            <a:t>Problems that needed dealing with immediately because they were important to everyone and could well lead to major problems.</a:t>
          </a:r>
        </a:p>
      </dgm:t>
    </dgm:pt>
    <dgm:pt modelId="{9872FEA4-1023-5846-B275-1B7F215E3803}" type="parTrans" cxnId="{3C3BC5DF-1592-DB47-8F0C-3E0C9EF59066}">
      <dgm:prSet/>
      <dgm:spPr/>
      <dgm:t>
        <a:bodyPr/>
        <a:lstStyle/>
        <a:p>
          <a:endParaRPr lang="en-GB" sz="1100">
            <a:latin typeface="Cambria" panose="02040503050406030204" pitchFamily="18" charset="0"/>
          </a:endParaRPr>
        </a:p>
      </dgm:t>
    </dgm:pt>
    <dgm:pt modelId="{01E83E7B-E460-EC40-8670-7DDDA7484C11}" type="sibTrans" cxnId="{3C3BC5DF-1592-DB47-8F0C-3E0C9EF59066}">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49C00D19-40D9-C74E-B9BD-C24809986EA2}">
      <dgm:prSet custT="1"/>
      <dgm:spPr>
        <a:ln w="38100"/>
      </dgm:spPr>
      <dgm:t>
        <a:bodyPr anchor="t"/>
        <a:lstStyle/>
        <a:p>
          <a:r>
            <a:rPr lang="en-GB" sz="1100" dirty="0">
              <a:latin typeface="Cambria" panose="02040503050406030204" pitchFamily="18" charset="0"/>
            </a:rPr>
            <a:t>4</a:t>
          </a:r>
          <a:br>
            <a:rPr lang="en-GB" sz="1100" dirty="0">
              <a:latin typeface="Cambria" panose="02040503050406030204" pitchFamily="18" charset="0"/>
            </a:rPr>
          </a:br>
          <a:r>
            <a:rPr lang="en-GB" sz="1100" dirty="0">
              <a:latin typeface="Cambria" panose="02040503050406030204" pitchFamily="18" charset="0"/>
            </a:rPr>
            <a:t>Problems  creating an immediate direct threat to the security and well being of Elizabeth and her people. </a:t>
          </a:r>
        </a:p>
      </dgm:t>
    </dgm:pt>
    <dgm:pt modelId="{B65F1062-C8CB-FB44-A866-E55BCA6C3F52}" type="parTrans" cxnId="{38366401-161D-FE43-AEA7-F20CFBF267B7}">
      <dgm:prSet/>
      <dgm:spPr/>
      <dgm:t>
        <a:bodyPr/>
        <a:lstStyle/>
        <a:p>
          <a:endParaRPr lang="en-GB" sz="1100">
            <a:latin typeface="Cambria" panose="02040503050406030204" pitchFamily="18" charset="0"/>
          </a:endParaRPr>
        </a:p>
      </dgm:t>
    </dgm:pt>
    <dgm:pt modelId="{F6D3E421-898B-6C43-9DBD-6BDA2EB8D80D}" type="sibTrans" cxnId="{38366401-161D-FE43-AEA7-F20CFBF267B7}">
      <dgm:prSet/>
      <dgm:spPr/>
      <dgm:t>
        <a:bodyPr/>
        <a:lstStyle/>
        <a:p>
          <a:endParaRPr lang="en-GB" sz="1100">
            <a:latin typeface="Cambria" panose="02040503050406030204" pitchFamily="18" charset="0"/>
          </a:endParaRPr>
        </a:p>
      </dgm:t>
    </dgm:pt>
    <dgm:pt modelId="{8635E9BB-C35F-794D-BE81-1A1046CDAD37}" type="pres">
      <dgm:prSet presAssocID="{3B3CFDAF-D637-3B4B-B4E8-71E7E84BC5F7}" presName="Name0" presStyleCnt="0">
        <dgm:presLayoutVars>
          <dgm:dir/>
          <dgm:resizeHandles val="exact"/>
        </dgm:presLayoutVars>
      </dgm:prSet>
      <dgm:spPr/>
    </dgm:pt>
    <dgm:pt modelId="{E3C181BC-8065-7A44-8120-E4AE171A1934}" type="pres">
      <dgm:prSet presAssocID="{569CCF35-3C55-9D44-9699-3789D38B6292}" presName="node" presStyleLbl="node1" presStyleIdx="0" presStyleCnt="5">
        <dgm:presLayoutVars>
          <dgm:bulletEnabled val="1"/>
        </dgm:presLayoutVars>
      </dgm:prSet>
      <dgm:spPr/>
    </dgm:pt>
    <dgm:pt modelId="{4AFC713A-09B0-D045-8CFE-0F30CFAAD9CB}" type="pres">
      <dgm:prSet presAssocID="{C12BFCF0-176E-124D-AA23-5B5CB09CB407}" presName="sibTrans" presStyleLbl="sibTrans2D1" presStyleIdx="0" presStyleCnt="4"/>
      <dgm:spPr/>
    </dgm:pt>
    <dgm:pt modelId="{73753F8B-6610-5448-812A-5E0EE5E38A15}" type="pres">
      <dgm:prSet presAssocID="{C12BFCF0-176E-124D-AA23-5B5CB09CB407}" presName="connectorText" presStyleLbl="sibTrans2D1" presStyleIdx="0" presStyleCnt="4"/>
      <dgm:spPr/>
    </dgm:pt>
    <dgm:pt modelId="{5936F76F-54B3-DB4D-A787-25862ED02CF9}" type="pres">
      <dgm:prSet presAssocID="{CA005171-DB70-0A4C-A784-CA405527F9BD}" presName="node" presStyleLbl="node1" presStyleIdx="1" presStyleCnt="5">
        <dgm:presLayoutVars>
          <dgm:bulletEnabled val="1"/>
        </dgm:presLayoutVars>
      </dgm:prSet>
      <dgm:spPr/>
    </dgm:pt>
    <dgm:pt modelId="{663E84C2-274C-824B-9378-3AE6439ECF90}" type="pres">
      <dgm:prSet presAssocID="{AE9D67E7-761F-E743-89FE-DAD67AEBB602}" presName="sibTrans" presStyleLbl="sibTrans2D1" presStyleIdx="1" presStyleCnt="4"/>
      <dgm:spPr/>
    </dgm:pt>
    <dgm:pt modelId="{ED78B7CC-A2C1-4B4A-9B78-86AD452D1E62}" type="pres">
      <dgm:prSet presAssocID="{AE9D67E7-761F-E743-89FE-DAD67AEBB602}" presName="connectorText" presStyleLbl="sibTrans2D1" presStyleIdx="1" presStyleCnt="4"/>
      <dgm:spPr/>
    </dgm:pt>
    <dgm:pt modelId="{CA19617B-AB8F-AF45-A116-9CBF95F8A454}" type="pres">
      <dgm:prSet presAssocID="{910E5B71-34E9-444D-9F26-473F87122713}" presName="node" presStyleLbl="node1" presStyleIdx="2" presStyleCnt="5">
        <dgm:presLayoutVars>
          <dgm:bulletEnabled val="1"/>
        </dgm:presLayoutVars>
      </dgm:prSet>
      <dgm:spPr/>
    </dgm:pt>
    <dgm:pt modelId="{45E1E10F-A950-1744-9058-ADDF1B1142E9}" type="pres">
      <dgm:prSet presAssocID="{682E3694-41BB-2C44-A4C3-0C1273E9108D}" presName="sibTrans" presStyleLbl="sibTrans2D1" presStyleIdx="2" presStyleCnt="4"/>
      <dgm:spPr/>
    </dgm:pt>
    <dgm:pt modelId="{AB73A0FF-B9C8-A341-B6C3-6DD580FDD1A0}" type="pres">
      <dgm:prSet presAssocID="{682E3694-41BB-2C44-A4C3-0C1273E9108D}" presName="connectorText" presStyleLbl="sibTrans2D1" presStyleIdx="2" presStyleCnt="4"/>
      <dgm:spPr/>
    </dgm:pt>
    <dgm:pt modelId="{9FD59A9F-5B3F-924D-B6C3-5ACED5314F51}" type="pres">
      <dgm:prSet presAssocID="{E52DF27A-7F07-EE41-ABF5-2CE223C1EC7A}" presName="node" presStyleLbl="node1" presStyleIdx="3" presStyleCnt="5">
        <dgm:presLayoutVars>
          <dgm:bulletEnabled val="1"/>
        </dgm:presLayoutVars>
      </dgm:prSet>
      <dgm:spPr/>
    </dgm:pt>
    <dgm:pt modelId="{982F54AE-9E4E-0B49-9506-6EFCB4D2DDE0}" type="pres">
      <dgm:prSet presAssocID="{01E83E7B-E460-EC40-8670-7DDDA7484C11}" presName="sibTrans" presStyleLbl="sibTrans2D1" presStyleIdx="3" presStyleCnt="4"/>
      <dgm:spPr/>
    </dgm:pt>
    <dgm:pt modelId="{34C62CBF-5FCD-D946-A82B-FA7862147F1C}" type="pres">
      <dgm:prSet presAssocID="{01E83E7B-E460-EC40-8670-7DDDA7484C11}" presName="connectorText" presStyleLbl="sibTrans2D1" presStyleIdx="3" presStyleCnt="4"/>
      <dgm:spPr/>
    </dgm:pt>
    <dgm:pt modelId="{DD3CCFDF-7EEC-BE41-97EC-0447DF6740DF}" type="pres">
      <dgm:prSet presAssocID="{49C00D19-40D9-C74E-B9BD-C24809986EA2}" presName="node" presStyleLbl="node1" presStyleIdx="4" presStyleCnt="5">
        <dgm:presLayoutVars>
          <dgm:bulletEnabled val="1"/>
        </dgm:presLayoutVars>
      </dgm:prSet>
      <dgm:spPr/>
    </dgm:pt>
  </dgm:ptLst>
  <dgm:cxnLst>
    <dgm:cxn modelId="{38366401-161D-FE43-AEA7-F20CFBF267B7}" srcId="{3B3CFDAF-D637-3B4B-B4E8-71E7E84BC5F7}" destId="{49C00D19-40D9-C74E-B9BD-C24809986EA2}" srcOrd="4" destOrd="0" parTransId="{B65F1062-C8CB-FB44-A866-E55BCA6C3F52}" sibTransId="{F6D3E421-898B-6C43-9DBD-6BDA2EB8D80D}"/>
    <dgm:cxn modelId="{518F6206-7D8B-F746-B151-D9CB726E860B}" type="presOf" srcId="{569CCF35-3C55-9D44-9699-3789D38B6292}" destId="{E3C181BC-8065-7A44-8120-E4AE171A1934}" srcOrd="0" destOrd="0" presId="urn:microsoft.com/office/officeart/2005/8/layout/process1"/>
    <dgm:cxn modelId="{47A3520C-2D3D-564E-91E1-CC274B80FC41}" srcId="{3B3CFDAF-D637-3B4B-B4E8-71E7E84BC5F7}" destId="{910E5B71-34E9-444D-9F26-473F87122713}" srcOrd="2" destOrd="0" parTransId="{ADD3700F-1911-CD41-81E9-F93722439FA4}" sibTransId="{682E3694-41BB-2C44-A4C3-0C1273E9108D}"/>
    <dgm:cxn modelId="{1040D839-B45B-A147-8806-6EC203AA4A71}" type="presOf" srcId="{01E83E7B-E460-EC40-8670-7DDDA7484C11}" destId="{982F54AE-9E4E-0B49-9506-6EFCB4D2DDE0}" srcOrd="0" destOrd="0" presId="urn:microsoft.com/office/officeart/2005/8/layout/process1"/>
    <dgm:cxn modelId="{16D56749-02E2-5C4C-AE31-5D004960DFD5}" type="presOf" srcId="{682E3694-41BB-2C44-A4C3-0C1273E9108D}" destId="{AB73A0FF-B9C8-A341-B6C3-6DD580FDD1A0}" srcOrd="1" destOrd="0" presId="urn:microsoft.com/office/officeart/2005/8/layout/process1"/>
    <dgm:cxn modelId="{BA2A9D4A-0168-1543-B36F-9D026AB0F5FE}" type="presOf" srcId="{C12BFCF0-176E-124D-AA23-5B5CB09CB407}" destId="{73753F8B-6610-5448-812A-5E0EE5E38A15}" srcOrd="1" destOrd="0" presId="urn:microsoft.com/office/officeart/2005/8/layout/process1"/>
    <dgm:cxn modelId="{C57E3674-38E4-9949-8BB7-4C7BDFC3A575}" type="presOf" srcId="{01E83E7B-E460-EC40-8670-7DDDA7484C11}" destId="{34C62CBF-5FCD-D946-A82B-FA7862147F1C}" srcOrd="1" destOrd="0" presId="urn:microsoft.com/office/officeart/2005/8/layout/process1"/>
    <dgm:cxn modelId="{8E437076-45BC-2B41-9CC0-8F3EA7E02956}" srcId="{3B3CFDAF-D637-3B4B-B4E8-71E7E84BC5F7}" destId="{569CCF35-3C55-9D44-9699-3789D38B6292}" srcOrd="0" destOrd="0" parTransId="{F254FEAB-0D24-8F46-9548-A6FCD0240E4D}" sibTransId="{C12BFCF0-176E-124D-AA23-5B5CB09CB407}"/>
    <dgm:cxn modelId="{F912D18F-F659-4843-979B-88D199B0EC74}" srcId="{3B3CFDAF-D637-3B4B-B4E8-71E7E84BC5F7}" destId="{CA005171-DB70-0A4C-A784-CA405527F9BD}" srcOrd="1" destOrd="0" parTransId="{38F4D372-3624-EC43-97B2-A1F407E1A605}" sibTransId="{AE9D67E7-761F-E743-89FE-DAD67AEBB602}"/>
    <dgm:cxn modelId="{CCC6EEA0-F82D-FE4D-BC90-805A748FC749}" type="presOf" srcId="{E52DF27A-7F07-EE41-ABF5-2CE223C1EC7A}" destId="{9FD59A9F-5B3F-924D-B6C3-5ACED5314F51}" srcOrd="0" destOrd="0" presId="urn:microsoft.com/office/officeart/2005/8/layout/process1"/>
    <dgm:cxn modelId="{9AB5D5A6-A56C-4648-B6D7-B7205CA35A86}" type="presOf" srcId="{3B3CFDAF-D637-3B4B-B4E8-71E7E84BC5F7}" destId="{8635E9BB-C35F-794D-BE81-1A1046CDAD37}" srcOrd="0" destOrd="0" presId="urn:microsoft.com/office/officeart/2005/8/layout/process1"/>
    <dgm:cxn modelId="{02E37EB6-0427-5345-8D5A-6A29171E4353}" type="presOf" srcId="{CA005171-DB70-0A4C-A784-CA405527F9BD}" destId="{5936F76F-54B3-DB4D-A787-25862ED02CF9}" srcOrd="0" destOrd="0" presId="urn:microsoft.com/office/officeart/2005/8/layout/process1"/>
    <dgm:cxn modelId="{25886FB8-0D2F-8346-827B-A772A8A64D61}" type="presOf" srcId="{C12BFCF0-176E-124D-AA23-5B5CB09CB407}" destId="{4AFC713A-09B0-D045-8CFE-0F30CFAAD9CB}" srcOrd="0" destOrd="0" presId="urn:microsoft.com/office/officeart/2005/8/layout/process1"/>
    <dgm:cxn modelId="{53A221C0-1760-5140-AA46-694FB9AEB77A}" type="presOf" srcId="{AE9D67E7-761F-E743-89FE-DAD67AEBB602}" destId="{ED78B7CC-A2C1-4B4A-9B78-86AD452D1E62}" srcOrd="1" destOrd="0" presId="urn:microsoft.com/office/officeart/2005/8/layout/process1"/>
    <dgm:cxn modelId="{C67EB6D0-7B3D-D14C-812A-22B1CEAA3FB4}" type="presOf" srcId="{49C00D19-40D9-C74E-B9BD-C24809986EA2}" destId="{DD3CCFDF-7EEC-BE41-97EC-0447DF6740DF}" srcOrd="0" destOrd="0" presId="urn:microsoft.com/office/officeart/2005/8/layout/process1"/>
    <dgm:cxn modelId="{01872DDD-3024-9046-AB55-D26FA4CE5836}" type="presOf" srcId="{AE9D67E7-761F-E743-89FE-DAD67AEBB602}" destId="{663E84C2-274C-824B-9378-3AE6439ECF90}" srcOrd="0" destOrd="0" presId="urn:microsoft.com/office/officeart/2005/8/layout/process1"/>
    <dgm:cxn modelId="{3C3BC5DF-1592-DB47-8F0C-3E0C9EF59066}" srcId="{3B3CFDAF-D637-3B4B-B4E8-71E7E84BC5F7}" destId="{E52DF27A-7F07-EE41-ABF5-2CE223C1EC7A}" srcOrd="3" destOrd="0" parTransId="{9872FEA4-1023-5846-B275-1B7F215E3803}" sibTransId="{01E83E7B-E460-EC40-8670-7DDDA7484C11}"/>
    <dgm:cxn modelId="{0E2FDFEE-2BCC-F84C-B2A8-A422819A3178}" type="presOf" srcId="{682E3694-41BB-2C44-A4C3-0C1273E9108D}" destId="{45E1E10F-A950-1744-9058-ADDF1B1142E9}" srcOrd="0" destOrd="0" presId="urn:microsoft.com/office/officeart/2005/8/layout/process1"/>
    <dgm:cxn modelId="{869EC1F4-F65E-5448-BFB0-B4F66FA1EDDE}" type="presOf" srcId="{910E5B71-34E9-444D-9F26-473F87122713}" destId="{CA19617B-AB8F-AF45-A116-9CBF95F8A454}" srcOrd="0" destOrd="0" presId="urn:microsoft.com/office/officeart/2005/8/layout/process1"/>
    <dgm:cxn modelId="{1B846180-8E75-1B4E-8CC0-AB4FC16AD6FE}" type="presParOf" srcId="{8635E9BB-C35F-794D-BE81-1A1046CDAD37}" destId="{E3C181BC-8065-7A44-8120-E4AE171A1934}" srcOrd="0" destOrd="0" presId="urn:microsoft.com/office/officeart/2005/8/layout/process1"/>
    <dgm:cxn modelId="{50C42F94-E455-7149-9FD8-80AB757C2C6D}" type="presParOf" srcId="{8635E9BB-C35F-794D-BE81-1A1046CDAD37}" destId="{4AFC713A-09B0-D045-8CFE-0F30CFAAD9CB}" srcOrd="1" destOrd="0" presId="urn:microsoft.com/office/officeart/2005/8/layout/process1"/>
    <dgm:cxn modelId="{4853883E-5FD4-5A46-8E4F-FE357E36F6DA}" type="presParOf" srcId="{4AFC713A-09B0-D045-8CFE-0F30CFAAD9CB}" destId="{73753F8B-6610-5448-812A-5E0EE5E38A15}" srcOrd="0" destOrd="0" presId="urn:microsoft.com/office/officeart/2005/8/layout/process1"/>
    <dgm:cxn modelId="{63F54584-F5A4-D04C-B093-D85335DC87A4}" type="presParOf" srcId="{8635E9BB-C35F-794D-BE81-1A1046CDAD37}" destId="{5936F76F-54B3-DB4D-A787-25862ED02CF9}" srcOrd="2" destOrd="0" presId="urn:microsoft.com/office/officeart/2005/8/layout/process1"/>
    <dgm:cxn modelId="{8D947436-0B88-1541-8D79-BFF713C4D84F}" type="presParOf" srcId="{8635E9BB-C35F-794D-BE81-1A1046CDAD37}" destId="{663E84C2-274C-824B-9378-3AE6439ECF90}" srcOrd="3" destOrd="0" presId="urn:microsoft.com/office/officeart/2005/8/layout/process1"/>
    <dgm:cxn modelId="{1827E256-D639-5A4C-B199-74D171B2E118}" type="presParOf" srcId="{663E84C2-274C-824B-9378-3AE6439ECF90}" destId="{ED78B7CC-A2C1-4B4A-9B78-86AD452D1E62}" srcOrd="0" destOrd="0" presId="urn:microsoft.com/office/officeart/2005/8/layout/process1"/>
    <dgm:cxn modelId="{AF6930FB-51E5-B148-A1FE-B0BE7CF45534}" type="presParOf" srcId="{8635E9BB-C35F-794D-BE81-1A1046CDAD37}" destId="{CA19617B-AB8F-AF45-A116-9CBF95F8A454}" srcOrd="4" destOrd="0" presId="urn:microsoft.com/office/officeart/2005/8/layout/process1"/>
    <dgm:cxn modelId="{68B79F63-1AEF-4C48-AE3B-C30B4B9BBF7B}" type="presParOf" srcId="{8635E9BB-C35F-794D-BE81-1A1046CDAD37}" destId="{45E1E10F-A950-1744-9058-ADDF1B1142E9}" srcOrd="5" destOrd="0" presId="urn:microsoft.com/office/officeart/2005/8/layout/process1"/>
    <dgm:cxn modelId="{F59F50D7-77D2-544C-839E-38EDE5264C33}" type="presParOf" srcId="{45E1E10F-A950-1744-9058-ADDF1B1142E9}" destId="{AB73A0FF-B9C8-A341-B6C3-6DD580FDD1A0}" srcOrd="0" destOrd="0" presId="urn:microsoft.com/office/officeart/2005/8/layout/process1"/>
    <dgm:cxn modelId="{21374835-1772-BC43-82A7-7D841A40EE46}" type="presParOf" srcId="{8635E9BB-C35F-794D-BE81-1A1046CDAD37}" destId="{9FD59A9F-5B3F-924D-B6C3-5ACED5314F51}" srcOrd="6" destOrd="0" presId="urn:microsoft.com/office/officeart/2005/8/layout/process1"/>
    <dgm:cxn modelId="{859B92BF-4117-9240-8BBC-8800D3FBA785}" type="presParOf" srcId="{8635E9BB-C35F-794D-BE81-1A1046CDAD37}" destId="{982F54AE-9E4E-0B49-9506-6EFCB4D2DDE0}" srcOrd="7" destOrd="0" presId="urn:microsoft.com/office/officeart/2005/8/layout/process1"/>
    <dgm:cxn modelId="{1BB728ED-F0BD-3D4C-A175-3890C2D426C7}" type="presParOf" srcId="{982F54AE-9E4E-0B49-9506-6EFCB4D2DDE0}" destId="{34C62CBF-5FCD-D946-A82B-FA7862147F1C}" srcOrd="0" destOrd="0" presId="urn:microsoft.com/office/officeart/2005/8/layout/process1"/>
    <dgm:cxn modelId="{17677047-0FEB-CC4E-86D3-9D3E1B45F5AA}" type="presParOf" srcId="{8635E9BB-C35F-794D-BE81-1A1046CDAD37}" destId="{DD3CCFDF-7EEC-BE41-97EC-0447DF6740DF}" srcOrd="8" destOrd="0" presId="urn:microsoft.com/office/officeart/2005/8/layout/process1"/>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3CFDAF-D637-3B4B-B4E8-71E7E84BC5F7}" type="doc">
      <dgm:prSet loTypeId="urn:microsoft.com/office/officeart/2005/8/layout/process1" loCatId="" qsTypeId="urn:microsoft.com/office/officeart/2005/8/quickstyle/simple1" qsCatId="simple" csTypeId="urn:microsoft.com/office/officeart/2005/8/colors/accent0_1" csCatId="mainScheme" phldr="1"/>
      <dgm:spPr/>
      <dgm:t>
        <a:bodyPr/>
        <a:lstStyle/>
        <a:p>
          <a:endParaRPr lang="en-GB"/>
        </a:p>
      </dgm:t>
    </dgm:pt>
    <dgm:pt modelId="{569CCF35-3C55-9D44-9699-3789D38B6292}">
      <dgm:prSet phldrT="[Text]" custT="1"/>
      <dgm:spPr>
        <a:ln w="38100"/>
      </dgm:spPr>
      <dgm:t>
        <a:bodyPr anchor="t"/>
        <a:lstStyle/>
        <a:p>
          <a:pPr algn="ctr"/>
          <a:r>
            <a:rPr lang="en-GB" sz="1100" dirty="0">
              <a:latin typeface="Cambria" panose="02040503050406030204" pitchFamily="18" charset="0"/>
            </a:rPr>
            <a:t>0</a:t>
          </a:r>
          <a:br>
            <a:rPr lang="en-GB" sz="1100" dirty="0">
              <a:latin typeface="Cambria" panose="02040503050406030204" pitchFamily="18" charset="0"/>
            </a:rPr>
          </a:br>
          <a:r>
            <a:rPr lang="en-GB" sz="1100" dirty="0">
              <a:latin typeface="Cambria" panose="02040503050406030204" pitchFamily="18" charset="0"/>
            </a:rPr>
            <a:t>Issues that were not a serious problem as they did not threaten the security and well being of Elizabeth. </a:t>
          </a:r>
        </a:p>
      </dgm:t>
    </dgm:pt>
    <dgm:pt modelId="{F254FEAB-0D24-8F46-9548-A6FCD0240E4D}" type="parTrans" cxnId="{8E437076-45BC-2B41-9CC0-8F3EA7E02956}">
      <dgm:prSet/>
      <dgm:spPr/>
      <dgm:t>
        <a:bodyPr/>
        <a:lstStyle/>
        <a:p>
          <a:endParaRPr lang="en-GB" sz="1100">
            <a:latin typeface="Cambria" panose="02040503050406030204" pitchFamily="18" charset="0"/>
          </a:endParaRPr>
        </a:p>
      </dgm:t>
    </dgm:pt>
    <dgm:pt modelId="{C12BFCF0-176E-124D-AA23-5B5CB09CB407}" type="sibTrans" cxnId="{8E437076-45BC-2B41-9CC0-8F3EA7E02956}">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CA005171-DB70-0A4C-A784-CA405527F9BD}">
      <dgm:prSet phldrT="[Text]" custT="1"/>
      <dgm:spPr>
        <a:ln w="38100"/>
      </dgm:spPr>
      <dgm:t>
        <a:bodyPr anchor="t"/>
        <a:lstStyle/>
        <a:p>
          <a:r>
            <a:rPr lang="en-GB" sz="1100" dirty="0">
              <a:latin typeface="Cambria" panose="02040503050406030204" pitchFamily="18" charset="0"/>
            </a:rPr>
            <a:t> 1</a:t>
          </a:r>
          <a:br>
            <a:rPr lang="en-GB" sz="1100" dirty="0">
              <a:latin typeface="Cambria" panose="02040503050406030204" pitchFamily="18" charset="0"/>
            </a:rPr>
          </a:br>
          <a:r>
            <a:rPr lang="en-GB" sz="1100" dirty="0">
              <a:latin typeface="Cambria" panose="02040503050406030204" pitchFamily="18" charset="0"/>
            </a:rPr>
            <a:t>Problems Elizabeth could do little or nothing about in the immediate future.</a:t>
          </a:r>
        </a:p>
      </dgm:t>
    </dgm:pt>
    <dgm:pt modelId="{38F4D372-3624-EC43-97B2-A1F407E1A605}" type="parTrans" cxnId="{F912D18F-F659-4843-979B-88D199B0EC74}">
      <dgm:prSet/>
      <dgm:spPr/>
      <dgm:t>
        <a:bodyPr/>
        <a:lstStyle/>
        <a:p>
          <a:endParaRPr lang="en-GB" sz="1100">
            <a:latin typeface="Cambria" panose="02040503050406030204" pitchFamily="18" charset="0"/>
          </a:endParaRPr>
        </a:p>
      </dgm:t>
    </dgm:pt>
    <dgm:pt modelId="{AE9D67E7-761F-E743-89FE-DAD67AEBB602}" type="sibTrans" cxnId="{F912D18F-F659-4843-979B-88D199B0EC74}">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910E5B71-34E9-444D-9F26-473F87122713}">
      <dgm:prSet phldrT="[Text]" custT="1"/>
      <dgm:spPr>
        <a:ln w="38100"/>
      </dgm:spPr>
      <dgm:t>
        <a:bodyPr anchor="t"/>
        <a:lstStyle/>
        <a:p>
          <a:r>
            <a:rPr lang="en-GB" sz="1100" dirty="0">
              <a:latin typeface="Cambria" panose="02040503050406030204" pitchFamily="18" charset="0"/>
            </a:rPr>
            <a:t>2</a:t>
          </a:r>
          <a:br>
            <a:rPr lang="en-GB" sz="1100" dirty="0">
              <a:latin typeface="Cambria" panose="02040503050406030204" pitchFamily="18" charset="0"/>
            </a:rPr>
          </a:br>
          <a:r>
            <a:rPr lang="en-GB" sz="1100" dirty="0">
              <a:latin typeface="Cambria" panose="02040503050406030204" pitchFamily="18" charset="0"/>
            </a:rPr>
            <a:t>Problems that could at some time in the future create a direct and serious threat to the security and well-being of Elizabeth and her people.</a:t>
          </a:r>
        </a:p>
      </dgm:t>
    </dgm:pt>
    <dgm:pt modelId="{ADD3700F-1911-CD41-81E9-F93722439FA4}" type="parTrans" cxnId="{47A3520C-2D3D-564E-91E1-CC274B80FC41}">
      <dgm:prSet/>
      <dgm:spPr/>
      <dgm:t>
        <a:bodyPr/>
        <a:lstStyle/>
        <a:p>
          <a:endParaRPr lang="en-GB" sz="1100">
            <a:latin typeface="Cambria" panose="02040503050406030204" pitchFamily="18" charset="0"/>
          </a:endParaRPr>
        </a:p>
      </dgm:t>
    </dgm:pt>
    <dgm:pt modelId="{682E3694-41BB-2C44-A4C3-0C1273E9108D}" type="sibTrans" cxnId="{47A3520C-2D3D-564E-91E1-CC274B80FC41}">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E52DF27A-7F07-EE41-ABF5-2CE223C1EC7A}">
      <dgm:prSet custT="1"/>
      <dgm:spPr>
        <a:ln w="38100"/>
      </dgm:spPr>
      <dgm:t>
        <a:bodyPr anchor="t"/>
        <a:lstStyle/>
        <a:p>
          <a:r>
            <a:rPr lang="en-GB" sz="1100" dirty="0">
              <a:latin typeface="Cambria" panose="02040503050406030204" pitchFamily="18" charset="0"/>
            </a:rPr>
            <a:t>3</a:t>
          </a:r>
          <a:br>
            <a:rPr lang="en-GB" sz="1100" dirty="0">
              <a:latin typeface="Cambria" panose="02040503050406030204" pitchFamily="18" charset="0"/>
            </a:rPr>
          </a:br>
          <a:r>
            <a:rPr lang="en-GB" sz="1100" dirty="0">
              <a:latin typeface="Cambria" panose="02040503050406030204" pitchFamily="18" charset="0"/>
            </a:rPr>
            <a:t>Problems that needed dealing with immediately because they were important to everyone and could well lead to major problems.</a:t>
          </a:r>
        </a:p>
      </dgm:t>
    </dgm:pt>
    <dgm:pt modelId="{9872FEA4-1023-5846-B275-1B7F215E3803}" type="parTrans" cxnId="{3C3BC5DF-1592-DB47-8F0C-3E0C9EF59066}">
      <dgm:prSet/>
      <dgm:spPr/>
      <dgm:t>
        <a:bodyPr/>
        <a:lstStyle/>
        <a:p>
          <a:endParaRPr lang="en-GB" sz="1100">
            <a:latin typeface="Cambria" panose="02040503050406030204" pitchFamily="18" charset="0"/>
          </a:endParaRPr>
        </a:p>
      </dgm:t>
    </dgm:pt>
    <dgm:pt modelId="{01E83E7B-E460-EC40-8670-7DDDA7484C11}" type="sibTrans" cxnId="{3C3BC5DF-1592-DB47-8F0C-3E0C9EF59066}">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49C00D19-40D9-C74E-B9BD-C24809986EA2}">
      <dgm:prSet custT="1"/>
      <dgm:spPr>
        <a:ln w="38100"/>
      </dgm:spPr>
      <dgm:t>
        <a:bodyPr anchor="t"/>
        <a:lstStyle/>
        <a:p>
          <a:r>
            <a:rPr lang="en-GB" sz="1100" dirty="0">
              <a:latin typeface="Cambria" panose="02040503050406030204" pitchFamily="18" charset="0"/>
            </a:rPr>
            <a:t>4</a:t>
          </a:r>
          <a:br>
            <a:rPr lang="en-GB" sz="1100" dirty="0">
              <a:latin typeface="Cambria" panose="02040503050406030204" pitchFamily="18" charset="0"/>
            </a:rPr>
          </a:br>
          <a:r>
            <a:rPr lang="en-GB" sz="1100" dirty="0">
              <a:latin typeface="Cambria" panose="02040503050406030204" pitchFamily="18" charset="0"/>
            </a:rPr>
            <a:t>Problems  creating an immediate direct threat to the security and well being of Elizabeth and her people. </a:t>
          </a:r>
        </a:p>
      </dgm:t>
    </dgm:pt>
    <dgm:pt modelId="{B65F1062-C8CB-FB44-A866-E55BCA6C3F52}" type="parTrans" cxnId="{38366401-161D-FE43-AEA7-F20CFBF267B7}">
      <dgm:prSet/>
      <dgm:spPr/>
      <dgm:t>
        <a:bodyPr/>
        <a:lstStyle/>
        <a:p>
          <a:endParaRPr lang="en-GB" sz="1100">
            <a:latin typeface="Cambria" panose="02040503050406030204" pitchFamily="18" charset="0"/>
          </a:endParaRPr>
        </a:p>
      </dgm:t>
    </dgm:pt>
    <dgm:pt modelId="{F6D3E421-898B-6C43-9DBD-6BDA2EB8D80D}" type="sibTrans" cxnId="{38366401-161D-FE43-AEA7-F20CFBF267B7}">
      <dgm:prSet/>
      <dgm:spPr/>
      <dgm:t>
        <a:bodyPr/>
        <a:lstStyle/>
        <a:p>
          <a:endParaRPr lang="en-GB" sz="1100">
            <a:latin typeface="Cambria" panose="02040503050406030204" pitchFamily="18" charset="0"/>
          </a:endParaRPr>
        </a:p>
      </dgm:t>
    </dgm:pt>
    <dgm:pt modelId="{8635E9BB-C35F-794D-BE81-1A1046CDAD37}" type="pres">
      <dgm:prSet presAssocID="{3B3CFDAF-D637-3B4B-B4E8-71E7E84BC5F7}" presName="Name0" presStyleCnt="0">
        <dgm:presLayoutVars>
          <dgm:dir/>
          <dgm:resizeHandles val="exact"/>
        </dgm:presLayoutVars>
      </dgm:prSet>
      <dgm:spPr/>
    </dgm:pt>
    <dgm:pt modelId="{E3C181BC-8065-7A44-8120-E4AE171A1934}" type="pres">
      <dgm:prSet presAssocID="{569CCF35-3C55-9D44-9699-3789D38B6292}" presName="node" presStyleLbl="node1" presStyleIdx="0" presStyleCnt="5">
        <dgm:presLayoutVars>
          <dgm:bulletEnabled val="1"/>
        </dgm:presLayoutVars>
      </dgm:prSet>
      <dgm:spPr/>
    </dgm:pt>
    <dgm:pt modelId="{4AFC713A-09B0-D045-8CFE-0F30CFAAD9CB}" type="pres">
      <dgm:prSet presAssocID="{C12BFCF0-176E-124D-AA23-5B5CB09CB407}" presName="sibTrans" presStyleLbl="sibTrans2D1" presStyleIdx="0" presStyleCnt="4"/>
      <dgm:spPr/>
    </dgm:pt>
    <dgm:pt modelId="{73753F8B-6610-5448-812A-5E0EE5E38A15}" type="pres">
      <dgm:prSet presAssocID="{C12BFCF0-176E-124D-AA23-5B5CB09CB407}" presName="connectorText" presStyleLbl="sibTrans2D1" presStyleIdx="0" presStyleCnt="4"/>
      <dgm:spPr/>
    </dgm:pt>
    <dgm:pt modelId="{5936F76F-54B3-DB4D-A787-25862ED02CF9}" type="pres">
      <dgm:prSet presAssocID="{CA005171-DB70-0A4C-A784-CA405527F9BD}" presName="node" presStyleLbl="node1" presStyleIdx="1" presStyleCnt="5">
        <dgm:presLayoutVars>
          <dgm:bulletEnabled val="1"/>
        </dgm:presLayoutVars>
      </dgm:prSet>
      <dgm:spPr/>
    </dgm:pt>
    <dgm:pt modelId="{663E84C2-274C-824B-9378-3AE6439ECF90}" type="pres">
      <dgm:prSet presAssocID="{AE9D67E7-761F-E743-89FE-DAD67AEBB602}" presName="sibTrans" presStyleLbl="sibTrans2D1" presStyleIdx="1" presStyleCnt="4"/>
      <dgm:spPr/>
    </dgm:pt>
    <dgm:pt modelId="{ED78B7CC-A2C1-4B4A-9B78-86AD452D1E62}" type="pres">
      <dgm:prSet presAssocID="{AE9D67E7-761F-E743-89FE-DAD67AEBB602}" presName="connectorText" presStyleLbl="sibTrans2D1" presStyleIdx="1" presStyleCnt="4"/>
      <dgm:spPr/>
    </dgm:pt>
    <dgm:pt modelId="{CA19617B-AB8F-AF45-A116-9CBF95F8A454}" type="pres">
      <dgm:prSet presAssocID="{910E5B71-34E9-444D-9F26-473F87122713}" presName="node" presStyleLbl="node1" presStyleIdx="2" presStyleCnt="5">
        <dgm:presLayoutVars>
          <dgm:bulletEnabled val="1"/>
        </dgm:presLayoutVars>
      </dgm:prSet>
      <dgm:spPr/>
    </dgm:pt>
    <dgm:pt modelId="{45E1E10F-A950-1744-9058-ADDF1B1142E9}" type="pres">
      <dgm:prSet presAssocID="{682E3694-41BB-2C44-A4C3-0C1273E9108D}" presName="sibTrans" presStyleLbl="sibTrans2D1" presStyleIdx="2" presStyleCnt="4"/>
      <dgm:spPr/>
    </dgm:pt>
    <dgm:pt modelId="{AB73A0FF-B9C8-A341-B6C3-6DD580FDD1A0}" type="pres">
      <dgm:prSet presAssocID="{682E3694-41BB-2C44-A4C3-0C1273E9108D}" presName="connectorText" presStyleLbl="sibTrans2D1" presStyleIdx="2" presStyleCnt="4"/>
      <dgm:spPr/>
    </dgm:pt>
    <dgm:pt modelId="{9FD59A9F-5B3F-924D-B6C3-5ACED5314F51}" type="pres">
      <dgm:prSet presAssocID="{E52DF27A-7F07-EE41-ABF5-2CE223C1EC7A}" presName="node" presStyleLbl="node1" presStyleIdx="3" presStyleCnt="5">
        <dgm:presLayoutVars>
          <dgm:bulletEnabled val="1"/>
        </dgm:presLayoutVars>
      </dgm:prSet>
      <dgm:spPr/>
    </dgm:pt>
    <dgm:pt modelId="{982F54AE-9E4E-0B49-9506-6EFCB4D2DDE0}" type="pres">
      <dgm:prSet presAssocID="{01E83E7B-E460-EC40-8670-7DDDA7484C11}" presName="sibTrans" presStyleLbl="sibTrans2D1" presStyleIdx="3" presStyleCnt="4"/>
      <dgm:spPr/>
    </dgm:pt>
    <dgm:pt modelId="{34C62CBF-5FCD-D946-A82B-FA7862147F1C}" type="pres">
      <dgm:prSet presAssocID="{01E83E7B-E460-EC40-8670-7DDDA7484C11}" presName="connectorText" presStyleLbl="sibTrans2D1" presStyleIdx="3" presStyleCnt="4"/>
      <dgm:spPr/>
    </dgm:pt>
    <dgm:pt modelId="{DD3CCFDF-7EEC-BE41-97EC-0447DF6740DF}" type="pres">
      <dgm:prSet presAssocID="{49C00D19-40D9-C74E-B9BD-C24809986EA2}" presName="node" presStyleLbl="node1" presStyleIdx="4" presStyleCnt="5">
        <dgm:presLayoutVars>
          <dgm:bulletEnabled val="1"/>
        </dgm:presLayoutVars>
      </dgm:prSet>
      <dgm:spPr/>
    </dgm:pt>
  </dgm:ptLst>
  <dgm:cxnLst>
    <dgm:cxn modelId="{38366401-161D-FE43-AEA7-F20CFBF267B7}" srcId="{3B3CFDAF-D637-3B4B-B4E8-71E7E84BC5F7}" destId="{49C00D19-40D9-C74E-B9BD-C24809986EA2}" srcOrd="4" destOrd="0" parTransId="{B65F1062-C8CB-FB44-A866-E55BCA6C3F52}" sibTransId="{F6D3E421-898B-6C43-9DBD-6BDA2EB8D80D}"/>
    <dgm:cxn modelId="{518F6206-7D8B-F746-B151-D9CB726E860B}" type="presOf" srcId="{569CCF35-3C55-9D44-9699-3789D38B6292}" destId="{E3C181BC-8065-7A44-8120-E4AE171A1934}" srcOrd="0" destOrd="0" presId="urn:microsoft.com/office/officeart/2005/8/layout/process1"/>
    <dgm:cxn modelId="{47A3520C-2D3D-564E-91E1-CC274B80FC41}" srcId="{3B3CFDAF-D637-3B4B-B4E8-71E7E84BC5F7}" destId="{910E5B71-34E9-444D-9F26-473F87122713}" srcOrd="2" destOrd="0" parTransId="{ADD3700F-1911-CD41-81E9-F93722439FA4}" sibTransId="{682E3694-41BB-2C44-A4C3-0C1273E9108D}"/>
    <dgm:cxn modelId="{1040D839-B45B-A147-8806-6EC203AA4A71}" type="presOf" srcId="{01E83E7B-E460-EC40-8670-7DDDA7484C11}" destId="{982F54AE-9E4E-0B49-9506-6EFCB4D2DDE0}" srcOrd="0" destOrd="0" presId="urn:microsoft.com/office/officeart/2005/8/layout/process1"/>
    <dgm:cxn modelId="{16D56749-02E2-5C4C-AE31-5D004960DFD5}" type="presOf" srcId="{682E3694-41BB-2C44-A4C3-0C1273E9108D}" destId="{AB73A0FF-B9C8-A341-B6C3-6DD580FDD1A0}" srcOrd="1" destOrd="0" presId="urn:microsoft.com/office/officeart/2005/8/layout/process1"/>
    <dgm:cxn modelId="{BA2A9D4A-0168-1543-B36F-9D026AB0F5FE}" type="presOf" srcId="{C12BFCF0-176E-124D-AA23-5B5CB09CB407}" destId="{73753F8B-6610-5448-812A-5E0EE5E38A15}" srcOrd="1" destOrd="0" presId="urn:microsoft.com/office/officeart/2005/8/layout/process1"/>
    <dgm:cxn modelId="{C57E3674-38E4-9949-8BB7-4C7BDFC3A575}" type="presOf" srcId="{01E83E7B-E460-EC40-8670-7DDDA7484C11}" destId="{34C62CBF-5FCD-D946-A82B-FA7862147F1C}" srcOrd="1" destOrd="0" presId="urn:microsoft.com/office/officeart/2005/8/layout/process1"/>
    <dgm:cxn modelId="{8E437076-45BC-2B41-9CC0-8F3EA7E02956}" srcId="{3B3CFDAF-D637-3B4B-B4E8-71E7E84BC5F7}" destId="{569CCF35-3C55-9D44-9699-3789D38B6292}" srcOrd="0" destOrd="0" parTransId="{F254FEAB-0D24-8F46-9548-A6FCD0240E4D}" sibTransId="{C12BFCF0-176E-124D-AA23-5B5CB09CB407}"/>
    <dgm:cxn modelId="{F912D18F-F659-4843-979B-88D199B0EC74}" srcId="{3B3CFDAF-D637-3B4B-B4E8-71E7E84BC5F7}" destId="{CA005171-DB70-0A4C-A784-CA405527F9BD}" srcOrd="1" destOrd="0" parTransId="{38F4D372-3624-EC43-97B2-A1F407E1A605}" sibTransId="{AE9D67E7-761F-E743-89FE-DAD67AEBB602}"/>
    <dgm:cxn modelId="{CCC6EEA0-F82D-FE4D-BC90-805A748FC749}" type="presOf" srcId="{E52DF27A-7F07-EE41-ABF5-2CE223C1EC7A}" destId="{9FD59A9F-5B3F-924D-B6C3-5ACED5314F51}" srcOrd="0" destOrd="0" presId="urn:microsoft.com/office/officeart/2005/8/layout/process1"/>
    <dgm:cxn modelId="{9AB5D5A6-A56C-4648-B6D7-B7205CA35A86}" type="presOf" srcId="{3B3CFDAF-D637-3B4B-B4E8-71E7E84BC5F7}" destId="{8635E9BB-C35F-794D-BE81-1A1046CDAD37}" srcOrd="0" destOrd="0" presId="urn:microsoft.com/office/officeart/2005/8/layout/process1"/>
    <dgm:cxn modelId="{02E37EB6-0427-5345-8D5A-6A29171E4353}" type="presOf" srcId="{CA005171-DB70-0A4C-A784-CA405527F9BD}" destId="{5936F76F-54B3-DB4D-A787-25862ED02CF9}" srcOrd="0" destOrd="0" presId="urn:microsoft.com/office/officeart/2005/8/layout/process1"/>
    <dgm:cxn modelId="{25886FB8-0D2F-8346-827B-A772A8A64D61}" type="presOf" srcId="{C12BFCF0-176E-124D-AA23-5B5CB09CB407}" destId="{4AFC713A-09B0-D045-8CFE-0F30CFAAD9CB}" srcOrd="0" destOrd="0" presId="urn:microsoft.com/office/officeart/2005/8/layout/process1"/>
    <dgm:cxn modelId="{53A221C0-1760-5140-AA46-694FB9AEB77A}" type="presOf" srcId="{AE9D67E7-761F-E743-89FE-DAD67AEBB602}" destId="{ED78B7CC-A2C1-4B4A-9B78-86AD452D1E62}" srcOrd="1" destOrd="0" presId="urn:microsoft.com/office/officeart/2005/8/layout/process1"/>
    <dgm:cxn modelId="{C67EB6D0-7B3D-D14C-812A-22B1CEAA3FB4}" type="presOf" srcId="{49C00D19-40D9-C74E-B9BD-C24809986EA2}" destId="{DD3CCFDF-7EEC-BE41-97EC-0447DF6740DF}" srcOrd="0" destOrd="0" presId="urn:microsoft.com/office/officeart/2005/8/layout/process1"/>
    <dgm:cxn modelId="{01872DDD-3024-9046-AB55-D26FA4CE5836}" type="presOf" srcId="{AE9D67E7-761F-E743-89FE-DAD67AEBB602}" destId="{663E84C2-274C-824B-9378-3AE6439ECF90}" srcOrd="0" destOrd="0" presId="urn:microsoft.com/office/officeart/2005/8/layout/process1"/>
    <dgm:cxn modelId="{3C3BC5DF-1592-DB47-8F0C-3E0C9EF59066}" srcId="{3B3CFDAF-D637-3B4B-B4E8-71E7E84BC5F7}" destId="{E52DF27A-7F07-EE41-ABF5-2CE223C1EC7A}" srcOrd="3" destOrd="0" parTransId="{9872FEA4-1023-5846-B275-1B7F215E3803}" sibTransId="{01E83E7B-E460-EC40-8670-7DDDA7484C11}"/>
    <dgm:cxn modelId="{0E2FDFEE-2BCC-F84C-B2A8-A422819A3178}" type="presOf" srcId="{682E3694-41BB-2C44-A4C3-0C1273E9108D}" destId="{45E1E10F-A950-1744-9058-ADDF1B1142E9}" srcOrd="0" destOrd="0" presId="urn:microsoft.com/office/officeart/2005/8/layout/process1"/>
    <dgm:cxn modelId="{869EC1F4-F65E-5448-BFB0-B4F66FA1EDDE}" type="presOf" srcId="{910E5B71-34E9-444D-9F26-473F87122713}" destId="{CA19617B-AB8F-AF45-A116-9CBF95F8A454}" srcOrd="0" destOrd="0" presId="urn:microsoft.com/office/officeart/2005/8/layout/process1"/>
    <dgm:cxn modelId="{1B846180-8E75-1B4E-8CC0-AB4FC16AD6FE}" type="presParOf" srcId="{8635E9BB-C35F-794D-BE81-1A1046CDAD37}" destId="{E3C181BC-8065-7A44-8120-E4AE171A1934}" srcOrd="0" destOrd="0" presId="urn:microsoft.com/office/officeart/2005/8/layout/process1"/>
    <dgm:cxn modelId="{50C42F94-E455-7149-9FD8-80AB757C2C6D}" type="presParOf" srcId="{8635E9BB-C35F-794D-BE81-1A1046CDAD37}" destId="{4AFC713A-09B0-D045-8CFE-0F30CFAAD9CB}" srcOrd="1" destOrd="0" presId="urn:microsoft.com/office/officeart/2005/8/layout/process1"/>
    <dgm:cxn modelId="{4853883E-5FD4-5A46-8E4F-FE357E36F6DA}" type="presParOf" srcId="{4AFC713A-09B0-D045-8CFE-0F30CFAAD9CB}" destId="{73753F8B-6610-5448-812A-5E0EE5E38A15}" srcOrd="0" destOrd="0" presId="urn:microsoft.com/office/officeart/2005/8/layout/process1"/>
    <dgm:cxn modelId="{63F54584-F5A4-D04C-B093-D85335DC87A4}" type="presParOf" srcId="{8635E9BB-C35F-794D-BE81-1A1046CDAD37}" destId="{5936F76F-54B3-DB4D-A787-25862ED02CF9}" srcOrd="2" destOrd="0" presId="urn:microsoft.com/office/officeart/2005/8/layout/process1"/>
    <dgm:cxn modelId="{8D947436-0B88-1541-8D79-BFF713C4D84F}" type="presParOf" srcId="{8635E9BB-C35F-794D-BE81-1A1046CDAD37}" destId="{663E84C2-274C-824B-9378-3AE6439ECF90}" srcOrd="3" destOrd="0" presId="urn:microsoft.com/office/officeart/2005/8/layout/process1"/>
    <dgm:cxn modelId="{1827E256-D639-5A4C-B199-74D171B2E118}" type="presParOf" srcId="{663E84C2-274C-824B-9378-3AE6439ECF90}" destId="{ED78B7CC-A2C1-4B4A-9B78-86AD452D1E62}" srcOrd="0" destOrd="0" presId="urn:microsoft.com/office/officeart/2005/8/layout/process1"/>
    <dgm:cxn modelId="{AF6930FB-51E5-B148-A1FE-B0BE7CF45534}" type="presParOf" srcId="{8635E9BB-C35F-794D-BE81-1A1046CDAD37}" destId="{CA19617B-AB8F-AF45-A116-9CBF95F8A454}" srcOrd="4" destOrd="0" presId="urn:microsoft.com/office/officeart/2005/8/layout/process1"/>
    <dgm:cxn modelId="{68B79F63-1AEF-4C48-AE3B-C30B4B9BBF7B}" type="presParOf" srcId="{8635E9BB-C35F-794D-BE81-1A1046CDAD37}" destId="{45E1E10F-A950-1744-9058-ADDF1B1142E9}" srcOrd="5" destOrd="0" presId="urn:microsoft.com/office/officeart/2005/8/layout/process1"/>
    <dgm:cxn modelId="{F59F50D7-77D2-544C-839E-38EDE5264C33}" type="presParOf" srcId="{45E1E10F-A950-1744-9058-ADDF1B1142E9}" destId="{AB73A0FF-B9C8-A341-B6C3-6DD580FDD1A0}" srcOrd="0" destOrd="0" presId="urn:microsoft.com/office/officeart/2005/8/layout/process1"/>
    <dgm:cxn modelId="{21374835-1772-BC43-82A7-7D841A40EE46}" type="presParOf" srcId="{8635E9BB-C35F-794D-BE81-1A1046CDAD37}" destId="{9FD59A9F-5B3F-924D-B6C3-5ACED5314F51}" srcOrd="6" destOrd="0" presId="urn:microsoft.com/office/officeart/2005/8/layout/process1"/>
    <dgm:cxn modelId="{859B92BF-4117-9240-8BBC-8800D3FBA785}" type="presParOf" srcId="{8635E9BB-C35F-794D-BE81-1A1046CDAD37}" destId="{982F54AE-9E4E-0B49-9506-6EFCB4D2DDE0}" srcOrd="7" destOrd="0" presId="urn:microsoft.com/office/officeart/2005/8/layout/process1"/>
    <dgm:cxn modelId="{1BB728ED-F0BD-3D4C-A175-3890C2D426C7}" type="presParOf" srcId="{982F54AE-9E4E-0B49-9506-6EFCB4D2DDE0}" destId="{34C62CBF-5FCD-D946-A82B-FA7862147F1C}" srcOrd="0" destOrd="0" presId="urn:microsoft.com/office/officeart/2005/8/layout/process1"/>
    <dgm:cxn modelId="{17677047-0FEB-CC4E-86D3-9D3E1B45F5AA}" type="presParOf" srcId="{8635E9BB-C35F-794D-BE81-1A1046CDAD37}" destId="{DD3CCFDF-7EEC-BE41-97EC-0447DF6740DF}" srcOrd="8" destOrd="0" presId="urn:microsoft.com/office/officeart/2005/8/layout/process1"/>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3CFDAF-D637-3B4B-B4E8-71E7E84BC5F7}" type="doc">
      <dgm:prSet loTypeId="urn:microsoft.com/office/officeart/2005/8/layout/process1" loCatId="" qsTypeId="urn:microsoft.com/office/officeart/2005/8/quickstyle/simple1" qsCatId="simple" csTypeId="urn:microsoft.com/office/officeart/2005/8/colors/accent0_1" csCatId="mainScheme" phldr="1"/>
      <dgm:spPr/>
      <dgm:t>
        <a:bodyPr/>
        <a:lstStyle/>
        <a:p>
          <a:endParaRPr lang="en-GB"/>
        </a:p>
      </dgm:t>
    </dgm:pt>
    <dgm:pt modelId="{569CCF35-3C55-9D44-9699-3789D38B6292}">
      <dgm:prSet phldrT="[Text]" custT="1"/>
      <dgm:spPr>
        <a:ln w="38100"/>
      </dgm:spPr>
      <dgm:t>
        <a:bodyPr anchor="t"/>
        <a:lstStyle/>
        <a:p>
          <a:pPr algn="ctr"/>
          <a:r>
            <a:rPr lang="en-GB" sz="1100" dirty="0">
              <a:latin typeface="Cambria" panose="02040503050406030204" pitchFamily="18" charset="0"/>
            </a:rPr>
            <a:t>0</a:t>
          </a:r>
          <a:br>
            <a:rPr lang="en-GB" sz="1100" dirty="0">
              <a:latin typeface="Cambria" panose="02040503050406030204" pitchFamily="18" charset="0"/>
            </a:rPr>
          </a:br>
          <a:r>
            <a:rPr lang="en-GB" sz="1100" dirty="0">
              <a:latin typeface="Cambria" panose="02040503050406030204" pitchFamily="18" charset="0"/>
            </a:rPr>
            <a:t>Issues that were not a serious problem as they did not threaten the security and well being of Elizabeth. </a:t>
          </a:r>
        </a:p>
      </dgm:t>
    </dgm:pt>
    <dgm:pt modelId="{F254FEAB-0D24-8F46-9548-A6FCD0240E4D}" type="parTrans" cxnId="{8E437076-45BC-2B41-9CC0-8F3EA7E02956}">
      <dgm:prSet/>
      <dgm:spPr/>
      <dgm:t>
        <a:bodyPr/>
        <a:lstStyle/>
        <a:p>
          <a:endParaRPr lang="en-GB" sz="1100">
            <a:latin typeface="Cambria" panose="02040503050406030204" pitchFamily="18" charset="0"/>
          </a:endParaRPr>
        </a:p>
      </dgm:t>
    </dgm:pt>
    <dgm:pt modelId="{C12BFCF0-176E-124D-AA23-5B5CB09CB407}" type="sibTrans" cxnId="{8E437076-45BC-2B41-9CC0-8F3EA7E02956}">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CA005171-DB70-0A4C-A784-CA405527F9BD}">
      <dgm:prSet phldrT="[Text]" custT="1"/>
      <dgm:spPr>
        <a:ln w="38100"/>
      </dgm:spPr>
      <dgm:t>
        <a:bodyPr anchor="t"/>
        <a:lstStyle/>
        <a:p>
          <a:r>
            <a:rPr lang="en-GB" sz="1100" dirty="0">
              <a:latin typeface="Cambria" panose="02040503050406030204" pitchFamily="18" charset="0"/>
            </a:rPr>
            <a:t> 1</a:t>
          </a:r>
          <a:br>
            <a:rPr lang="en-GB" sz="1100" dirty="0">
              <a:latin typeface="Cambria" panose="02040503050406030204" pitchFamily="18" charset="0"/>
            </a:rPr>
          </a:br>
          <a:r>
            <a:rPr lang="en-GB" sz="1100" dirty="0">
              <a:latin typeface="Cambria" panose="02040503050406030204" pitchFamily="18" charset="0"/>
            </a:rPr>
            <a:t>Problems Elizabeth could do little or nothing about in the immediate future.</a:t>
          </a:r>
        </a:p>
      </dgm:t>
    </dgm:pt>
    <dgm:pt modelId="{38F4D372-3624-EC43-97B2-A1F407E1A605}" type="parTrans" cxnId="{F912D18F-F659-4843-979B-88D199B0EC74}">
      <dgm:prSet/>
      <dgm:spPr/>
      <dgm:t>
        <a:bodyPr/>
        <a:lstStyle/>
        <a:p>
          <a:endParaRPr lang="en-GB" sz="1100">
            <a:latin typeface="Cambria" panose="02040503050406030204" pitchFamily="18" charset="0"/>
          </a:endParaRPr>
        </a:p>
      </dgm:t>
    </dgm:pt>
    <dgm:pt modelId="{AE9D67E7-761F-E743-89FE-DAD67AEBB602}" type="sibTrans" cxnId="{F912D18F-F659-4843-979B-88D199B0EC74}">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910E5B71-34E9-444D-9F26-473F87122713}">
      <dgm:prSet phldrT="[Text]" custT="1"/>
      <dgm:spPr>
        <a:ln w="38100"/>
      </dgm:spPr>
      <dgm:t>
        <a:bodyPr anchor="t"/>
        <a:lstStyle/>
        <a:p>
          <a:r>
            <a:rPr lang="en-GB" sz="1100" dirty="0">
              <a:latin typeface="Cambria" panose="02040503050406030204" pitchFamily="18" charset="0"/>
            </a:rPr>
            <a:t>2</a:t>
          </a:r>
          <a:br>
            <a:rPr lang="en-GB" sz="1100" dirty="0">
              <a:latin typeface="Cambria" panose="02040503050406030204" pitchFamily="18" charset="0"/>
            </a:rPr>
          </a:br>
          <a:r>
            <a:rPr lang="en-GB" sz="1100" dirty="0">
              <a:latin typeface="Cambria" panose="02040503050406030204" pitchFamily="18" charset="0"/>
            </a:rPr>
            <a:t>Problems that could at some time in the future create a direct and serious threat to the security and well-being of Elizabeth and her people.</a:t>
          </a:r>
        </a:p>
      </dgm:t>
    </dgm:pt>
    <dgm:pt modelId="{ADD3700F-1911-CD41-81E9-F93722439FA4}" type="parTrans" cxnId="{47A3520C-2D3D-564E-91E1-CC274B80FC41}">
      <dgm:prSet/>
      <dgm:spPr/>
      <dgm:t>
        <a:bodyPr/>
        <a:lstStyle/>
        <a:p>
          <a:endParaRPr lang="en-GB" sz="1100">
            <a:latin typeface="Cambria" panose="02040503050406030204" pitchFamily="18" charset="0"/>
          </a:endParaRPr>
        </a:p>
      </dgm:t>
    </dgm:pt>
    <dgm:pt modelId="{682E3694-41BB-2C44-A4C3-0C1273E9108D}" type="sibTrans" cxnId="{47A3520C-2D3D-564E-91E1-CC274B80FC41}">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E52DF27A-7F07-EE41-ABF5-2CE223C1EC7A}">
      <dgm:prSet custT="1"/>
      <dgm:spPr>
        <a:ln w="38100"/>
      </dgm:spPr>
      <dgm:t>
        <a:bodyPr anchor="t"/>
        <a:lstStyle/>
        <a:p>
          <a:r>
            <a:rPr lang="en-GB" sz="1100" dirty="0">
              <a:latin typeface="Cambria" panose="02040503050406030204" pitchFamily="18" charset="0"/>
            </a:rPr>
            <a:t>3</a:t>
          </a:r>
          <a:br>
            <a:rPr lang="en-GB" sz="1100" dirty="0">
              <a:latin typeface="Cambria" panose="02040503050406030204" pitchFamily="18" charset="0"/>
            </a:rPr>
          </a:br>
          <a:r>
            <a:rPr lang="en-GB" sz="1100" dirty="0">
              <a:latin typeface="Cambria" panose="02040503050406030204" pitchFamily="18" charset="0"/>
            </a:rPr>
            <a:t>Problems that needed dealing with immediately because they were important to everyone and could well lead to major problems.</a:t>
          </a:r>
        </a:p>
      </dgm:t>
    </dgm:pt>
    <dgm:pt modelId="{9872FEA4-1023-5846-B275-1B7F215E3803}" type="parTrans" cxnId="{3C3BC5DF-1592-DB47-8F0C-3E0C9EF59066}">
      <dgm:prSet/>
      <dgm:spPr/>
      <dgm:t>
        <a:bodyPr/>
        <a:lstStyle/>
        <a:p>
          <a:endParaRPr lang="en-GB" sz="1100">
            <a:latin typeface="Cambria" panose="02040503050406030204" pitchFamily="18" charset="0"/>
          </a:endParaRPr>
        </a:p>
      </dgm:t>
    </dgm:pt>
    <dgm:pt modelId="{01E83E7B-E460-EC40-8670-7DDDA7484C11}" type="sibTrans" cxnId="{3C3BC5DF-1592-DB47-8F0C-3E0C9EF59066}">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49C00D19-40D9-C74E-B9BD-C24809986EA2}">
      <dgm:prSet custT="1"/>
      <dgm:spPr>
        <a:ln w="38100"/>
      </dgm:spPr>
      <dgm:t>
        <a:bodyPr anchor="t"/>
        <a:lstStyle/>
        <a:p>
          <a:r>
            <a:rPr lang="en-GB" sz="1100" dirty="0">
              <a:latin typeface="Cambria" panose="02040503050406030204" pitchFamily="18" charset="0"/>
            </a:rPr>
            <a:t>4</a:t>
          </a:r>
          <a:br>
            <a:rPr lang="en-GB" sz="1100" dirty="0">
              <a:latin typeface="Cambria" panose="02040503050406030204" pitchFamily="18" charset="0"/>
            </a:rPr>
          </a:br>
          <a:r>
            <a:rPr lang="en-GB" sz="1100" dirty="0">
              <a:latin typeface="Cambria" panose="02040503050406030204" pitchFamily="18" charset="0"/>
            </a:rPr>
            <a:t>Problems creating an immediate direct threat to the security and well being of Elizabeth and her people. </a:t>
          </a:r>
        </a:p>
      </dgm:t>
    </dgm:pt>
    <dgm:pt modelId="{B65F1062-C8CB-FB44-A866-E55BCA6C3F52}" type="parTrans" cxnId="{38366401-161D-FE43-AEA7-F20CFBF267B7}">
      <dgm:prSet/>
      <dgm:spPr/>
      <dgm:t>
        <a:bodyPr/>
        <a:lstStyle/>
        <a:p>
          <a:endParaRPr lang="en-GB" sz="1100">
            <a:latin typeface="Cambria" panose="02040503050406030204" pitchFamily="18" charset="0"/>
          </a:endParaRPr>
        </a:p>
      </dgm:t>
    </dgm:pt>
    <dgm:pt modelId="{F6D3E421-898B-6C43-9DBD-6BDA2EB8D80D}" type="sibTrans" cxnId="{38366401-161D-FE43-AEA7-F20CFBF267B7}">
      <dgm:prSet/>
      <dgm:spPr/>
      <dgm:t>
        <a:bodyPr/>
        <a:lstStyle/>
        <a:p>
          <a:endParaRPr lang="en-GB" sz="1100">
            <a:latin typeface="Cambria" panose="02040503050406030204" pitchFamily="18" charset="0"/>
          </a:endParaRPr>
        </a:p>
      </dgm:t>
    </dgm:pt>
    <dgm:pt modelId="{8635E9BB-C35F-794D-BE81-1A1046CDAD37}" type="pres">
      <dgm:prSet presAssocID="{3B3CFDAF-D637-3B4B-B4E8-71E7E84BC5F7}" presName="Name0" presStyleCnt="0">
        <dgm:presLayoutVars>
          <dgm:dir/>
          <dgm:resizeHandles val="exact"/>
        </dgm:presLayoutVars>
      </dgm:prSet>
      <dgm:spPr/>
    </dgm:pt>
    <dgm:pt modelId="{E3C181BC-8065-7A44-8120-E4AE171A1934}" type="pres">
      <dgm:prSet presAssocID="{569CCF35-3C55-9D44-9699-3789D38B6292}" presName="node" presStyleLbl="node1" presStyleIdx="0" presStyleCnt="5">
        <dgm:presLayoutVars>
          <dgm:bulletEnabled val="1"/>
        </dgm:presLayoutVars>
      </dgm:prSet>
      <dgm:spPr/>
    </dgm:pt>
    <dgm:pt modelId="{4AFC713A-09B0-D045-8CFE-0F30CFAAD9CB}" type="pres">
      <dgm:prSet presAssocID="{C12BFCF0-176E-124D-AA23-5B5CB09CB407}" presName="sibTrans" presStyleLbl="sibTrans2D1" presStyleIdx="0" presStyleCnt="4"/>
      <dgm:spPr/>
    </dgm:pt>
    <dgm:pt modelId="{73753F8B-6610-5448-812A-5E0EE5E38A15}" type="pres">
      <dgm:prSet presAssocID="{C12BFCF0-176E-124D-AA23-5B5CB09CB407}" presName="connectorText" presStyleLbl="sibTrans2D1" presStyleIdx="0" presStyleCnt="4"/>
      <dgm:spPr/>
    </dgm:pt>
    <dgm:pt modelId="{5936F76F-54B3-DB4D-A787-25862ED02CF9}" type="pres">
      <dgm:prSet presAssocID="{CA005171-DB70-0A4C-A784-CA405527F9BD}" presName="node" presStyleLbl="node1" presStyleIdx="1" presStyleCnt="5">
        <dgm:presLayoutVars>
          <dgm:bulletEnabled val="1"/>
        </dgm:presLayoutVars>
      </dgm:prSet>
      <dgm:spPr/>
    </dgm:pt>
    <dgm:pt modelId="{663E84C2-274C-824B-9378-3AE6439ECF90}" type="pres">
      <dgm:prSet presAssocID="{AE9D67E7-761F-E743-89FE-DAD67AEBB602}" presName="sibTrans" presStyleLbl="sibTrans2D1" presStyleIdx="1" presStyleCnt="4"/>
      <dgm:spPr/>
    </dgm:pt>
    <dgm:pt modelId="{ED78B7CC-A2C1-4B4A-9B78-86AD452D1E62}" type="pres">
      <dgm:prSet presAssocID="{AE9D67E7-761F-E743-89FE-DAD67AEBB602}" presName="connectorText" presStyleLbl="sibTrans2D1" presStyleIdx="1" presStyleCnt="4"/>
      <dgm:spPr/>
    </dgm:pt>
    <dgm:pt modelId="{CA19617B-AB8F-AF45-A116-9CBF95F8A454}" type="pres">
      <dgm:prSet presAssocID="{910E5B71-34E9-444D-9F26-473F87122713}" presName="node" presStyleLbl="node1" presStyleIdx="2" presStyleCnt="5">
        <dgm:presLayoutVars>
          <dgm:bulletEnabled val="1"/>
        </dgm:presLayoutVars>
      </dgm:prSet>
      <dgm:spPr/>
    </dgm:pt>
    <dgm:pt modelId="{45E1E10F-A950-1744-9058-ADDF1B1142E9}" type="pres">
      <dgm:prSet presAssocID="{682E3694-41BB-2C44-A4C3-0C1273E9108D}" presName="sibTrans" presStyleLbl="sibTrans2D1" presStyleIdx="2" presStyleCnt="4"/>
      <dgm:spPr/>
    </dgm:pt>
    <dgm:pt modelId="{AB73A0FF-B9C8-A341-B6C3-6DD580FDD1A0}" type="pres">
      <dgm:prSet presAssocID="{682E3694-41BB-2C44-A4C3-0C1273E9108D}" presName="connectorText" presStyleLbl="sibTrans2D1" presStyleIdx="2" presStyleCnt="4"/>
      <dgm:spPr/>
    </dgm:pt>
    <dgm:pt modelId="{9FD59A9F-5B3F-924D-B6C3-5ACED5314F51}" type="pres">
      <dgm:prSet presAssocID="{E52DF27A-7F07-EE41-ABF5-2CE223C1EC7A}" presName="node" presStyleLbl="node1" presStyleIdx="3" presStyleCnt="5">
        <dgm:presLayoutVars>
          <dgm:bulletEnabled val="1"/>
        </dgm:presLayoutVars>
      </dgm:prSet>
      <dgm:spPr/>
    </dgm:pt>
    <dgm:pt modelId="{982F54AE-9E4E-0B49-9506-6EFCB4D2DDE0}" type="pres">
      <dgm:prSet presAssocID="{01E83E7B-E460-EC40-8670-7DDDA7484C11}" presName="sibTrans" presStyleLbl="sibTrans2D1" presStyleIdx="3" presStyleCnt="4"/>
      <dgm:spPr/>
    </dgm:pt>
    <dgm:pt modelId="{34C62CBF-5FCD-D946-A82B-FA7862147F1C}" type="pres">
      <dgm:prSet presAssocID="{01E83E7B-E460-EC40-8670-7DDDA7484C11}" presName="connectorText" presStyleLbl="sibTrans2D1" presStyleIdx="3" presStyleCnt="4"/>
      <dgm:spPr/>
    </dgm:pt>
    <dgm:pt modelId="{DD3CCFDF-7EEC-BE41-97EC-0447DF6740DF}" type="pres">
      <dgm:prSet presAssocID="{49C00D19-40D9-C74E-B9BD-C24809986EA2}" presName="node" presStyleLbl="node1" presStyleIdx="4" presStyleCnt="5">
        <dgm:presLayoutVars>
          <dgm:bulletEnabled val="1"/>
        </dgm:presLayoutVars>
      </dgm:prSet>
      <dgm:spPr/>
    </dgm:pt>
  </dgm:ptLst>
  <dgm:cxnLst>
    <dgm:cxn modelId="{38366401-161D-FE43-AEA7-F20CFBF267B7}" srcId="{3B3CFDAF-D637-3B4B-B4E8-71E7E84BC5F7}" destId="{49C00D19-40D9-C74E-B9BD-C24809986EA2}" srcOrd="4" destOrd="0" parTransId="{B65F1062-C8CB-FB44-A866-E55BCA6C3F52}" sibTransId="{F6D3E421-898B-6C43-9DBD-6BDA2EB8D80D}"/>
    <dgm:cxn modelId="{518F6206-7D8B-F746-B151-D9CB726E860B}" type="presOf" srcId="{569CCF35-3C55-9D44-9699-3789D38B6292}" destId="{E3C181BC-8065-7A44-8120-E4AE171A1934}" srcOrd="0" destOrd="0" presId="urn:microsoft.com/office/officeart/2005/8/layout/process1"/>
    <dgm:cxn modelId="{47A3520C-2D3D-564E-91E1-CC274B80FC41}" srcId="{3B3CFDAF-D637-3B4B-B4E8-71E7E84BC5F7}" destId="{910E5B71-34E9-444D-9F26-473F87122713}" srcOrd="2" destOrd="0" parTransId="{ADD3700F-1911-CD41-81E9-F93722439FA4}" sibTransId="{682E3694-41BB-2C44-A4C3-0C1273E9108D}"/>
    <dgm:cxn modelId="{1040D839-B45B-A147-8806-6EC203AA4A71}" type="presOf" srcId="{01E83E7B-E460-EC40-8670-7DDDA7484C11}" destId="{982F54AE-9E4E-0B49-9506-6EFCB4D2DDE0}" srcOrd="0" destOrd="0" presId="urn:microsoft.com/office/officeart/2005/8/layout/process1"/>
    <dgm:cxn modelId="{16D56749-02E2-5C4C-AE31-5D004960DFD5}" type="presOf" srcId="{682E3694-41BB-2C44-A4C3-0C1273E9108D}" destId="{AB73A0FF-B9C8-A341-B6C3-6DD580FDD1A0}" srcOrd="1" destOrd="0" presId="urn:microsoft.com/office/officeart/2005/8/layout/process1"/>
    <dgm:cxn modelId="{BA2A9D4A-0168-1543-B36F-9D026AB0F5FE}" type="presOf" srcId="{C12BFCF0-176E-124D-AA23-5B5CB09CB407}" destId="{73753F8B-6610-5448-812A-5E0EE5E38A15}" srcOrd="1" destOrd="0" presId="urn:microsoft.com/office/officeart/2005/8/layout/process1"/>
    <dgm:cxn modelId="{C57E3674-38E4-9949-8BB7-4C7BDFC3A575}" type="presOf" srcId="{01E83E7B-E460-EC40-8670-7DDDA7484C11}" destId="{34C62CBF-5FCD-D946-A82B-FA7862147F1C}" srcOrd="1" destOrd="0" presId="urn:microsoft.com/office/officeart/2005/8/layout/process1"/>
    <dgm:cxn modelId="{8E437076-45BC-2B41-9CC0-8F3EA7E02956}" srcId="{3B3CFDAF-D637-3B4B-B4E8-71E7E84BC5F7}" destId="{569CCF35-3C55-9D44-9699-3789D38B6292}" srcOrd="0" destOrd="0" parTransId="{F254FEAB-0D24-8F46-9548-A6FCD0240E4D}" sibTransId="{C12BFCF0-176E-124D-AA23-5B5CB09CB407}"/>
    <dgm:cxn modelId="{F912D18F-F659-4843-979B-88D199B0EC74}" srcId="{3B3CFDAF-D637-3B4B-B4E8-71E7E84BC5F7}" destId="{CA005171-DB70-0A4C-A784-CA405527F9BD}" srcOrd="1" destOrd="0" parTransId="{38F4D372-3624-EC43-97B2-A1F407E1A605}" sibTransId="{AE9D67E7-761F-E743-89FE-DAD67AEBB602}"/>
    <dgm:cxn modelId="{CCC6EEA0-F82D-FE4D-BC90-805A748FC749}" type="presOf" srcId="{E52DF27A-7F07-EE41-ABF5-2CE223C1EC7A}" destId="{9FD59A9F-5B3F-924D-B6C3-5ACED5314F51}" srcOrd="0" destOrd="0" presId="urn:microsoft.com/office/officeart/2005/8/layout/process1"/>
    <dgm:cxn modelId="{9AB5D5A6-A56C-4648-B6D7-B7205CA35A86}" type="presOf" srcId="{3B3CFDAF-D637-3B4B-B4E8-71E7E84BC5F7}" destId="{8635E9BB-C35F-794D-BE81-1A1046CDAD37}" srcOrd="0" destOrd="0" presId="urn:microsoft.com/office/officeart/2005/8/layout/process1"/>
    <dgm:cxn modelId="{02E37EB6-0427-5345-8D5A-6A29171E4353}" type="presOf" srcId="{CA005171-DB70-0A4C-A784-CA405527F9BD}" destId="{5936F76F-54B3-DB4D-A787-25862ED02CF9}" srcOrd="0" destOrd="0" presId="urn:microsoft.com/office/officeart/2005/8/layout/process1"/>
    <dgm:cxn modelId="{25886FB8-0D2F-8346-827B-A772A8A64D61}" type="presOf" srcId="{C12BFCF0-176E-124D-AA23-5B5CB09CB407}" destId="{4AFC713A-09B0-D045-8CFE-0F30CFAAD9CB}" srcOrd="0" destOrd="0" presId="urn:microsoft.com/office/officeart/2005/8/layout/process1"/>
    <dgm:cxn modelId="{53A221C0-1760-5140-AA46-694FB9AEB77A}" type="presOf" srcId="{AE9D67E7-761F-E743-89FE-DAD67AEBB602}" destId="{ED78B7CC-A2C1-4B4A-9B78-86AD452D1E62}" srcOrd="1" destOrd="0" presId="urn:microsoft.com/office/officeart/2005/8/layout/process1"/>
    <dgm:cxn modelId="{C67EB6D0-7B3D-D14C-812A-22B1CEAA3FB4}" type="presOf" srcId="{49C00D19-40D9-C74E-B9BD-C24809986EA2}" destId="{DD3CCFDF-7EEC-BE41-97EC-0447DF6740DF}" srcOrd="0" destOrd="0" presId="urn:microsoft.com/office/officeart/2005/8/layout/process1"/>
    <dgm:cxn modelId="{01872DDD-3024-9046-AB55-D26FA4CE5836}" type="presOf" srcId="{AE9D67E7-761F-E743-89FE-DAD67AEBB602}" destId="{663E84C2-274C-824B-9378-3AE6439ECF90}" srcOrd="0" destOrd="0" presId="urn:microsoft.com/office/officeart/2005/8/layout/process1"/>
    <dgm:cxn modelId="{3C3BC5DF-1592-DB47-8F0C-3E0C9EF59066}" srcId="{3B3CFDAF-D637-3B4B-B4E8-71E7E84BC5F7}" destId="{E52DF27A-7F07-EE41-ABF5-2CE223C1EC7A}" srcOrd="3" destOrd="0" parTransId="{9872FEA4-1023-5846-B275-1B7F215E3803}" sibTransId="{01E83E7B-E460-EC40-8670-7DDDA7484C11}"/>
    <dgm:cxn modelId="{0E2FDFEE-2BCC-F84C-B2A8-A422819A3178}" type="presOf" srcId="{682E3694-41BB-2C44-A4C3-0C1273E9108D}" destId="{45E1E10F-A950-1744-9058-ADDF1B1142E9}" srcOrd="0" destOrd="0" presId="urn:microsoft.com/office/officeart/2005/8/layout/process1"/>
    <dgm:cxn modelId="{869EC1F4-F65E-5448-BFB0-B4F66FA1EDDE}" type="presOf" srcId="{910E5B71-34E9-444D-9F26-473F87122713}" destId="{CA19617B-AB8F-AF45-A116-9CBF95F8A454}" srcOrd="0" destOrd="0" presId="urn:microsoft.com/office/officeart/2005/8/layout/process1"/>
    <dgm:cxn modelId="{1B846180-8E75-1B4E-8CC0-AB4FC16AD6FE}" type="presParOf" srcId="{8635E9BB-C35F-794D-BE81-1A1046CDAD37}" destId="{E3C181BC-8065-7A44-8120-E4AE171A1934}" srcOrd="0" destOrd="0" presId="urn:microsoft.com/office/officeart/2005/8/layout/process1"/>
    <dgm:cxn modelId="{50C42F94-E455-7149-9FD8-80AB757C2C6D}" type="presParOf" srcId="{8635E9BB-C35F-794D-BE81-1A1046CDAD37}" destId="{4AFC713A-09B0-D045-8CFE-0F30CFAAD9CB}" srcOrd="1" destOrd="0" presId="urn:microsoft.com/office/officeart/2005/8/layout/process1"/>
    <dgm:cxn modelId="{4853883E-5FD4-5A46-8E4F-FE357E36F6DA}" type="presParOf" srcId="{4AFC713A-09B0-D045-8CFE-0F30CFAAD9CB}" destId="{73753F8B-6610-5448-812A-5E0EE5E38A15}" srcOrd="0" destOrd="0" presId="urn:microsoft.com/office/officeart/2005/8/layout/process1"/>
    <dgm:cxn modelId="{63F54584-F5A4-D04C-B093-D85335DC87A4}" type="presParOf" srcId="{8635E9BB-C35F-794D-BE81-1A1046CDAD37}" destId="{5936F76F-54B3-DB4D-A787-25862ED02CF9}" srcOrd="2" destOrd="0" presId="urn:microsoft.com/office/officeart/2005/8/layout/process1"/>
    <dgm:cxn modelId="{8D947436-0B88-1541-8D79-BFF713C4D84F}" type="presParOf" srcId="{8635E9BB-C35F-794D-BE81-1A1046CDAD37}" destId="{663E84C2-274C-824B-9378-3AE6439ECF90}" srcOrd="3" destOrd="0" presId="urn:microsoft.com/office/officeart/2005/8/layout/process1"/>
    <dgm:cxn modelId="{1827E256-D639-5A4C-B199-74D171B2E118}" type="presParOf" srcId="{663E84C2-274C-824B-9378-3AE6439ECF90}" destId="{ED78B7CC-A2C1-4B4A-9B78-86AD452D1E62}" srcOrd="0" destOrd="0" presId="urn:microsoft.com/office/officeart/2005/8/layout/process1"/>
    <dgm:cxn modelId="{AF6930FB-51E5-B148-A1FE-B0BE7CF45534}" type="presParOf" srcId="{8635E9BB-C35F-794D-BE81-1A1046CDAD37}" destId="{CA19617B-AB8F-AF45-A116-9CBF95F8A454}" srcOrd="4" destOrd="0" presId="urn:microsoft.com/office/officeart/2005/8/layout/process1"/>
    <dgm:cxn modelId="{68B79F63-1AEF-4C48-AE3B-C30B4B9BBF7B}" type="presParOf" srcId="{8635E9BB-C35F-794D-BE81-1A1046CDAD37}" destId="{45E1E10F-A950-1744-9058-ADDF1B1142E9}" srcOrd="5" destOrd="0" presId="urn:microsoft.com/office/officeart/2005/8/layout/process1"/>
    <dgm:cxn modelId="{F59F50D7-77D2-544C-839E-38EDE5264C33}" type="presParOf" srcId="{45E1E10F-A950-1744-9058-ADDF1B1142E9}" destId="{AB73A0FF-B9C8-A341-B6C3-6DD580FDD1A0}" srcOrd="0" destOrd="0" presId="urn:microsoft.com/office/officeart/2005/8/layout/process1"/>
    <dgm:cxn modelId="{21374835-1772-BC43-82A7-7D841A40EE46}" type="presParOf" srcId="{8635E9BB-C35F-794D-BE81-1A1046CDAD37}" destId="{9FD59A9F-5B3F-924D-B6C3-5ACED5314F51}" srcOrd="6" destOrd="0" presId="urn:microsoft.com/office/officeart/2005/8/layout/process1"/>
    <dgm:cxn modelId="{859B92BF-4117-9240-8BBC-8800D3FBA785}" type="presParOf" srcId="{8635E9BB-C35F-794D-BE81-1A1046CDAD37}" destId="{982F54AE-9E4E-0B49-9506-6EFCB4D2DDE0}" srcOrd="7" destOrd="0" presId="urn:microsoft.com/office/officeart/2005/8/layout/process1"/>
    <dgm:cxn modelId="{1BB728ED-F0BD-3D4C-A175-3890C2D426C7}" type="presParOf" srcId="{982F54AE-9E4E-0B49-9506-6EFCB4D2DDE0}" destId="{34C62CBF-5FCD-D946-A82B-FA7862147F1C}" srcOrd="0" destOrd="0" presId="urn:microsoft.com/office/officeart/2005/8/layout/process1"/>
    <dgm:cxn modelId="{17677047-0FEB-CC4E-86D3-9D3E1B45F5AA}" type="presParOf" srcId="{8635E9BB-C35F-794D-BE81-1A1046CDAD37}" destId="{DD3CCFDF-7EEC-BE41-97EC-0447DF6740DF}" srcOrd="8" destOrd="0" presId="urn:microsoft.com/office/officeart/2005/8/layout/process1"/>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CFDAF-D637-3B4B-B4E8-71E7E84BC5F7}" type="doc">
      <dgm:prSet loTypeId="urn:microsoft.com/office/officeart/2005/8/layout/process1" loCatId="" qsTypeId="urn:microsoft.com/office/officeart/2005/8/quickstyle/simple1" qsCatId="simple" csTypeId="urn:microsoft.com/office/officeart/2005/8/colors/accent0_1" csCatId="mainScheme" phldr="1"/>
      <dgm:spPr/>
      <dgm:t>
        <a:bodyPr/>
        <a:lstStyle/>
        <a:p>
          <a:endParaRPr lang="en-GB"/>
        </a:p>
      </dgm:t>
    </dgm:pt>
    <dgm:pt modelId="{569CCF35-3C55-9D44-9699-3789D38B6292}">
      <dgm:prSet phldrT="[Text]" custT="1"/>
      <dgm:spPr>
        <a:ln w="38100"/>
      </dgm:spPr>
      <dgm:t>
        <a:bodyPr anchor="t"/>
        <a:lstStyle/>
        <a:p>
          <a:pPr algn="ctr"/>
          <a:r>
            <a:rPr lang="en-GB" sz="1100" dirty="0">
              <a:latin typeface="Cambria" panose="02040503050406030204" pitchFamily="18" charset="0"/>
            </a:rPr>
            <a:t>0</a:t>
          </a:r>
          <a:br>
            <a:rPr lang="en-GB" sz="1100" dirty="0">
              <a:latin typeface="Cambria" panose="02040503050406030204" pitchFamily="18" charset="0"/>
            </a:rPr>
          </a:br>
          <a:r>
            <a:rPr lang="en-GB" sz="1100" dirty="0">
              <a:latin typeface="Cambria" panose="02040503050406030204" pitchFamily="18" charset="0"/>
            </a:rPr>
            <a:t>Issues that were not a serious problem as they did not threaten the security and well being of Elizabeth. </a:t>
          </a:r>
        </a:p>
      </dgm:t>
    </dgm:pt>
    <dgm:pt modelId="{F254FEAB-0D24-8F46-9548-A6FCD0240E4D}" type="parTrans" cxnId="{8E437076-45BC-2B41-9CC0-8F3EA7E02956}">
      <dgm:prSet/>
      <dgm:spPr/>
      <dgm:t>
        <a:bodyPr/>
        <a:lstStyle/>
        <a:p>
          <a:endParaRPr lang="en-GB" sz="1100">
            <a:latin typeface="Cambria" panose="02040503050406030204" pitchFamily="18" charset="0"/>
          </a:endParaRPr>
        </a:p>
      </dgm:t>
    </dgm:pt>
    <dgm:pt modelId="{C12BFCF0-176E-124D-AA23-5B5CB09CB407}" type="sibTrans" cxnId="{8E437076-45BC-2B41-9CC0-8F3EA7E02956}">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CA005171-DB70-0A4C-A784-CA405527F9BD}">
      <dgm:prSet phldrT="[Text]" custT="1"/>
      <dgm:spPr>
        <a:ln w="38100"/>
      </dgm:spPr>
      <dgm:t>
        <a:bodyPr anchor="t"/>
        <a:lstStyle/>
        <a:p>
          <a:r>
            <a:rPr lang="en-GB" sz="1100" dirty="0">
              <a:latin typeface="Cambria" panose="02040503050406030204" pitchFamily="18" charset="0"/>
            </a:rPr>
            <a:t> 1</a:t>
          </a:r>
          <a:br>
            <a:rPr lang="en-GB" sz="1100" dirty="0">
              <a:latin typeface="Cambria" panose="02040503050406030204" pitchFamily="18" charset="0"/>
            </a:rPr>
          </a:br>
          <a:r>
            <a:rPr lang="en-GB" sz="1100" dirty="0">
              <a:latin typeface="Cambria" panose="02040503050406030204" pitchFamily="18" charset="0"/>
            </a:rPr>
            <a:t>Problems Elizabeth could do little or nothing about in the immediate future.</a:t>
          </a:r>
        </a:p>
      </dgm:t>
    </dgm:pt>
    <dgm:pt modelId="{38F4D372-3624-EC43-97B2-A1F407E1A605}" type="parTrans" cxnId="{F912D18F-F659-4843-979B-88D199B0EC74}">
      <dgm:prSet/>
      <dgm:spPr/>
      <dgm:t>
        <a:bodyPr/>
        <a:lstStyle/>
        <a:p>
          <a:endParaRPr lang="en-GB" sz="1100">
            <a:latin typeface="Cambria" panose="02040503050406030204" pitchFamily="18" charset="0"/>
          </a:endParaRPr>
        </a:p>
      </dgm:t>
    </dgm:pt>
    <dgm:pt modelId="{AE9D67E7-761F-E743-89FE-DAD67AEBB602}" type="sibTrans" cxnId="{F912D18F-F659-4843-979B-88D199B0EC74}">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910E5B71-34E9-444D-9F26-473F87122713}">
      <dgm:prSet phldrT="[Text]" custT="1"/>
      <dgm:spPr>
        <a:ln w="38100"/>
      </dgm:spPr>
      <dgm:t>
        <a:bodyPr anchor="t"/>
        <a:lstStyle/>
        <a:p>
          <a:r>
            <a:rPr lang="en-GB" sz="1100" dirty="0">
              <a:latin typeface="Cambria" panose="02040503050406030204" pitchFamily="18" charset="0"/>
            </a:rPr>
            <a:t>2</a:t>
          </a:r>
          <a:br>
            <a:rPr lang="en-GB" sz="1100" dirty="0">
              <a:latin typeface="Cambria" panose="02040503050406030204" pitchFamily="18" charset="0"/>
            </a:rPr>
          </a:br>
          <a:r>
            <a:rPr lang="en-GB" sz="1100" dirty="0">
              <a:latin typeface="Cambria" panose="02040503050406030204" pitchFamily="18" charset="0"/>
            </a:rPr>
            <a:t>Problems that could at some time in the future create a direct and serious threat to the security and well-being of Elizabeth and her people.</a:t>
          </a:r>
        </a:p>
      </dgm:t>
    </dgm:pt>
    <dgm:pt modelId="{ADD3700F-1911-CD41-81E9-F93722439FA4}" type="parTrans" cxnId="{47A3520C-2D3D-564E-91E1-CC274B80FC41}">
      <dgm:prSet/>
      <dgm:spPr/>
      <dgm:t>
        <a:bodyPr/>
        <a:lstStyle/>
        <a:p>
          <a:endParaRPr lang="en-GB" sz="1100">
            <a:latin typeface="Cambria" panose="02040503050406030204" pitchFamily="18" charset="0"/>
          </a:endParaRPr>
        </a:p>
      </dgm:t>
    </dgm:pt>
    <dgm:pt modelId="{682E3694-41BB-2C44-A4C3-0C1273E9108D}" type="sibTrans" cxnId="{47A3520C-2D3D-564E-91E1-CC274B80FC41}">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E52DF27A-7F07-EE41-ABF5-2CE223C1EC7A}">
      <dgm:prSet custT="1"/>
      <dgm:spPr>
        <a:ln w="38100"/>
      </dgm:spPr>
      <dgm:t>
        <a:bodyPr anchor="t"/>
        <a:lstStyle/>
        <a:p>
          <a:r>
            <a:rPr lang="en-GB" sz="1100" dirty="0">
              <a:latin typeface="Cambria" panose="02040503050406030204" pitchFamily="18" charset="0"/>
            </a:rPr>
            <a:t>3</a:t>
          </a:r>
          <a:br>
            <a:rPr lang="en-GB" sz="1100" dirty="0">
              <a:latin typeface="Cambria" panose="02040503050406030204" pitchFamily="18" charset="0"/>
            </a:rPr>
          </a:br>
          <a:r>
            <a:rPr lang="en-GB" sz="1100" dirty="0">
              <a:latin typeface="Cambria" panose="02040503050406030204" pitchFamily="18" charset="0"/>
            </a:rPr>
            <a:t>Problems that needed dealing with immediately because they were important to everyone and could well lead to major problems.</a:t>
          </a:r>
        </a:p>
      </dgm:t>
    </dgm:pt>
    <dgm:pt modelId="{9872FEA4-1023-5846-B275-1B7F215E3803}" type="parTrans" cxnId="{3C3BC5DF-1592-DB47-8F0C-3E0C9EF59066}">
      <dgm:prSet/>
      <dgm:spPr/>
      <dgm:t>
        <a:bodyPr/>
        <a:lstStyle/>
        <a:p>
          <a:endParaRPr lang="en-GB" sz="1100">
            <a:latin typeface="Cambria" panose="02040503050406030204" pitchFamily="18" charset="0"/>
          </a:endParaRPr>
        </a:p>
      </dgm:t>
    </dgm:pt>
    <dgm:pt modelId="{01E83E7B-E460-EC40-8670-7DDDA7484C11}" type="sibTrans" cxnId="{3C3BC5DF-1592-DB47-8F0C-3E0C9EF59066}">
      <dgm:prSet custT="1">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GB" sz="1100" b="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gm:t>
    </dgm:pt>
    <dgm:pt modelId="{49C00D19-40D9-C74E-B9BD-C24809986EA2}">
      <dgm:prSet custT="1"/>
      <dgm:spPr>
        <a:ln w="38100"/>
      </dgm:spPr>
      <dgm:t>
        <a:bodyPr anchor="t"/>
        <a:lstStyle/>
        <a:p>
          <a:r>
            <a:rPr lang="en-GB" sz="1100" dirty="0">
              <a:latin typeface="Cambria" panose="02040503050406030204" pitchFamily="18" charset="0"/>
            </a:rPr>
            <a:t>4</a:t>
          </a:r>
          <a:br>
            <a:rPr lang="en-GB" sz="1100" dirty="0">
              <a:latin typeface="Cambria" panose="02040503050406030204" pitchFamily="18" charset="0"/>
            </a:rPr>
          </a:br>
          <a:r>
            <a:rPr lang="en-GB" sz="1100" dirty="0">
              <a:latin typeface="Cambria" panose="02040503050406030204" pitchFamily="18" charset="0"/>
            </a:rPr>
            <a:t>Problems  creating an immediate direct threat to the security and well being of Elizabeth and her people. </a:t>
          </a:r>
        </a:p>
      </dgm:t>
    </dgm:pt>
    <dgm:pt modelId="{B65F1062-C8CB-FB44-A866-E55BCA6C3F52}" type="parTrans" cxnId="{38366401-161D-FE43-AEA7-F20CFBF267B7}">
      <dgm:prSet/>
      <dgm:spPr/>
      <dgm:t>
        <a:bodyPr/>
        <a:lstStyle/>
        <a:p>
          <a:endParaRPr lang="en-GB" sz="1100">
            <a:latin typeface="Cambria" panose="02040503050406030204" pitchFamily="18" charset="0"/>
          </a:endParaRPr>
        </a:p>
      </dgm:t>
    </dgm:pt>
    <dgm:pt modelId="{F6D3E421-898B-6C43-9DBD-6BDA2EB8D80D}" type="sibTrans" cxnId="{38366401-161D-FE43-AEA7-F20CFBF267B7}">
      <dgm:prSet/>
      <dgm:spPr/>
      <dgm:t>
        <a:bodyPr/>
        <a:lstStyle/>
        <a:p>
          <a:endParaRPr lang="en-GB" sz="1100">
            <a:latin typeface="Cambria" panose="02040503050406030204" pitchFamily="18" charset="0"/>
          </a:endParaRPr>
        </a:p>
      </dgm:t>
    </dgm:pt>
    <dgm:pt modelId="{8635E9BB-C35F-794D-BE81-1A1046CDAD37}" type="pres">
      <dgm:prSet presAssocID="{3B3CFDAF-D637-3B4B-B4E8-71E7E84BC5F7}" presName="Name0" presStyleCnt="0">
        <dgm:presLayoutVars>
          <dgm:dir/>
          <dgm:resizeHandles val="exact"/>
        </dgm:presLayoutVars>
      </dgm:prSet>
      <dgm:spPr/>
    </dgm:pt>
    <dgm:pt modelId="{E3C181BC-8065-7A44-8120-E4AE171A1934}" type="pres">
      <dgm:prSet presAssocID="{569CCF35-3C55-9D44-9699-3789D38B6292}" presName="node" presStyleLbl="node1" presStyleIdx="0" presStyleCnt="5">
        <dgm:presLayoutVars>
          <dgm:bulletEnabled val="1"/>
        </dgm:presLayoutVars>
      </dgm:prSet>
      <dgm:spPr/>
    </dgm:pt>
    <dgm:pt modelId="{4AFC713A-09B0-D045-8CFE-0F30CFAAD9CB}" type="pres">
      <dgm:prSet presAssocID="{C12BFCF0-176E-124D-AA23-5B5CB09CB407}" presName="sibTrans" presStyleLbl="sibTrans2D1" presStyleIdx="0" presStyleCnt="4"/>
      <dgm:spPr/>
    </dgm:pt>
    <dgm:pt modelId="{73753F8B-6610-5448-812A-5E0EE5E38A15}" type="pres">
      <dgm:prSet presAssocID="{C12BFCF0-176E-124D-AA23-5B5CB09CB407}" presName="connectorText" presStyleLbl="sibTrans2D1" presStyleIdx="0" presStyleCnt="4"/>
      <dgm:spPr/>
    </dgm:pt>
    <dgm:pt modelId="{5936F76F-54B3-DB4D-A787-25862ED02CF9}" type="pres">
      <dgm:prSet presAssocID="{CA005171-DB70-0A4C-A784-CA405527F9BD}" presName="node" presStyleLbl="node1" presStyleIdx="1" presStyleCnt="5">
        <dgm:presLayoutVars>
          <dgm:bulletEnabled val="1"/>
        </dgm:presLayoutVars>
      </dgm:prSet>
      <dgm:spPr/>
    </dgm:pt>
    <dgm:pt modelId="{663E84C2-274C-824B-9378-3AE6439ECF90}" type="pres">
      <dgm:prSet presAssocID="{AE9D67E7-761F-E743-89FE-DAD67AEBB602}" presName="sibTrans" presStyleLbl="sibTrans2D1" presStyleIdx="1" presStyleCnt="4"/>
      <dgm:spPr/>
    </dgm:pt>
    <dgm:pt modelId="{ED78B7CC-A2C1-4B4A-9B78-86AD452D1E62}" type="pres">
      <dgm:prSet presAssocID="{AE9D67E7-761F-E743-89FE-DAD67AEBB602}" presName="connectorText" presStyleLbl="sibTrans2D1" presStyleIdx="1" presStyleCnt="4"/>
      <dgm:spPr/>
    </dgm:pt>
    <dgm:pt modelId="{CA19617B-AB8F-AF45-A116-9CBF95F8A454}" type="pres">
      <dgm:prSet presAssocID="{910E5B71-34E9-444D-9F26-473F87122713}" presName="node" presStyleLbl="node1" presStyleIdx="2" presStyleCnt="5">
        <dgm:presLayoutVars>
          <dgm:bulletEnabled val="1"/>
        </dgm:presLayoutVars>
      </dgm:prSet>
      <dgm:spPr/>
    </dgm:pt>
    <dgm:pt modelId="{45E1E10F-A950-1744-9058-ADDF1B1142E9}" type="pres">
      <dgm:prSet presAssocID="{682E3694-41BB-2C44-A4C3-0C1273E9108D}" presName="sibTrans" presStyleLbl="sibTrans2D1" presStyleIdx="2" presStyleCnt="4"/>
      <dgm:spPr/>
    </dgm:pt>
    <dgm:pt modelId="{AB73A0FF-B9C8-A341-B6C3-6DD580FDD1A0}" type="pres">
      <dgm:prSet presAssocID="{682E3694-41BB-2C44-A4C3-0C1273E9108D}" presName="connectorText" presStyleLbl="sibTrans2D1" presStyleIdx="2" presStyleCnt="4"/>
      <dgm:spPr/>
    </dgm:pt>
    <dgm:pt modelId="{9FD59A9F-5B3F-924D-B6C3-5ACED5314F51}" type="pres">
      <dgm:prSet presAssocID="{E52DF27A-7F07-EE41-ABF5-2CE223C1EC7A}" presName="node" presStyleLbl="node1" presStyleIdx="3" presStyleCnt="5">
        <dgm:presLayoutVars>
          <dgm:bulletEnabled val="1"/>
        </dgm:presLayoutVars>
      </dgm:prSet>
      <dgm:spPr/>
    </dgm:pt>
    <dgm:pt modelId="{982F54AE-9E4E-0B49-9506-6EFCB4D2DDE0}" type="pres">
      <dgm:prSet presAssocID="{01E83E7B-E460-EC40-8670-7DDDA7484C11}" presName="sibTrans" presStyleLbl="sibTrans2D1" presStyleIdx="3" presStyleCnt="4"/>
      <dgm:spPr/>
    </dgm:pt>
    <dgm:pt modelId="{34C62CBF-5FCD-D946-A82B-FA7862147F1C}" type="pres">
      <dgm:prSet presAssocID="{01E83E7B-E460-EC40-8670-7DDDA7484C11}" presName="connectorText" presStyleLbl="sibTrans2D1" presStyleIdx="3" presStyleCnt="4"/>
      <dgm:spPr/>
    </dgm:pt>
    <dgm:pt modelId="{DD3CCFDF-7EEC-BE41-97EC-0447DF6740DF}" type="pres">
      <dgm:prSet presAssocID="{49C00D19-40D9-C74E-B9BD-C24809986EA2}" presName="node" presStyleLbl="node1" presStyleIdx="4" presStyleCnt="5">
        <dgm:presLayoutVars>
          <dgm:bulletEnabled val="1"/>
        </dgm:presLayoutVars>
      </dgm:prSet>
      <dgm:spPr/>
    </dgm:pt>
  </dgm:ptLst>
  <dgm:cxnLst>
    <dgm:cxn modelId="{38366401-161D-FE43-AEA7-F20CFBF267B7}" srcId="{3B3CFDAF-D637-3B4B-B4E8-71E7E84BC5F7}" destId="{49C00D19-40D9-C74E-B9BD-C24809986EA2}" srcOrd="4" destOrd="0" parTransId="{B65F1062-C8CB-FB44-A866-E55BCA6C3F52}" sibTransId="{F6D3E421-898B-6C43-9DBD-6BDA2EB8D80D}"/>
    <dgm:cxn modelId="{518F6206-7D8B-F746-B151-D9CB726E860B}" type="presOf" srcId="{569CCF35-3C55-9D44-9699-3789D38B6292}" destId="{E3C181BC-8065-7A44-8120-E4AE171A1934}" srcOrd="0" destOrd="0" presId="urn:microsoft.com/office/officeart/2005/8/layout/process1"/>
    <dgm:cxn modelId="{47A3520C-2D3D-564E-91E1-CC274B80FC41}" srcId="{3B3CFDAF-D637-3B4B-B4E8-71E7E84BC5F7}" destId="{910E5B71-34E9-444D-9F26-473F87122713}" srcOrd="2" destOrd="0" parTransId="{ADD3700F-1911-CD41-81E9-F93722439FA4}" sibTransId="{682E3694-41BB-2C44-A4C3-0C1273E9108D}"/>
    <dgm:cxn modelId="{1040D839-B45B-A147-8806-6EC203AA4A71}" type="presOf" srcId="{01E83E7B-E460-EC40-8670-7DDDA7484C11}" destId="{982F54AE-9E4E-0B49-9506-6EFCB4D2DDE0}" srcOrd="0" destOrd="0" presId="urn:microsoft.com/office/officeart/2005/8/layout/process1"/>
    <dgm:cxn modelId="{16D56749-02E2-5C4C-AE31-5D004960DFD5}" type="presOf" srcId="{682E3694-41BB-2C44-A4C3-0C1273E9108D}" destId="{AB73A0FF-B9C8-A341-B6C3-6DD580FDD1A0}" srcOrd="1" destOrd="0" presId="urn:microsoft.com/office/officeart/2005/8/layout/process1"/>
    <dgm:cxn modelId="{BA2A9D4A-0168-1543-B36F-9D026AB0F5FE}" type="presOf" srcId="{C12BFCF0-176E-124D-AA23-5B5CB09CB407}" destId="{73753F8B-6610-5448-812A-5E0EE5E38A15}" srcOrd="1" destOrd="0" presId="urn:microsoft.com/office/officeart/2005/8/layout/process1"/>
    <dgm:cxn modelId="{C57E3674-38E4-9949-8BB7-4C7BDFC3A575}" type="presOf" srcId="{01E83E7B-E460-EC40-8670-7DDDA7484C11}" destId="{34C62CBF-5FCD-D946-A82B-FA7862147F1C}" srcOrd="1" destOrd="0" presId="urn:microsoft.com/office/officeart/2005/8/layout/process1"/>
    <dgm:cxn modelId="{8E437076-45BC-2B41-9CC0-8F3EA7E02956}" srcId="{3B3CFDAF-D637-3B4B-B4E8-71E7E84BC5F7}" destId="{569CCF35-3C55-9D44-9699-3789D38B6292}" srcOrd="0" destOrd="0" parTransId="{F254FEAB-0D24-8F46-9548-A6FCD0240E4D}" sibTransId="{C12BFCF0-176E-124D-AA23-5B5CB09CB407}"/>
    <dgm:cxn modelId="{F912D18F-F659-4843-979B-88D199B0EC74}" srcId="{3B3CFDAF-D637-3B4B-B4E8-71E7E84BC5F7}" destId="{CA005171-DB70-0A4C-A784-CA405527F9BD}" srcOrd="1" destOrd="0" parTransId="{38F4D372-3624-EC43-97B2-A1F407E1A605}" sibTransId="{AE9D67E7-761F-E743-89FE-DAD67AEBB602}"/>
    <dgm:cxn modelId="{CCC6EEA0-F82D-FE4D-BC90-805A748FC749}" type="presOf" srcId="{E52DF27A-7F07-EE41-ABF5-2CE223C1EC7A}" destId="{9FD59A9F-5B3F-924D-B6C3-5ACED5314F51}" srcOrd="0" destOrd="0" presId="urn:microsoft.com/office/officeart/2005/8/layout/process1"/>
    <dgm:cxn modelId="{9AB5D5A6-A56C-4648-B6D7-B7205CA35A86}" type="presOf" srcId="{3B3CFDAF-D637-3B4B-B4E8-71E7E84BC5F7}" destId="{8635E9BB-C35F-794D-BE81-1A1046CDAD37}" srcOrd="0" destOrd="0" presId="urn:microsoft.com/office/officeart/2005/8/layout/process1"/>
    <dgm:cxn modelId="{02E37EB6-0427-5345-8D5A-6A29171E4353}" type="presOf" srcId="{CA005171-DB70-0A4C-A784-CA405527F9BD}" destId="{5936F76F-54B3-DB4D-A787-25862ED02CF9}" srcOrd="0" destOrd="0" presId="urn:microsoft.com/office/officeart/2005/8/layout/process1"/>
    <dgm:cxn modelId="{25886FB8-0D2F-8346-827B-A772A8A64D61}" type="presOf" srcId="{C12BFCF0-176E-124D-AA23-5B5CB09CB407}" destId="{4AFC713A-09B0-D045-8CFE-0F30CFAAD9CB}" srcOrd="0" destOrd="0" presId="urn:microsoft.com/office/officeart/2005/8/layout/process1"/>
    <dgm:cxn modelId="{53A221C0-1760-5140-AA46-694FB9AEB77A}" type="presOf" srcId="{AE9D67E7-761F-E743-89FE-DAD67AEBB602}" destId="{ED78B7CC-A2C1-4B4A-9B78-86AD452D1E62}" srcOrd="1" destOrd="0" presId="urn:microsoft.com/office/officeart/2005/8/layout/process1"/>
    <dgm:cxn modelId="{C67EB6D0-7B3D-D14C-812A-22B1CEAA3FB4}" type="presOf" srcId="{49C00D19-40D9-C74E-B9BD-C24809986EA2}" destId="{DD3CCFDF-7EEC-BE41-97EC-0447DF6740DF}" srcOrd="0" destOrd="0" presId="urn:microsoft.com/office/officeart/2005/8/layout/process1"/>
    <dgm:cxn modelId="{01872DDD-3024-9046-AB55-D26FA4CE5836}" type="presOf" srcId="{AE9D67E7-761F-E743-89FE-DAD67AEBB602}" destId="{663E84C2-274C-824B-9378-3AE6439ECF90}" srcOrd="0" destOrd="0" presId="urn:microsoft.com/office/officeart/2005/8/layout/process1"/>
    <dgm:cxn modelId="{3C3BC5DF-1592-DB47-8F0C-3E0C9EF59066}" srcId="{3B3CFDAF-D637-3B4B-B4E8-71E7E84BC5F7}" destId="{E52DF27A-7F07-EE41-ABF5-2CE223C1EC7A}" srcOrd="3" destOrd="0" parTransId="{9872FEA4-1023-5846-B275-1B7F215E3803}" sibTransId="{01E83E7B-E460-EC40-8670-7DDDA7484C11}"/>
    <dgm:cxn modelId="{0E2FDFEE-2BCC-F84C-B2A8-A422819A3178}" type="presOf" srcId="{682E3694-41BB-2C44-A4C3-0C1273E9108D}" destId="{45E1E10F-A950-1744-9058-ADDF1B1142E9}" srcOrd="0" destOrd="0" presId="urn:microsoft.com/office/officeart/2005/8/layout/process1"/>
    <dgm:cxn modelId="{869EC1F4-F65E-5448-BFB0-B4F66FA1EDDE}" type="presOf" srcId="{910E5B71-34E9-444D-9F26-473F87122713}" destId="{CA19617B-AB8F-AF45-A116-9CBF95F8A454}" srcOrd="0" destOrd="0" presId="urn:microsoft.com/office/officeart/2005/8/layout/process1"/>
    <dgm:cxn modelId="{1B846180-8E75-1B4E-8CC0-AB4FC16AD6FE}" type="presParOf" srcId="{8635E9BB-C35F-794D-BE81-1A1046CDAD37}" destId="{E3C181BC-8065-7A44-8120-E4AE171A1934}" srcOrd="0" destOrd="0" presId="urn:microsoft.com/office/officeart/2005/8/layout/process1"/>
    <dgm:cxn modelId="{50C42F94-E455-7149-9FD8-80AB757C2C6D}" type="presParOf" srcId="{8635E9BB-C35F-794D-BE81-1A1046CDAD37}" destId="{4AFC713A-09B0-D045-8CFE-0F30CFAAD9CB}" srcOrd="1" destOrd="0" presId="urn:microsoft.com/office/officeart/2005/8/layout/process1"/>
    <dgm:cxn modelId="{4853883E-5FD4-5A46-8E4F-FE357E36F6DA}" type="presParOf" srcId="{4AFC713A-09B0-D045-8CFE-0F30CFAAD9CB}" destId="{73753F8B-6610-5448-812A-5E0EE5E38A15}" srcOrd="0" destOrd="0" presId="urn:microsoft.com/office/officeart/2005/8/layout/process1"/>
    <dgm:cxn modelId="{63F54584-F5A4-D04C-B093-D85335DC87A4}" type="presParOf" srcId="{8635E9BB-C35F-794D-BE81-1A1046CDAD37}" destId="{5936F76F-54B3-DB4D-A787-25862ED02CF9}" srcOrd="2" destOrd="0" presId="urn:microsoft.com/office/officeart/2005/8/layout/process1"/>
    <dgm:cxn modelId="{8D947436-0B88-1541-8D79-BFF713C4D84F}" type="presParOf" srcId="{8635E9BB-C35F-794D-BE81-1A1046CDAD37}" destId="{663E84C2-274C-824B-9378-3AE6439ECF90}" srcOrd="3" destOrd="0" presId="urn:microsoft.com/office/officeart/2005/8/layout/process1"/>
    <dgm:cxn modelId="{1827E256-D639-5A4C-B199-74D171B2E118}" type="presParOf" srcId="{663E84C2-274C-824B-9378-3AE6439ECF90}" destId="{ED78B7CC-A2C1-4B4A-9B78-86AD452D1E62}" srcOrd="0" destOrd="0" presId="urn:microsoft.com/office/officeart/2005/8/layout/process1"/>
    <dgm:cxn modelId="{AF6930FB-51E5-B148-A1FE-B0BE7CF45534}" type="presParOf" srcId="{8635E9BB-C35F-794D-BE81-1A1046CDAD37}" destId="{CA19617B-AB8F-AF45-A116-9CBF95F8A454}" srcOrd="4" destOrd="0" presId="urn:microsoft.com/office/officeart/2005/8/layout/process1"/>
    <dgm:cxn modelId="{68B79F63-1AEF-4C48-AE3B-C30B4B9BBF7B}" type="presParOf" srcId="{8635E9BB-C35F-794D-BE81-1A1046CDAD37}" destId="{45E1E10F-A950-1744-9058-ADDF1B1142E9}" srcOrd="5" destOrd="0" presId="urn:microsoft.com/office/officeart/2005/8/layout/process1"/>
    <dgm:cxn modelId="{F59F50D7-77D2-544C-839E-38EDE5264C33}" type="presParOf" srcId="{45E1E10F-A950-1744-9058-ADDF1B1142E9}" destId="{AB73A0FF-B9C8-A341-B6C3-6DD580FDD1A0}" srcOrd="0" destOrd="0" presId="urn:microsoft.com/office/officeart/2005/8/layout/process1"/>
    <dgm:cxn modelId="{21374835-1772-BC43-82A7-7D841A40EE46}" type="presParOf" srcId="{8635E9BB-C35F-794D-BE81-1A1046CDAD37}" destId="{9FD59A9F-5B3F-924D-B6C3-5ACED5314F51}" srcOrd="6" destOrd="0" presId="urn:microsoft.com/office/officeart/2005/8/layout/process1"/>
    <dgm:cxn modelId="{859B92BF-4117-9240-8BBC-8800D3FBA785}" type="presParOf" srcId="{8635E9BB-C35F-794D-BE81-1A1046CDAD37}" destId="{982F54AE-9E4E-0B49-9506-6EFCB4D2DDE0}" srcOrd="7" destOrd="0" presId="urn:microsoft.com/office/officeart/2005/8/layout/process1"/>
    <dgm:cxn modelId="{1BB728ED-F0BD-3D4C-A175-3890C2D426C7}" type="presParOf" srcId="{982F54AE-9E4E-0B49-9506-6EFCB4D2DDE0}" destId="{34C62CBF-5FCD-D946-A82B-FA7862147F1C}" srcOrd="0" destOrd="0" presId="urn:microsoft.com/office/officeart/2005/8/layout/process1"/>
    <dgm:cxn modelId="{17677047-0FEB-CC4E-86D3-9D3E1B45F5AA}" type="presParOf" srcId="{8635E9BB-C35F-794D-BE81-1A1046CDAD37}" destId="{DD3CCFDF-7EEC-BE41-97EC-0447DF6740DF}" srcOrd="8" destOrd="0" presId="urn:microsoft.com/office/officeart/2005/8/layout/process1"/>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181BC-8065-7A44-8120-E4AE171A1934}">
      <dsp:nvSpPr>
        <dsp:cNvPr id="0" name=""/>
        <dsp:cNvSpPr/>
      </dsp:nvSpPr>
      <dsp:spPr>
        <a:xfrm>
          <a:off x="3365"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0</a:t>
          </a:r>
          <a:br>
            <a:rPr lang="en-GB" sz="1100" kern="1200" dirty="0">
              <a:latin typeface="Cambria" panose="02040503050406030204" pitchFamily="18" charset="0"/>
            </a:rPr>
          </a:br>
          <a:r>
            <a:rPr lang="en-GB" sz="1100" kern="1200" dirty="0">
              <a:latin typeface="Cambria" panose="02040503050406030204" pitchFamily="18" charset="0"/>
            </a:rPr>
            <a:t>Issues that were not a serious problem as they did not threaten the security and well being of Elizabeth. </a:t>
          </a:r>
        </a:p>
      </dsp:txBody>
      <dsp:txXfrm>
        <a:off x="33925" y="63328"/>
        <a:ext cx="982290" cy="1852716"/>
      </dsp:txXfrm>
    </dsp:sp>
    <dsp:sp modelId="{4AFC713A-09B0-D045-8CFE-0F30CFAAD9CB}">
      <dsp:nvSpPr>
        <dsp:cNvPr id="0" name=""/>
        <dsp:cNvSpPr/>
      </dsp:nvSpPr>
      <dsp:spPr>
        <a:xfrm>
          <a:off x="1151116"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1151116" y="912057"/>
        <a:ext cx="154841" cy="155259"/>
      </dsp:txXfrm>
    </dsp:sp>
    <dsp:sp modelId="{5936F76F-54B3-DB4D-A787-25862ED02CF9}">
      <dsp:nvSpPr>
        <dsp:cNvPr id="0" name=""/>
        <dsp:cNvSpPr/>
      </dsp:nvSpPr>
      <dsp:spPr>
        <a:xfrm>
          <a:off x="1464139"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 1</a:t>
          </a:r>
          <a:br>
            <a:rPr lang="en-GB" sz="1100" kern="1200" dirty="0">
              <a:latin typeface="Cambria" panose="02040503050406030204" pitchFamily="18" charset="0"/>
            </a:rPr>
          </a:br>
          <a:r>
            <a:rPr lang="en-GB" sz="1100" kern="1200" dirty="0">
              <a:latin typeface="Cambria" panose="02040503050406030204" pitchFamily="18" charset="0"/>
            </a:rPr>
            <a:t>Problems Elizabeth could do little or nothing about in the immediate future.</a:t>
          </a:r>
        </a:p>
      </dsp:txBody>
      <dsp:txXfrm>
        <a:off x="1494699" y="63328"/>
        <a:ext cx="982290" cy="1852716"/>
      </dsp:txXfrm>
    </dsp:sp>
    <dsp:sp modelId="{663E84C2-274C-824B-9378-3AE6439ECF90}">
      <dsp:nvSpPr>
        <dsp:cNvPr id="0" name=""/>
        <dsp:cNvSpPr/>
      </dsp:nvSpPr>
      <dsp:spPr>
        <a:xfrm>
          <a:off x="2611890"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2611890" y="912057"/>
        <a:ext cx="154841" cy="155259"/>
      </dsp:txXfrm>
    </dsp:sp>
    <dsp:sp modelId="{CA19617B-AB8F-AF45-A116-9CBF95F8A454}">
      <dsp:nvSpPr>
        <dsp:cNvPr id="0" name=""/>
        <dsp:cNvSpPr/>
      </dsp:nvSpPr>
      <dsp:spPr>
        <a:xfrm>
          <a:off x="2924913"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2</a:t>
          </a:r>
          <a:br>
            <a:rPr lang="en-GB" sz="1100" kern="1200" dirty="0">
              <a:latin typeface="Cambria" panose="02040503050406030204" pitchFamily="18" charset="0"/>
            </a:rPr>
          </a:br>
          <a:r>
            <a:rPr lang="en-GB" sz="1100" kern="1200" dirty="0">
              <a:latin typeface="Cambria" panose="02040503050406030204" pitchFamily="18" charset="0"/>
            </a:rPr>
            <a:t>Problems that could at some time in the future create a direct and serious threat to the security and well-being of Elizabeth and her people.</a:t>
          </a:r>
        </a:p>
      </dsp:txBody>
      <dsp:txXfrm>
        <a:off x="2955473" y="63328"/>
        <a:ext cx="982290" cy="1852716"/>
      </dsp:txXfrm>
    </dsp:sp>
    <dsp:sp modelId="{45E1E10F-A950-1744-9058-ADDF1B1142E9}">
      <dsp:nvSpPr>
        <dsp:cNvPr id="0" name=""/>
        <dsp:cNvSpPr/>
      </dsp:nvSpPr>
      <dsp:spPr>
        <a:xfrm>
          <a:off x="4072665"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4072665" y="912057"/>
        <a:ext cx="154841" cy="155259"/>
      </dsp:txXfrm>
    </dsp:sp>
    <dsp:sp modelId="{9FD59A9F-5B3F-924D-B6C3-5ACED5314F51}">
      <dsp:nvSpPr>
        <dsp:cNvPr id="0" name=""/>
        <dsp:cNvSpPr/>
      </dsp:nvSpPr>
      <dsp:spPr>
        <a:xfrm>
          <a:off x="4385688"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3</a:t>
          </a:r>
          <a:br>
            <a:rPr lang="en-GB" sz="1100" kern="1200" dirty="0">
              <a:latin typeface="Cambria" panose="02040503050406030204" pitchFamily="18" charset="0"/>
            </a:rPr>
          </a:br>
          <a:r>
            <a:rPr lang="en-GB" sz="1100" kern="1200" dirty="0">
              <a:latin typeface="Cambria" panose="02040503050406030204" pitchFamily="18" charset="0"/>
            </a:rPr>
            <a:t>Problems that needed dealing with immediately because they were important to everyone and could well lead to major problems.</a:t>
          </a:r>
        </a:p>
      </dsp:txBody>
      <dsp:txXfrm>
        <a:off x="4416248" y="63328"/>
        <a:ext cx="982290" cy="1852716"/>
      </dsp:txXfrm>
    </dsp:sp>
    <dsp:sp modelId="{982F54AE-9E4E-0B49-9506-6EFCB4D2DDE0}">
      <dsp:nvSpPr>
        <dsp:cNvPr id="0" name=""/>
        <dsp:cNvSpPr/>
      </dsp:nvSpPr>
      <dsp:spPr>
        <a:xfrm>
          <a:off x="5533439"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5533439" y="912057"/>
        <a:ext cx="154841" cy="155259"/>
      </dsp:txXfrm>
    </dsp:sp>
    <dsp:sp modelId="{DD3CCFDF-7EEC-BE41-97EC-0447DF6740DF}">
      <dsp:nvSpPr>
        <dsp:cNvPr id="0" name=""/>
        <dsp:cNvSpPr/>
      </dsp:nvSpPr>
      <dsp:spPr>
        <a:xfrm>
          <a:off x="5846462"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4</a:t>
          </a:r>
          <a:br>
            <a:rPr lang="en-GB" sz="1100" kern="1200" dirty="0">
              <a:latin typeface="Cambria" panose="02040503050406030204" pitchFamily="18" charset="0"/>
            </a:rPr>
          </a:br>
          <a:r>
            <a:rPr lang="en-GB" sz="1100" kern="1200" dirty="0">
              <a:latin typeface="Cambria" panose="02040503050406030204" pitchFamily="18" charset="0"/>
            </a:rPr>
            <a:t>Problems  creating an immediate direct threat to the security and well being of Elizabeth and her people. </a:t>
          </a:r>
        </a:p>
      </dsp:txBody>
      <dsp:txXfrm>
        <a:off x="5877022" y="63328"/>
        <a:ext cx="982290" cy="1852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181BC-8065-7A44-8120-E4AE171A1934}">
      <dsp:nvSpPr>
        <dsp:cNvPr id="0" name=""/>
        <dsp:cNvSpPr/>
      </dsp:nvSpPr>
      <dsp:spPr>
        <a:xfrm>
          <a:off x="3365"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0</a:t>
          </a:r>
          <a:br>
            <a:rPr lang="en-GB" sz="1100" kern="1200" dirty="0">
              <a:latin typeface="Cambria" panose="02040503050406030204" pitchFamily="18" charset="0"/>
            </a:rPr>
          </a:br>
          <a:r>
            <a:rPr lang="en-GB" sz="1100" kern="1200" dirty="0">
              <a:latin typeface="Cambria" panose="02040503050406030204" pitchFamily="18" charset="0"/>
            </a:rPr>
            <a:t>Issues that were not a serious problem as they did not threaten the security and well being of Elizabeth. </a:t>
          </a:r>
        </a:p>
      </dsp:txBody>
      <dsp:txXfrm>
        <a:off x="33925" y="63328"/>
        <a:ext cx="982290" cy="1852716"/>
      </dsp:txXfrm>
    </dsp:sp>
    <dsp:sp modelId="{4AFC713A-09B0-D045-8CFE-0F30CFAAD9CB}">
      <dsp:nvSpPr>
        <dsp:cNvPr id="0" name=""/>
        <dsp:cNvSpPr/>
      </dsp:nvSpPr>
      <dsp:spPr>
        <a:xfrm>
          <a:off x="1151116"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1151116" y="912057"/>
        <a:ext cx="154841" cy="155259"/>
      </dsp:txXfrm>
    </dsp:sp>
    <dsp:sp modelId="{5936F76F-54B3-DB4D-A787-25862ED02CF9}">
      <dsp:nvSpPr>
        <dsp:cNvPr id="0" name=""/>
        <dsp:cNvSpPr/>
      </dsp:nvSpPr>
      <dsp:spPr>
        <a:xfrm>
          <a:off x="1464139"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 1</a:t>
          </a:r>
          <a:br>
            <a:rPr lang="en-GB" sz="1100" kern="1200" dirty="0">
              <a:latin typeface="Cambria" panose="02040503050406030204" pitchFamily="18" charset="0"/>
            </a:rPr>
          </a:br>
          <a:r>
            <a:rPr lang="en-GB" sz="1100" kern="1200" dirty="0">
              <a:latin typeface="Cambria" panose="02040503050406030204" pitchFamily="18" charset="0"/>
            </a:rPr>
            <a:t>Problems Elizabeth could do little or nothing about in the immediate future.</a:t>
          </a:r>
        </a:p>
      </dsp:txBody>
      <dsp:txXfrm>
        <a:off x="1494699" y="63328"/>
        <a:ext cx="982290" cy="1852716"/>
      </dsp:txXfrm>
    </dsp:sp>
    <dsp:sp modelId="{663E84C2-274C-824B-9378-3AE6439ECF90}">
      <dsp:nvSpPr>
        <dsp:cNvPr id="0" name=""/>
        <dsp:cNvSpPr/>
      </dsp:nvSpPr>
      <dsp:spPr>
        <a:xfrm>
          <a:off x="2611890"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2611890" y="912057"/>
        <a:ext cx="154841" cy="155259"/>
      </dsp:txXfrm>
    </dsp:sp>
    <dsp:sp modelId="{CA19617B-AB8F-AF45-A116-9CBF95F8A454}">
      <dsp:nvSpPr>
        <dsp:cNvPr id="0" name=""/>
        <dsp:cNvSpPr/>
      </dsp:nvSpPr>
      <dsp:spPr>
        <a:xfrm>
          <a:off x="2924913"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2</a:t>
          </a:r>
          <a:br>
            <a:rPr lang="en-GB" sz="1100" kern="1200" dirty="0">
              <a:latin typeface="Cambria" panose="02040503050406030204" pitchFamily="18" charset="0"/>
            </a:rPr>
          </a:br>
          <a:r>
            <a:rPr lang="en-GB" sz="1100" kern="1200" dirty="0">
              <a:latin typeface="Cambria" panose="02040503050406030204" pitchFamily="18" charset="0"/>
            </a:rPr>
            <a:t>Problems that could at some time in the future create a direct and serious threat to the security and well-being of Elizabeth and her people.</a:t>
          </a:r>
        </a:p>
      </dsp:txBody>
      <dsp:txXfrm>
        <a:off x="2955473" y="63328"/>
        <a:ext cx="982290" cy="1852716"/>
      </dsp:txXfrm>
    </dsp:sp>
    <dsp:sp modelId="{45E1E10F-A950-1744-9058-ADDF1B1142E9}">
      <dsp:nvSpPr>
        <dsp:cNvPr id="0" name=""/>
        <dsp:cNvSpPr/>
      </dsp:nvSpPr>
      <dsp:spPr>
        <a:xfrm>
          <a:off x="4072665"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4072665" y="912057"/>
        <a:ext cx="154841" cy="155259"/>
      </dsp:txXfrm>
    </dsp:sp>
    <dsp:sp modelId="{9FD59A9F-5B3F-924D-B6C3-5ACED5314F51}">
      <dsp:nvSpPr>
        <dsp:cNvPr id="0" name=""/>
        <dsp:cNvSpPr/>
      </dsp:nvSpPr>
      <dsp:spPr>
        <a:xfrm>
          <a:off x="4385688"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3</a:t>
          </a:r>
          <a:br>
            <a:rPr lang="en-GB" sz="1100" kern="1200" dirty="0">
              <a:latin typeface="Cambria" panose="02040503050406030204" pitchFamily="18" charset="0"/>
            </a:rPr>
          </a:br>
          <a:r>
            <a:rPr lang="en-GB" sz="1100" kern="1200" dirty="0">
              <a:latin typeface="Cambria" panose="02040503050406030204" pitchFamily="18" charset="0"/>
            </a:rPr>
            <a:t>Problems that needed dealing with immediately because they were important to everyone and could well lead to major problems.</a:t>
          </a:r>
        </a:p>
      </dsp:txBody>
      <dsp:txXfrm>
        <a:off x="4416248" y="63328"/>
        <a:ext cx="982290" cy="1852716"/>
      </dsp:txXfrm>
    </dsp:sp>
    <dsp:sp modelId="{982F54AE-9E4E-0B49-9506-6EFCB4D2DDE0}">
      <dsp:nvSpPr>
        <dsp:cNvPr id="0" name=""/>
        <dsp:cNvSpPr/>
      </dsp:nvSpPr>
      <dsp:spPr>
        <a:xfrm>
          <a:off x="5533439"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5533439" y="912057"/>
        <a:ext cx="154841" cy="155259"/>
      </dsp:txXfrm>
    </dsp:sp>
    <dsp:sp modelId="{DD3CCFDF-7EEC-BE41-97EC-0447DF6740DF}">
      <dsp:nvSpPr>
        <dsp:cNvPr id="0" name=""/>
        <dsp:cNvSpPr/>
      </dsp:nvSpPr>
      <dsp:spPr>
        <a:xfrm>
          <a:off x="5846462"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4</a:t>
          </a:r>
          <a:br>
            <a:rPr lang="en-GB" sz="1100" kern="1200" dirty="0">
              <a:latin typeface="Cambria" panose="02040503050406030204" pitchFamily="18" charset="0"/>
            </a:rPr>
          </a:br>
          <a:r>
            <a:rPr lang="en-GB" sz="1100" kern="1200" dirty="0">
              <a:latin typeface="Cambria" panose="02040503050406030204" pitchFamily="18" charset="0"/>
            </a:rPr>
            <a:t>Problems  creating an immediate direct threat to the security and well being of Elizabeth and her people. </a:t>
          </a:r>
        </a:p>
      </dsp:txBody>
      <dsp:txXfrm>
        <a:off x="5877022" y="63328"/>
        <a:ext cx="982290" cy="1852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181BC-8065-7A44-8120-E4AE171A1934}">
      <dsp:nvSpPr>
        <dsp:cNvPr id="0" name=""/>
        <dsp:cNvSpPr/>
      </dsp:nvSpPr>
      <dsp:spPr>
        <a:xfrm>
          <a:off x="3365"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0</a:t>
          </a:r>
          <a:br>
            <a:rPr lang="en-GB" sz="1100" kern="1200" dirty="0">
              <a:latin typeface="Cambria" panose="02040503050406030204" pitchFamily="18" charset="0"/>
            </a:rPr>
          </a:br>
          <a:r>
            <a:rPr lang="en-GB" sz="1100" kern="1200" dirty="0">
              <a:latin typeface="Cambria" panose="02040503050406030204" pitchFamily="18" charset="0"/>
            </a:rPr>
            <a:t>Issues that were not a serious problem as they did not threaten the security and well being of Elizabeth. </a:t>
          </a:r>
        </a:p>
      </dsp:txBody>
      <dsp:txXfrm>
        <a:off x="33925" y="63328"/>
        <a:ext cx="982290" cy="1852716"/>
      </dsp:txXfrm>
    </dsp:sp>
    <dsp:sp modelId="{4AFC713A-09B0-D045-8CFE-0F30CFAAD9CB}">
      <dsp:nvSpPr>
        <dsp:cNvPr id="0" name=""/>
        <dsp:cNvSpPr/>
      </dsp:nvSpPr>
      <dsp:spPr>
        <a:xfrm>
          <a:off x="1151116"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1151116" y="912057"/>
        <a:ext cx="154841" cy="155259"/>
      </dsp:txXfrm>
    </dsp:sp>
    <dsp:sp modelId="{5936F76F-54B3-DB4D-A787-25862ED02CF9}">
      <dsp:nvSpPr>
        <dsp:cNvPr id="0" name=""/>
        <dsp:cNvSpPr/>
      </dsp:nvSpPr>
      <dsp:spPr>
        <a:xfrm>
          <a:off x="1464139"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 1</a:t>
          </a:r>
          <a:br>
            <a:rPr lang="en-GB" sz="1100" kern="1200" dirty="0">
              <a:latin typeface="Cambria" panose="02040503050406030204" pitchFamily="18" charset="0"/>
            </a:rPr>
          </a:br>
          <a:r>
            <a:rPr lang="en-GB" sz="1100" kern="1200" dirty="0">
              <a:latin typeface="Cambria" panose="02040503050406030204" pitchFamily="18" charset="0"/>
            </a:rPr>
            <a:t>Problems Elizabeth could do little or nothing about in the immediate future.</a:t>
          </a:r>
        </a:p>
      </dsp:txBody>
      <dsp:txXfrm>
        <a:off x="1494699" y="63328"/>
        <a:ext cx="982290" cy="1852716"/>
      </dsp:txXfrm>
    </dsp:sp>
    <dsp:sp modelId="{663E84C2-274C-824B-9378-3AE6439ECF90}">
      <dsp:nvSpPr>
        <dsp:cNvPr id="0" name=""/>
        <dsp:cNvSpPr/>
      </dsp:nvSpPr>
      <dsp:spPr>
        <a:xfrm>
          <a:off x="2611890"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2611890" y="912057"/>
        <a:ext cx="154841" cy="155259"/>
      </dsp:txXfrm>
    </dsp:sp>
    <dsp:sp modelId="{CA19617B-AB8F-AF45-A116-9CBF95F8A454}">
      <dsp:nvSpPr>
        <dsp:cNvPr id="0" name=""/>
        <dsp:cNvSpPr/>
      </dsp:nvSpPr>
      <dsp:spPr>
        <a:xfrm>
          <a:off x="2924913"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2</a:t>
          </a:r>
          <a:br>
            <a:rPr lang="en-GB" sz="1100" kern="1200" dirty="0">
              <a:latin typeface="Cambria" panose="02040503050406030204" pitchFamily="18" charset="0"/>
            </a:rPr>
          </a:br>
          <a:r>
            <a:rPr lang="en-GB" sz="1100" kern="1200" dirty="0">
              <a:latin typeface="Cambria" panose="02040503050406030204" pitchFamily="18" charset="0"/>
            </a:rPr>
            <a:t>Problems that could at some time in the future create a direct and serious threat to the security and well-being of Elizabeth and her people.</a:t>
          </a:r>
        </a:p>
      </dsp:txBody>
      <dsp:txXfrm>
        <a:off x="2955473" y="63328"/>
        <a:ext cx="982290" cy="1852716"/>
      </dsp:txXfrm>
    </dsp:sp>
    <dsp:sp modelId="{45E1E10F-A950-1744-9058-ADDF1B1142E9}">
      <dsp:nvSpPr>
        <dsp:cNvPr id="0" name=""/>
        <dsp:cNvSpPr/>
      </dsp:nvSpPr>
      <dsp:spPr>
        <a:xfrm>
          <a:off x="4072665"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4072665" y="912057"/>
        <a:ext cx="154841" cy="155259"/>
      </dsp:txXfrm>
    </dsp:sp>
    <dsp:sp modelId="{9FD59A9F-5B3F-924D-B6C3-5ACED5314F51}">
      <dsp:nvSpPr>
        <dsp:cNvPr id="0" name=""/>
        <dsp:cNvSpPr/>
      </dsp:nvSpPr>
      <dsp:spPr>
        <a:xfrm>
          <a:off x="4385688"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3</a:t>
          </a:r>
          <a:br>
            <a:rPr lang="en-GB" sz="1100" kern="1200" dirty="0">
              <a:latin typeface="Cambria" panose="02040503050406030204" pitchFamily="18" charset="0"/>
            </a:rPr>
          </a:br>
          <a:r>
            <a:rPr lang="en-GB" sz="1100" kern="1200" dirty="0">
              <a:latin typeface="Cambria" panose="02040503050406030204" pitchFamily="18" charset="0"/>
            </a:rPr>
            <a:t>Problems that needed dealing with immediately because they were important to everyone and could well lead to major problems.</a:t>
          </a:r>
        </a:p>
      </dsp:txBody>
      <dsp:txXfrm>
        <a:off x="4416248" y="63328"/>
        <a:ext cx="982290" cy="1852716"/>
      </dsp:txXfrm>
    </dsp:sp>
    <dsp:sp modelId="{982F54AE-9E4E-0B49-9506-6EFCB4D2DDE0}">
      <dsp:nvSpPr>
        <dsp:cNvPr id="0" name=""/>
        <dsp:cNvSpPr/>
      </dsp:nvSpPr>
      <dsp:spPr>
        <a:xfrm>
          <a:off x="5533439"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5533439" y="912057"/>
        <a:ext cx="154841" cy="155259"/>
      </dsp:txXfrm>
    </dsp:sp>
    <dsp:sp modelId="{DD3CCFDF-7EEC-BE41-97EC-0447DF6740DF}">
      <dsp:nvSpPr>
        <dsp:cNvPr id="0" name=""/>
        <dsp:cNvSpPr/>
      </dsp:nvSpPr>
      <dsp:spPr>
        <a:xfrm>
          <a:off x="5846462"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4</a:t>
          </a:r>
          <a:br>
            <a:rPr lang="en-GB" sz="1100" kern="1200" dirty="0">
              <a:latin typeface="Cambria" panose="02040503050406030204" pitchFamily="18" charset="0"/>
            </a:rPr>
          </a:br>
          <a:r>
            <a:rPr lang="en-GB" sz="1100" kern="1200" dirty="0">
              <a:latin typeface="Cambria" panose="02040503050406030204" pitchFamily="18" charset="0"/>
            </a:rPr>
            <a:t>Problems creating an immediate direct threat to the security and well being of Elizabeth and her people. </a:t>
          </a:r>
        </a:p>
      </dsp:txBody>
      <dsp:txXfrm>
        <a:off x="5877022" y="63328"/>
        <a:ext cx="982290" cy="1852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181BC-8065-7A44-8120-E4AE171A1934}">
      <dsp:nvSpPr>
        <dsp:cNvPr id="0" name=""/>
        <dsp:cNvSpPr/>
      </dsp:nvSpPr>
      <dsp:spPr>
        <a:xfrm>
          <a:off x="3365"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0</a:t>
          </a:r>
          <a:br>
            <a:rPr lang="en-GB" sz="1100" kern="1200" dirty="0">
              <a:latin typeface="Cambria" panose="02040503050406030204" pitchFamily="18" charset="0"/>
            </a:rPr>
          </a:br>
          <a:r>
            <a:rPr lang="en-GB" sz="1100" kern="1200" dirty="0">
              <a:latin typeface="Cambria" panose="02040503050406030204" pitchFamily="18" charset="0"/>
            </a:rPr>
            <a:t>Issues that were not a serious problem as they did not threaten the security and well being of Elizabeth. </a:t>
          </a:r>
        </a:p>
      </dsp:txBody>
      <dsp:txXfrm>
        <a:off x="33925" y="63328"/>
        <a:ext cx="982290" cy="1852716"/>
      </dsp:txXfrm>
    </dsp:sp>
    <dsp:sp modelId="{4AFC713A-09B0-D045-8CFE-0F30CFAAD9CB}">
      <dsp:nvSpPr>
        <dsp:cNvPr id="0" name=""/>
        <dsp:cNvSpPr/>
      </dsp:nvSpPr>
      <dsp:spPr>
        <a:xfrm>
          <a:off x="1151116"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1151116" y="912057"/>
        <a:ext cx="154841" cy="155259"/>
      </dsp:txXfrm>
    </dsp:sp>
    <dsp:sp modelId="{5936F76F-54B3-DB4D-A787-25862ED02CF9}">
      <dsp:nvSpPr>
        <dsp:cNvPr id="0" name=""/>
        <dsp:cNvSpPr/>
      </dsp:nvSpPr>
      <dsp:spPr>
        <a:xfrm>
          <a:off x="1464139"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 1</a:t>
          </a:r>
          <a:br>
            <a:rPr lang="en-GB" sz="1100" kern="1200" dirty="0">
              <a:latin typeface="Cambria" panose="02040503050406030204" pitchFamily="18" charset="0"/>
            </a:rPr>
          </a:br>
          <a:r>
            <a:rPr lang="en-GB" sz="1100" kern="1200" dirty="0">
              <a:latin typeface="Cambria" panose="02040503050406030204" pitchFamily="18" charset="0"/>
            </a:rPr>
            <a:t>Problems Elizabeth could do little or nothing about in the immediate future.</a:t>
          </a:r>
        </a:p>
      </dsp:txBody>
      <dsp:txXfrm>
        <a:off x="1494699" y="63328"/>
        <a:ext cx="982290" cy="1852716"/>
      </dsp:txXfrm>
    </dsp:sp>
    <dsp:sp modelId="{663E84C2-274C-824B-9378-3AE6439ECF90}">
      <dsp:nvSpPr>
        <dsp:cNvPr id="0" name=""/>
        <dsp:cNvSpPr/>
      </dsp:nvSpPr>
      <dsp:spPr>
        <a:xfrm>
          <a:off x="2611890"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2611890" y="912057"/>
        <a:ext cx="154841" cy="155259"/>
      </dsp:txXfrm>
    </dsp:sp>
    <dsp:sp modelId="{CA19617B-AB8F-AF45-A116-9CBF95F8A454}">
      <dsp:nvSpPr>
        <dsp:cNvPr id="0" name=""/>
        <dsp:cNvSpPr/>
      </dsp:nvSpPr>
      <dsp:spPr>
        <a:xfrm>
          <a:off x="2924913"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2</a:t>
          </a:r>
          <a:br>
            <a:rPr lang="en-GB" sz="1100" kern="1200" dirty="0">
              <a:latin typeface="Cambria" panose="02040503050406030204" pitchFamily="18" charset="0"/>
            </a:rPr>
          </a:br>
          <a:r>
            <a:rPr lang="en-GB" sz="1100" kern="1200" dirty="0">
              <a:latin typeface="Cambria" panose="02040503050406030204" pitchFamily="18" charset="0"/>
            </a:rPr>
            <a:t>Problems that could at some time in the future create a direct and serious threat to the security and well-being of Elizabeth and her people.</a:t>
          </a:r>
        </a:p>
      </dsp:txBody>
      <dsp:txXfrm>
        <a:off x="2955473" y="63328"/>
        <a:ext cx="982290" cy="1852716"/>
      </dsp:txXfrm>
    </dsp:sp>
    <dsp:sp modelId="{45E1E10F-A950-1744-9058-ADDF1B1142E9}">
      <dsp:nvSpPr>
        <dsp:cNvPr id="0" name=""/>
        <dsp:cNvSpPr/>
      </dsp:nvSpPr>
      <dsp:spPr>
        <a:xfrm>
          <a:off x="4072665"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4072665" y="912057"/>
        <a:ext cx="154841" cy="155259"/>
      </dsp:txXfrm>
    </dsp:sp>
    <dsp:sp modelId="{9FD59A9F-5B3F-924D-B6C3-5ACED5314F51}">
      <dsp:nvSpPr>
        <dsp:cNvPr id="0" name=""/>
        <dsp:cNvSpPr/>
      </dsp:nvSpPr>
      <dsp:spPr>
        <a:xfrm>
          <a:off x="4385688"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3</a:t>
          </a:r>
          <a:br>
            <a:rPr lang="en-GB" sz="1100" kern="1200" dirty="0">
              <a:latin typeface="Cambria" panose="02040503050406030204" pitchFamily="18" charset="0"/>
            </a:rPr>
          </a:br>
          <a:r>
            <a:rPr lang="en-GB" sz="1100" kern="1200" dirty="0">
              <a:latin typeface="Cambria" panose="02040503050406030204" pitchFamily="18" charset="0"/>
            </a:rPr>
            <a:t>Problems that needed dealing with immediately because they were important to everyone and could well lead to major problems.</a:t>
          </a:r>
        </a:p>
      </dsp:txBody>
      <dsp:txXfrm>
        <a:off x="4416248" y="63328"/>
        <a:ext cx="982290" cy="1852716"/>
      </dsp:txXfrm>
    </dsp:sp>
    <dsp:sp modelId="{982F54AE-9E4E-0B49-9506-6EFCB4D2DDE0}">
      <dsp:nvSpPr>
        <dsp:cNvPr id="0" name=""/>
        <dsp:cNvSpPr/>
      </dsp:nvSpPr>
      <dsp:spPr>
        <a:xfrm>
          <a:off x="5533439" y="860304"/>
          <a:ext cx="221202" cy="258765"/>
        </a:xfrm>
        <a:prstGeom prst="rightArrow">
          <a:avLst>
            <a:gd name="adj1" fmla="val 60000"/>
            <a:gd name="adj2" fmla="val 50000"/>
          </a:avLst>
        </a:prstGeom>
        <a:solidFill>
          <a:schemeClr val="tx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0" kern="1200" cap="none" spc="0">
            <a:ln w="0"/>
            <a:solidFill>
              <a:sysClr val="windowText" lastClr="000000"/>
            </a:solidFill>
            <a:effectLst>
              <a:outerShdw blurRad="38100" dist="19050" dir="2700000" algn="tl" rotWithShape="0">
                <a:schemeClr val="dk1">
                  <a:alpha val="40000"/>
                </a:schemeClr>
              </a:outerShdw>
            </a:effectLst>
            <a:latin typeface="Cambria" panose="02040503050406030204" pitchFamily="18" charset="0"/>
          </a:endParaRPr>
        </a:p>
      </dsp:txBody>
      <dsp:txXfrm>
        <a:off x="5533439" y="912057"/>
        <a:ext cx="154841" cy="155259"/>
      </dsp:txXfrm>
    </dsp:sp>
    <dsp:sp modelId="{DD3CCFDF-7EEC-BE41-97EC-0447DF6740DF}">
      <dsp:nvSpPr>
        <dsp:cNvPr id="0" name=""/>
        <dsp:cNvSpPr/>
      </dsp:nvSpPr>
      <dsp:spPr>
        <a:xfrm>
          <a:off x="5846462" y="32768"/>
          <a:ext cx="1043410" cy="1913836"/>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Cambria" panose="02040503050406030204" pitchFamily="18" charset="0"/>
            </a:rPr>
            <a:t>4</a:t>
          </a:r>
          <a:br>
            <a:rPr lang="en-GB" sz="1100" kern="1200" dirty="0">
              <a:latin typeface="Cambria" panose="02040503050406030204" pitchFamily="18" charset="0"/>
            </a:rPr>
          </a:br>
          <a:r>
            <a:rPr lang="en-GB" sz="1100" kern="1200" dirty="0">
              <a:latin typeface="Cambria" panose="02040503050406030204" pitchFamily="18" charset="0"/>
            </a:rPr>
            <a:t>Problems  creating an immediate direct threat to the security and well being of Elizabeth and her people. </a:t>
          </a:r>
        </a:p>
      </dsp:txBody>
      <dsp:txXfrm>
        <a:off x="5877022" y="63328"/>
        <a:ext cx="982290" cy="18527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FA257-F941-444F-9BE8-6EEE54021A16}" type="datetimeFigureOut">
              <a:rPr lang="en-GB" smtClean="0"/>
              <a:t>16/03/2026</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A5ACD-E26B-C94E-9B5E-1D2A59885876}" type="slidenum">
              <a:rPr lang="en-GB" smtClean="0"/>
              <a:t>‹#›</a:t>
            </a:fld>
            <a:endParaRPr lang="en-GB"/>
          </a:p>
        </p:txBody>
      </p:sp>
    </p:spTree>
    <p:extLst>
      <p:ext uri="{BB962C8B-B14F-4D97-AF65-F5344CB8AC3E}">
        <p14:creationId xmlns:p14="http://schemas.microsoft.com/office/powerpoint/2010/main" val="288655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60e948650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60e9486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rgbClr val="222222"/>
                </a:solidFill>
                <a:highlight>
                  <a:srgbClr val="FFFFFF"/>
                </a:highlight>
              </a:rPr>
              <a:t>21.0 x 29.7 cm</a:t>
            </a:r>
            <a:endParaRPr dirty="0"/>
          </a:p>
        </p:txBody>
      </p:sp>
    </p:spTree>
    <p:extLst>
      <p:ext uri="{BB962C8B-B14F-4D97-AF65-F5344CB8AC3E}">
        <p14:creationId xmlns:p14="http://schemas.microsoft.com/office/powerpoint/2010/main" val="7646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613b43ea6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613b43e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390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613b43ea6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613b43e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784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613b43ea6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613b43e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693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5A5ACD-E26B-C94E-9B5E-1D2A59885876}" type="slidenum">
              <a:rPr lang="en-GB" smtClean="0"/>
              <a:t>8</a:t>
            </a:fld>
            <a:endParaRPr lang="en-GB"/>
          </a:p>
        </p:txBody>
      </p:sp>
    </p:spTree>
    <p:extLst>
      <p:ext uri="{BB962C8B-B14F-4D97-AF65-F5344CB8AC3E}">
        <p14:creationId xmlns:p14="http://schemas.microsoft.com/office/powerpoint/2010/main" val="406207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400769-2153-F642-8087-C005020A0066}"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247251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400769-2153-F642-8087-C005020A0066}"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414152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400769-2153-F642-8087-C005020A0066}"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52786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239877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400769-2153-F642-8087-C005020A0066}"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352625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400769-2153-F642-8087-C005020A0066}"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179613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400769-2153-F642-8087-C005020A0066}"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348035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400769-2153-F642-8087-C005020A0066}" type="datetimeFigureOut">
              <a:rPr lang="en-GB" smtClean="0"/>
              <a:t>16/03/2026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280639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400769-2153-F642-8087-C005020A0066}" type="datetimeFigureOut">
              <a:rPr lang="en-GB" smtClean="0"/>
              <a:t>16/03/2026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32752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00769-2153-F642-8087-C005020A0066}" type="datetimeFigureOut">
              <a:rPr lang="en-GB" smtClean="0"/>
              <a:t>16/03/2026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217408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17400769-2153-F642-8087-C005020A0066}"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159799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17400769-2153-F642-8087-C005020A0066}"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C9FA3-C657-7240-B5F8-175A85D11D89}" type="slidenum">
              <a:rPr lang="en-GB" smtClean="0"/>
              <a:t>‹#›</a:t>
            </a:fld>
            <a:endParaRPr lang="en-GB"/>
          </a:p>
        </p:txBody>
      </p:sp>
    </p:spTree>
    <p:extLst>
      <p:ext uri="{BB962C8B-B14F-4D97-AF65-F5344CB8AC3E}">
        <p14:creationId xmlns:p14="http://schemas.microsoft.com/office/powerpoint/2010/main" val="293042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7400769-2153-F642-8087-C005020A0066}" type="datetimeFigureOut">
              <a:rPr lang="en-GB" smtClean="0"/>
              <a:t>16/03/2026</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3AC9FA3-C657-7240-B5F8-175A85D11D89}" type="slidenum">
              <a:rPr lang="en-GB" smtClean="0"/>
              <a:t>‹#›</a:t>
            </a:fld>
            <a:endParaRPr lang="en-GB"/>
          </a:p>
        </p:txBody>
      </p:sp>
    </p:spTree>
    <p:extLst>
      <p:ext uri="{BB962C8B-B14F-4D97-AF65-F5344CB8AC3E}">
        <p14:creationId xmlns:p14="http://schemas.microsoft.com/office/powerpoint/2010/main" val="341682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tiff"/><Relationship Id="rId1" Type="http://schemas.openxmlformats.org/officeDocument/2006/relationships/slideLayout" Target="../slideLayouts/slideLayout7.xml"/><Relationship Id="rId4" Type="http://schemas.openxmlformats.org/officeDocument/2006/relationships/image" Target="../media/image32.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tiff"/><Relationship Id="rId1" Type="http://schemas.openxmlformats.org/officeDocument/2006/relationships/slideLayout" Target="../slideLayouts/slideLayout7.xml"/><Relationship Id="rId4" Type="http://schemas.openxmlformats.org/officeDocument/2006/relationships/image" Target="../media/image35.tiff"/></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57700" y="315625"/>
            <a:ext cx="7044600" cy="745200"/>
          </a:xfrm>
          <a:prstGeom prst="rect">
            <a:avLst/>
          </a:prstGeom>
          <a:noFill/>
          <a:ln>
            <a:noFill/>
          </a:ln>
        </p:spPr>
        <p:txBody>
          <a:bodyPr spcFirstLastPara="1" wrap="square" lIns="91425" tIns="91425" rIns="91425" bIns="91425" anchor="ctr" anchorCtr="0">
            <a:noAutofit/>
          </a:bodyPr>
          <a:lstStyle/>
          <a:p>
            <a:pPr marL="114300" lvl="0" indent="-342900" algn="ctr" rtl="0">
              <a:spcBef>
                <a:spcPts val="0"/>
              </a:spcBef>
              <a:spcAft>
                <a:spcPts val="0"/>
              </a:spcAft>
              <a:buNone/>
            </a:pP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omfortaa"/>
              </a:rPr>
              <a:t>Edexcel GCSE 9-1 History</a:t>
            </a:r>
            <a:endParaRPr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omfortaa"/>
            </a:endParaRPr>
          </a:p>
          <a:p>
            <a:pPr marL="114300" lvl="0" indent="-342900" algn="ctr" rtl="0">
              <a:spcBef>
                <a:spcPts val="0"/>
              </a:spcBef>
              <a:spcAft>
                <a:spcPts val="0"/>
              </a:spcAft>
              <a:buNone/>
            </a:pPr>
            <a:r>
              <a:rPr lang="en-GB" sz="1800" b="1" dirty="0">
                <a:latin typeface="Tahoma" panose="020B0604030504040204" pitchFamily="34" charset="0"/>
                <a:ea typeface="Tahoma" panose="020B0604030504040204" pitchFamily="34" charset="0"/>
                <a:cs typeface="Tahoma" panose="020B0604030504040204" pitchFamily="34" charset="0"/>
                <a:sym typeface="Comfortaa"/>
              </a:rPr>
              <a:t>Early Elizabethan England 1558-88</a:t>
            </a:r>
            <a:endParaRPr sz="1800" b="1" dirty="0">
              <a:solidFill>
                <a:srgbClr val="000000"/>
              </a:solidFill>
              <a:latin typeface="Tahoma" panose="020B0604030504040204" pitchFamily="34" charset="0"/>
              <a:ea typeface="Tahoma" panose="020B0604030504040204" pitchFamily="34" charset="0"/>
              <a:cs typeface="Tahoma" panose="020B0604030504040204" pitchFamily="34" charset="0"/>
              <a:sym typeface="Comfortaa"/>
            </a:endParaRPr>
          </a:p>
        </p:txBody>
      </p:sp>
      <p:sp>
        <p:nvSpPr>
          <p:cNvPr id="55" name="Google Shape;55;p13"/>
          <p:cNvSpPr txBox="1"/>
          <p:nvPr/>
        </p:nvSpPr>
        <p:spPr>
          <a:xfrm>
            <a:off x="1953025" y="1168673"/>
            <a:ext cx="3844800" cy="1947477"/>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latin typeface="Tahoma" panose="020B0604030504040204" pitchFamily="34" charset="0"/>
                <a:ea typeface="Tahoma" panose="020B0604030504040204" pitchFamily="34" charset="0"/>
                <a:cs typeface="Tahoma" panose="020B0604030504040204" pitchFamily="34" charset="0"/>
                <a:sym typeface="Calibri"/>
              </a:rPr>
              <a:t>Key Topic 1 </a:t>
            </a:r>
            <a:endParaRPr sz="2800" b="1" dirty="0">
              <a:latin typeface="Tahoma" panose="020B0604030504040204" pitchFamily="34" charset="0"/>
              <a:ea typeface="Tahoma" panose="020B0604030504040204" pitchFamily="34" charset="0"/>
              <a:cs typeface="Tahoma" panose="020B0604030504040204" pitchFamily="34" charset="0"/>
              <a:sym typeface="Calibri"/>
            </a:endParaRPr>
          </a:p>
          <a:p>
            <a:pPr marL="0" lvl="0" indent="0" algn="ctr" rtl="0">
              <a:spcBef>
                <a:spcPts val="0"/>
              </a:spcBef>
              <a:spcAft>
                <a:spcPts val="0"/>
              </a:spcAft>
              <a:buNone/>
            </a:pPr>
            <a:r>
              <a:rPr lang="en-GB" sz="2800" dirty="0">
                <a:latin typeface="Tahoma" panose="020B0604030504040204" pitchFamily="34" charset="0"/>
                <a:ea typeface="Tahoma" panose="020B0604030504040204" pitchFamily="34" charset="0"/>
                <a:cs typeface="Tahoma" panose="020B0604030504040204" pitchFamily="34" charset="0"/>
                <a:sym typeface="Calibri"/>
              </a:rPr>
              <a:t>Queen, Government and Religion, 1558-69</a:t>
            </a:r>
            <a:endParaRPr sz="2000" i="1" dirty="0">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56" name="Google Shape;56;p13"/>
          <p:cNvSpPr txBox="1"/>
          <p:nvPr/>
        </p:nvSpPr>
        <p:spPr>
          <a:xfrm>
            <a:off x="1953025" y="3224000"/>
            <a:ext cx="3844800" cy="53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Calibri"/>
                <a:ea typeface="Calibri"/>
                <a:cs typeface="Calibri"/>
                <a:sym typeface="Calibri"/>
              </a:rPr>
              <a:t>Name:</a:t>
            </a:r>
            <a:endParaRPr dirty="0">
              <a:latin typeface="Cambria"/>
              <a:ea typeface="Cambria"/>
              <a:cs typeface="Cambria"/>
              <a:sym typeface="Cambria"/>
            </a:endParaRPr>
          </a:p>
        </p:txBody>
      </p:sp>
      <p:graphicFrame>
        <p:nvGraphicFramePr>
          <p:cNvPr id="10" name="Table 9">
            <a:extLst>
              <a:ext uri="{FF2B5EF4-FFF2-40B4-BE49-F238E27FC236}">
                <a16:creationId xmlns:a16="http://schemas.microsoft.com/office/drawing/2014/main" id="{8426C160-1905-2B43-82A8-8E9FD7800459}"/>
              </a:ext>
            </a:extLst>
          </p:cNvPr>
          <p:cNvGraphicFramePr>
            <a:graphicFrameLocks noGrp="1"/>
          </p:cNvGraphicFramePr>
          <p:nvPr>
            <p:extLst>
              <p:ext uri="{D42A27DB-BD31-4B8C-83A1-F6EECF244321}">
                <p14:modId xmlns:p14="http://schemas.microsoft.com/office/powerpoint/2010/main" val="2586787013"/>
              </p:ext>
            </p:extLst>
          </p:nvPr>
        </p:nvGraphicFramePr>
        <p:xfrm>
          <a:off x="352697" y="4898571"/>
          <a:ext cx="6949602" cy="4950959"/>
        </p:xfrm>
        <a:graphic>
          <a:graphicData uri="http://schemas.openxmlformats.org/drawingml/2006/table">
            <a:tbl>
              <a:tblPr/>
              <a:tblGrid>
                <a:gridCol w="674967">
                  <a:extLst>
                    <a:ext uri="{9D8B030D-6E8A-4147-A177-3AD203B41FA5}">
                      <a16:colId xmlns:a16="http://schemas.microsoft.com/office/drawing/2014/main" val="4202882097"/>
                    </a:ext>
                  </a:extLst>
                </a:gridCol>
                <a:gridCol w="1048821">
                  <a:extLst>
                    <a:ext uri="{9D8B030D-6E8A-4147-A177-3AD203B41FA5}">
                      <a16:colId xmlns:a16="http://schemas.microsoft.com/office/drawing/2014/main" val="3339496718"/>
                    </a:ext>
                  </a:extLst>
                </a:gridCol>
                <a:gridCol w="3375330">
                  <a:extLst>
                    <a:ext uri="{9D8B030D-6E8A-4147-A177-3AD203B41FA5}">
                      <a16:colId xmlns:a16="http://schemas.microsoft.com/office/drawing/2014/main" val="2228620561"/>
                    </a:ext>
                  </a:extLst>
                </a:gridCol>
                <a:gridCol w="616828">
                  <a:extLst>
                    <a:ext uri="{9D8B030D-6E8A-4147-A177-3AD203B41FA5}">
                      <a16:colId xmlns:a16="http://schemas.microsoft.com/office/drawing/2014/main" val="1225140939"/>
                    </a:ext>
                  </a:extLst>
                </a:gridCol>
                <a:gridCol w="616828">
                  <a:extLst>
                    <a:ext uri="{9D8B030D-6E8A-4147-A177-3AD203B41FA5}">
                      <a16:colId xmlns:a16="http://schemas.microsoft.com/office/drawing/2014/main" val="877951321"/>
                    </a:ext>
                  </a:extLst>
                </a:gridCol>
                <a:gridCol w="616828">
                  <a:extLst>
                    <a:ext uri="{9D8B030D-6E8A-4147-A177-3AD203B41FA5}">
                      <a16:colId xmlns:a16="http://schemas.microsoft.com/office/drawing/2014/main" val="1346586033"/>
                    </a:ext>
                  </a:extLst>
                </a:gridCol>
              </a:tblGrid>
              <a:tr h="287963">
                <a:tc gridSpan="3">
                  <a:txBody>
                    <a:bodyPr/>
                    <a:lstStyle/>
                    <a:p>
                      <a:pPr algn="ctr" rtl="0" fontAlgn="ctr">
                        <a:spcBef>
                          <a:spcPts val="0"/>
                        </a:spcBef>
                        <a:spcAft>
                          <a:spcPts val="0"/>
                        </a:spcAft>
                      </a:pPr>
                      <a:r>
                        <a:rPr lang="en-GB" sz="1100" b="1" i="0" u="none" strike="noStrike" dirty="0">
                          <a:solidFill>
                            <a:srgbClr val="000000"/>
                          </a:solidFill>
                          <a:effectLst/>
                          <a:latin typeface="Cambria" panose="02040503050406030204" pitchFamily="18" charset="0"/>
                        </a:rPr>
                        <a:t>Edexcel GCSE History Early Elizabethan England, 1558-1588 –  PLC</a:t>
                      </a:r>
                      <a:endParaRPr lang="en-GB" sz="1100" dirty="0">
                        <a:effectLst/>
                        <a:latin typeface="Cambria" panose="02040503050406030204" pitchFamily="18" charset="0"/>
                      </a:endParaRP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rtl="0" fontAlgn="ctr">
                        <a:spcBef>
                          <a:spcPts val="0"/>
                        </a:spcBef>
                        <a:spcAft>
                          <a:spcPts val="0"/>
                        </a:spcAft>
                      </a:pPr>
                      <a:r>
                        <a:rPr lang="en-GB" sz="1100" dirty="0">
                          <a:effectLst/>
                          <a:latin typeface="Cambria" panose="02040503050406030204" pitchFamily="18" charset="0"/>
                        </a:rPr>
                        <a:t>Page</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GB" sz="1100" b="0" i="0" u="none" strike="noStrike" dirty="0">
                          <a:solidFill>
                            <a:srgbClr val="000000"/>
                          </a:solidFill>
                          <a:effectLst/>
                          <a:latin typeface="Cambria" panose="02040503050406030204" pitchFamily="18" charset="0"/>
                        </a:rPr>
                        <a:t>lesson</a:t>
                      </a:r>
                      <a:endParaRPr lang="en-GB" sz="1100" dirty="0">
                        <a:effectLst/>
                        <a:latin typeface="Cambria" panose="02040503050406030204" pitchFamily="18" charset="0"/>
                      </a:endParaRP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GB" sz="1100" b="0" i="0" u="none" strike="noStrike">
                          <a:solidFill>
                            <a:srgbClr val="000000"/>
                          </a:solidFill>
                          <a:effectLst/>
                          <a:latin typeface="Cambria" panose="02040503050406030204" pitchFamily="18" charset="0"/>
                        </a:rPr>
                        <a:t>revised</a:t>
                      </a:r>
                      <a:endParaRPr lang="en-GB" sz="1100">
                        <a:effectLst/>
                        <a:latin typeface="Cambria" panose="02040503050406030204" pitchFamily="18" charset="0"/>
                      </a:endParaRP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1610100"/>
                  </a:ext>
                </a:extLst>
              </a:tr>
              <a:tr h="495096">
                <a:tc rowSpan="10">
                  <a:txBody>
                    <a:bodyPr/>
                    <a:lstStyle/>
                    <a:p>
                      <a:pPr algn="ctr" rtl="0" fontAlgn="ctr">
                        <a:spcBef>
                          <a:spcPts val="0"/>
                        </a:spcBef>
                        <a:spcAft>
                          <a:spcPts val="0"/>
                        </a:spcAft>
                      </a:pPr>
                      <a:r>
                        <a:rPr lang="en-GB" sz="1100" b="0" i="0" u="none" strike="noStrike" dirty="0">
                          <a:solidFill>
                            <a:srgbClr val="000000"/>
                          </a:solidFill>
                          <a:effectLst/>
                          <a:latin typeface="Cambria" panose="02040503050406030204" pitchFamily="18" charset="0"/>
                        </a:rPr>
                        <a:t>Section 1: Queen, government and religion, 1558-69</a:t>
                      </a:r>
                      <a:endParaRPr lang="en-GB" sz="1100" dirty="0">
                        <a:effectLst/>
                        <a:latin typeface="Cambria" panose="02040503050406030204" pitchFamily="18" charset="0"/>
                      </a:endParaRPr>
                    </a:p>
                  </a:txBody>
                  <a:tcPr marL="68145" marR="68145" marT="32709" marB="32709" vert="vert27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rowSpan="3">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Key Topic 1.1 The situation on Elizabeth's accession</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 Elizabethan England in 1558: society and government.</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algn="ctr" fontAlgn="ctr"/>
                      <a:r>
                        <a:rPr lang="en-GB" sz="1100" dirty="0">
                          <a:effectLst/>
                          <a:latin typeface="Cambria" panose="02040503050406030204" pitchFamily="18" charset="0"/>
                        </a:rPr>
                        <a:t>5-12</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371205"/>
                  </a:ext>
                </a:extLst>
              </a:tr>
              <a:tr h="495096">
                <a:tc vMerge="1">
                  <a:txBody>
                    <a:bodyPr/>
                    <a:lstStyle/>
                    <a:p>
                      <a:endParaRPr lang="en-GB"/>
                    </a:p>
                  </a:txBody>
                  <a:tcPr/>
                </a:tc>
                <a:tc vMerge="1">
                  <a:txBody>
                    <a:bodyPr/>
                    <a:lstStyle/>
                    <a:p>
                      <a:endParaRPr lang="en-GB"/>
                    </a:p>
                  </a:txBody>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B. The Virgin Queen: the problem of her legitimacy, gender, marriage. Her character and strengths.</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algn="ctr" fontAlgn="ctr"/>
                      <a:r>
                        <a:rPr lang="en-GB" sz="1100" dirty="0">
                          <a:effectLst/>
                          <a:latin typeface="Cambria" panose="02040503050406030204" pitchFamily="18" charset="0"/>
                        </a:rPr>
                        <a:t>13-16</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766491"/>
                  </a:ext>
                </a:extLst>
              </a:tr>
              <a:tr h="495096">
                <a:tc vMerge="1">
                  <a:txBody>
                    <a:bodyPr/>
                    <a:lstStyle/>
                    <a:p>
                      <a:endParaRPr lang="en-GB"/>
                    </a:p>
                  </a:txBody>
                  <a:tcPr/>
                </a:tc>
                <a:tc vMerge="1">
                  <a:txBody>
                    <a:bodyPr/>
                    <a:lstStyle/>
                    <a:p>
                      <a:endParaRPr lang="en-GB"/>
                    </a:p>
                  </a:txBody>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C. Challenges at home and from abroad: the French threat, financial weaknesses</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algn="ctr" fontAlgn="ctr"/>
                      <a:r>
                        <a:rPr lang="en-GB" sz="1100" dirty="0">
                          <a:effectLst/>
                          <a:latin typeface="Cambria" panose="02040503050406030204" pitchFamily="18" charset="0"/>
                        </a:rPr>
                        <a:t>17-30</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7244250"/>
                  </a:ext>
                </a:extLst>
              </a:tr>
              <a:tr h="287963">
                <a:tc vMerge="1">
                  <a:txBody>
                    <a:bodyPr/>
                    <a:lstStyle/>
                    <a:p>
                      <a:endParaRPr lang="en-GB"/>
                    </a:p>
                  </a:txBody>
                  <a:tcPr/>
                </a:tc>
                <a:tc rowSpan="3">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Key Topic 1.2 The ‘settlement’ of religion</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 Religious divisions in England in 1558.</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algn="ctr" fontAlgn="ctr"/>
                      <a:r>
                        <a:rPr lang="en-GB" sz="1100" dirty="0">
                          <a:effectLst/>
                          <a:latin typeface="Cambria" panose="02040503050406030204" pitchFamily="18" charset="0"/>
                        </a:rPr>
                        <a:t>31-34</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539677"/>
                  </a:ext>
                </a:extLst>
              </a:tr>
              <a:tr h="495096">
                <a:tc vMerge="1">
                  <a:txBody>
                    <a:bodyPr/>
                    <a:lstStyle/>
                    <a:p>
                      <a:endParaRPr lang="en-GB"/>
                    </a:p>
                  </a:txBody>
                  <a:tcPr/>
                </a:tc>
                <a:tc vMerge="1">
                  <a:txBody>
                    <a:bodyPr/>
                    <a:lstStyle/>
                    <a:p>
                      <a:endParaRPr lang="en-GB"/>
                    </a:p>
                  </a:txBody>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B. Elizabeth’s Religious Settlement (1559): its features and impact.</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algn="ctr" fontAlgn="ctr"/>
                      <a:r>
                        <a:rPr lang="en-GB" sz="1100" dirty="0">
                          <a:effectLst/>
                          <a:latin typeface="Cambria" panose="02040503050406030204" pitchFamily="18" charset="0"/>
                        </a:rPr>
                        <a:t>35-40</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endParaRPr lang="en-GB" sz="1100" dirty="0">
                        <a:effectLst/>
                        <a:latin typeface="Cambria" panose="02040503050406030204" pitchFamily="18" charset="0"/>
                      </a:endParaRP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61327"/>
                  </a:ext>
                </a:extLst>
              </a:tr>
              <a:tr h="287963">
                <a:tc vMerge="1">
                  <a:txBody>
                    <a:bodyPr/>
                    <a:lstStyle/>
                    <a:p>
                      <a:endParaRPr lang="en-GB"/>
                    </a:p>
                  </a:txBody>
                  <a:tcPr/>
                </a:tc>
                <a:tc vMerge="1">
                  <a:txBody>
                    <a:bodyPr/>
                    <a:lstStyle/>
                    <a:p>
                      <a:endParaRPr lang="en-GB"/>
                    </a:p>
                  </a:txBody>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C. The Church of England: its role in society.</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algn="ctr" fontAlgn="ctr"/>
                      <a:r>
                        <a:rPr lang="en-GB" sz="1100" dirty="0">
                          <a:effectLst/>
                          <a:latin typeface="Cambria" panose="02040503050406030204" pitchFamily="18" charset="0"/>
                        </a:rPr>
                        <a:t>41-42</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176426"/>
                  </a:ext>
                </a:extLst>
              </a:tr>
              <a:tr h="287963">
                <a:tc vMerge="1">
                  <a:txBody>
                    <a:bodyPr/>
                    <a:lstStyle/>
                    <a:p>
                      <a:endParaRPr lang="en-GB"/>
                    </a:p>
                  </a:txBody>
                  <a:tcPr/>
                </a:tc>
                <a:tc rowSpan="2">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Key Topic 1.3 Challenge to the Religious Settlement</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 The nature and extent of the Puritan challenge.</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algn="ctr" fontAlgn="ctr"/>
                      <a:r>
                        <a:rPr lang="en-GB" sz="1100" dirty="0">
                          <a:effectLst/>
                          <a:latin typeface="Cambria" panose="02040503050406030204" pitchFamily="18" charset="0"/>
                        </a:rPr>
                        <a:t>43-44</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4528529"/>
                  </a:ext>
                </a:extLst>
              </a:tr>
              <a:tr h="702228">
                <a:tc vMerge="1">
                  <a:txBody>
                    <a:bodyPr/>
                    <a:lstStyle/>
                    <a:p>
                      <a:endParaRPr lang="en-GB"/>
                    </a:p>
                  </a:txBody>
                  <a:tcPr/>
                </a:tc>
                <a:tc vMerge="1">
                  <a:txBody>
                    <a:bodyPr/>
                    <a:lstStyle/>
                    <a:p>
                      <a:endParaRPr lang="en-GB"/>
                    </a:p>
                  </a:txBody>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B. The nature and extent of the Catholic challenge, including the role of the nobility, Papacy and foreign powers.</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algn="ctr" fontAlgn="ctr"/>
                      <a:r>
                        <a:rPr lang="en-GB" sz="1100" dirty="0">
                          <a:effectLst/>
                          <a:latin typeface="Cambria" panose="02040503050406030204" pitchFamily="18" charset="0"/>
                        </a:rPr>
                        <a:t>45-51</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7420464"/>
                  </a:ext>
                </a:extLst>
              </a:tr>
              <a:tr h="495096">
                <a:tc vMerge="1">
                  <a:txBody>
                    <a:bodyPr/>
                    <a:lstStyle/>
                    <a:p>
                      <a:endParaRPr lang="en-GB"/>
                    </a:p>
                  </a:txBody>
                  <a:tcPr/>
                </a:tc>
                <a:tc rowSpan="2">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Key Topic 1.4 The problem of Mary, Queen of Scots</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 Mary, Queen of Scots: her claim to the English throne, her arrival in England in 1568. </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algn="ctr" fontAlgn="ctr"/>
                      <a:r>
                        <a:rPr lang="en-GB" sz="1100" dirty="0">
                          <a:effectLst/>
                          <a:latin typeface="Cambria" panose="02040503050406030204" pitchFamily="18" charset="0"/>
                        </a:rPr>
                        <a:t>52-53</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7278425"/>
                  </a:ext>
                </a:extLst>
              </a:tr>
              <a:tr h="621399">
                <a:tc vMerge="1">
                  <a:txBody>
                    <a:bodyPr/>
                    <a:lstStyle/>
                    <a:p>
                      <a:endParaRPr lang="en-GB"/>
                    </a:p>
                  </a:txBody>
                  <a:tcPr/>
                </a:tc>
                <a:tc vMerge="1">
                  <a:txBody>
                    <a:bodyPr/>
                    <a:lstStyle/>
                    <a:p>
                      <a:endParaRPr lang="en-GB"/>
                    </a:p>
                  </a:txBody>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B. Relations between Elizabeth and Mary, 1568–69. </a:t>
                      </a:r>
                      <a:endParaRPr lang="en-GB" sz="1100" dirty="0">
                        <a:effectLst/>
                        <a:latin typeface="Cambria" panose="02040503050406030204" pitchFamily="18" charset="0"/>
                      </a:endParaRPr>
                    </a:p>
                  </a:txBody>
                  <a:tcPr marL="68145" marR="68145"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CAB6"/>
                    </a:solidFill>
                  </a:tcPr>
                </a:tc>
                <a:tc>
                  <a:txBody>
                    <a:bodyPr/>
                    <a:lstStyle/>
                    <a:p>
                      <a:pPr algn="ctr" fontAlgn="ctr"/>
                      <a:r>
                        <a:rPr lang="en-GB" sz="1100" dirty="0">
                          <a:effectLst/>
                          <a:latin typeface="Cambria" panose="02040503050406030204" pitchFamily="18" charset="0"/>
                        </a:rPr>
                        <a:t>54-56</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7828404"/>
                  </a:ext>
                </a:extLst>
              </a:tr>
            </a:tbl>
          </a:graphicData>
        </a:graphic>
      </p:graphicFrame>
      <p:pic>
        <p:nvPicPr>
          <p:cNvPr id="11" name="Picture 10">
            <a:extLst>
              <a:ext uri="{FF2B5EF4-FFF2-40B4-BE49-F238E27FC236}">
                <a16:creationId xmlns:a16="http://schemas.microsoft.com/office/drawing/2014/main" id="{E874CA7A-D1BA-8743-BE81-8FA6F5641809}"/>
              </a:ext>
            </a:extLst>
          </p:cNvPr>
          <p:cNvPicPr/>
          <p:nvPr/>
        </p:nvPicPr>
        <p:blipFill>
          <a:blip r:embed="rId3" cstate="email">
            <a:extLst>
              <a:ext uri="{28A0092B-C50C-407E-A947-70E740481C1C}">
                <a14:useLocalDpi xmlns:a14="http://schemas.microsoft.com/office/drawing/2010/main"/>
              </a:ext>
            </a:extLst>
          </a:blip>
          <a:stretch>
            <a:fillRect/>
          </a:stretch>
        </p:blipFill>
        <p:spPr>
          <a:xfrm>
            <a:off x="414358" y="1195587"/>
            <a:ext cx="1314705" cy="1680194"/>
          </a:xfrm>
          <a:prstGeom prst="rect">
            <a:avLst/>
          </a:prstGeom>
          <a:ln w="38100">
            <a:solidFill>
              <a:schemeClr val="tx1"/>
            </a:solidFill>
          </a:ln>
        </p:spPr>
      </p:pic>
      <p:pic>
        <p:nvPicPr>
          <p:cNvPr id="2" name="Picture 1">
            <a:extLst>
              <a:ext uri="{FF2B5EF4-FFF2-40B4-BE49-F238E27FC236}">
                <a16:creationId xmlns:a16="http://schemas.microsoft.com/office/drawing/2014/main" id="{580681A2-55D8-244C-9A69-5A9DC1E637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9920" y="2767799"/>
            <a:ext cx="1334141" cy="1804201"/>
          </a:xfrm>
          <a:prstGeom prst="rect">
            <a:avLst/>
          </a:prstGeom>
          <a:ln w="38100">
            <a:solidFill>
              <a:schemeClr val="tx1"/>
            </a:solidFill>
          </a:ln>
        </p:spPr>
      </p:pic>
      <p:pic>
        <p:nvPicPr>
          <p:cNvPr id="3" name="Picture 2">
            <a:extLst>
              <a:ext uri="{FF2B5EF4-FFF2-40B4-BE49-F238E27FC236}">
                <a16:creationId xmlns:a16="http://schemas.microsoft.com/office/drawing/2014/main" id="{E4D46D09-7CAB-764E-9C94-9F90E7D95D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358" y="3049485"/>
            <a:ext cx="1395100" cy="1465173"/>
          </a:xfrm>
          <a:prstGeom prst="rect">
            <a:avLst/>
          </a:prstGeom>
          <a:ln w="38100">
            <a:solidFill>
              <a:schemeClr val="tx1"/>
            </a:solidFill>
          </a:ln>
        </p:spPr>
      </p:pic>
      <p:pic>
        <p:nvPicPr>
          <p:cNvPr id="4" name="Picture 3">
            <a:extLst>
              <a:ext uri="{FF2B5EF4-FFF2-40B4-BE49-F238E27FC236}">
                <a16:creationId xmlns:a16="http://schemas.microsoft.com/office/drawing/2014/main" id="{9468EBC1-FFF7-8D41-91BE-143022F722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1787" y="1163052"/>
            <a:ext cx="1314705" cy="1502520"/>
          </a:xfrm>
          <a:prstGeom prst="rect">
            <a:avLst/>
          </a:prstGeom>
          <a:ln w="38100">
            <a:solidFill>
              <a:schemeClr val="tx1"/>
            </a:solidFill>
          </a:ln>
        </p:spPr>
      </p:pic>
    </p:spTree>
    <p:extLst>
      <p:ext uri="{BB962C8B-B14F-4D97-AF65-F5344CB8AC3E}">
        <p14:creationId xmlns:p14="http://schemas.microsoft.com/office/powerpoint/2010/main" val="409504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6EA4F8A8-BAB0-614C-97E8-37E446A234EC}"/>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a:r>
              <a:rPr lang="en-GB" sz="1200" dirty="0">
                <a:latin typeface="Cambria" panose="02040503050406030204" pitchFamily="18" charset="0"/>
                <a:ea typeface="Palatino" pitchFamily="2" charset="77"/>
                <a:cs typeface="Cambria"/>
                <a:sym typeface="Cambria"/>
              </a:rPr>
              <a:t>A. Elizabethan  England in 1558: society and government.</a:t>
            </a:r>
          </a:p>
        </p:txBody>
      </p:sp>
      <p:sp>
        <p:nvSpPr>
          <p:cNvPr id="3" name="Google Shape;86;p16">
            <a:extLst>
              <a:ext uri="{FF2B5EF4-FFF2-40B4-BE49-F238E27FC236}">
                <a16:creationId xmlns:a16="http://schemas.microsoft.com/office/drawing/2014/main" id="{C8D4CEBB-5904-C84C-B2A3-3643591BF625}"/>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p.10</a:t>
            </a:r>
            <a:endParaRPr sz="1600" b="1" dirty="0">
              <a:latin typeface="Calibri"/>
              <a:ea typeface="Calibri"/>
              <a:cs typeface="Calibri"/>
              <a:sym typeface="Calibri"/>
            </a:endParaRPr>
          </a:p>
        </p:txBody>
      </p:sp>
      <p:sp>
        <p:nvSpPr>
          <p:cNvPr id="4" name="TextBox 3">
            <a:extLst>
              <a:ext uri="{FF2B5EF4-FFF2-40B4-BE49-F238E27FC236}">
                <a16:creationId xmlns:a16="http://schemas.microsoft.com/office/drawing/2014/main" id="{536EE21B-B02F-E745-9DE3-13CE70D99B1D}"/>
              </a:ext>
            </a:extLst>
          </p:cNvPr>
          <p:cNvSpPr txBox="1"/>
          <p:nvPr/>
        </p:nvSpPr>
        <p:spPr>
          <a:xfrm>
            <a:off x="469900" y="1295400"/>
            <a:ext cx="6807650"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Lets compare how England is governed in Elizabethan England and the 21</a:t>
            </a:r>
            <a:r>
              <a:rPr lang="en-GB" sz="1100" baseline="30000" dirty="0">
                <a:latin typeface="Cambria" panose="02040503050406030204" pitchFamily="18" charset="0"/>
              </a:rPr>
              <a:t>st</a:t>
            </a:r>
            <a:r>
              <a:rPr lang="en-GB" sz="1100" dirty="0">
                <a:latin typeface="Cambria" panose="02040503050406030204" pitchFamily="18" charset="0"/>
              </a:rPr>
              <a:t> century (now). Complete the table below using your understanding of the modern day and the information on the previous pages. </a:t>
            </a:r>
            <a:endParaRPr lang="en-GB" sz="1100" b="1" dirty="0">
              <a:latin typeface="Cambria" panose="02040503050406030204" pitchFamily="18" charset="0"/>
            </a:endParaRPr>
          </a:p>
        </p:txBody>
      </p:sp>
      <p:graphicFrame>
        <p:nvGraphicFramePr>
          <p:cNvPr id="5" name="Table 4">
            <a:extLst>
              <a:ext uri="{FF2B5EF4-FFF2-40B4-BE49-F238E27FC236}">
                <a16:creationId xmlns:a16="http://schemas.microsoft.com/office/drawing/2014/main" id="{90F4D9A9-A058-AC4C-8CE3-6060B2C3B94E}"/>
              </a:ext>
            </a:extLst>
          </p:cNvPr>
          <p:cNvGraphicFramePr>
            <a:graphicFrameLocks noGrp="1"/>
          </p:cNvGraphicFramePr>
          <p:nvPr>
            <p:extLst>
              <p:ext uri="{D42A27DB-BD31-4B8C-83A1-F6EECF244321}">
                <p14:modId xmlns:p14="http://schemas.microsoft.com/office/powerpoint/2010/main" val="3819707577"/>
              </p:ext>
            </p:extLst>
          </p:nvPr>
        </p:nvGraphicFramePr>
        <p:xfrm>
          <a:off x="469900" y="2211712"/>
          <a:ext cx="6807652" cy="3979239"/>
        </p:xfrm>
        <a:graphic>
          <a:graphicData uri="http://schemas.openxmlformats.org/drawingml/2006/table">
            <a:tbl>
              <a:tblPr firstRow="1" bandRow="1">
                <a:tableStyleId>{2D5ABB26-0587-4C30-8999-92F81FD0307C}</a:tableStyleId>
              </a:tblPr>
              <a:tblGrid>
                <a:gridCol w="1701800">
                  <a:extLst>
                    <a:ext uri="{9D8B030D-6E8A-4147-A177-3AD203B41FA5}">
                      <a16:colId xmlns:a16="http://schemas.microsoft.com/office/drawing/2014/main" val="353541215"/>
                    </a:ext>
                  </a:extLst>
                </a:gridCol>
                <a:gridCol w="2552926">
                  <a:extLst>
                    <a:ext uri="{9D8B030D-6E8A-4147-A177-3AD203B41FA5}">
                      <a16:colId xmlns:a16="http://schemas.microsoft.com/office/drawing/2014/main" val="1836083726"/>
                    </a:ext>
                  </a:extLst>
                </a:gridCol>
                <a:gridCol w="2552926">
                  <a:extLst>
                    <a:ext uri="{9D8B030D-6E8A-4147-A177-3AD203B41FA5}">
                      <a16:colId xmlns:a16="http://schemas.microsoft.com/office/drawing/2014/main" val="2422742851"/>
                    </a:ext>
                  </a:extLst>
                </a:gridCol>
              </a:tblGrid>
              <a:tr h="476327">
                <a:tc>
                  <a:txBody>
                    <a:bodyPr/>
                    <a:lstStyle/>
                    <a:p>
                      <a:pPr algn="ctr"/>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b="1" dirty="0">
                          <a:latin typeface="Tahoma" panose="020B0604030504040204" pitchFamily="34" charset="0"/>
                          <a:ea typeface="Tahoma" panose="020B0604030504040204" pitchFamily="34" charset="0"/>
                          <a:cs typeface="Tahoma" panose="020B0604030504040204" pitchFamily="34" charset="0"/>
                        </a:rPr>
                        <a:t>21st Century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b="1" dirty="0">
                          <a:latin typeface="Tahoma" panose="020B0604030504040204" pitchFamily="34" charset="0"/>
                          <a:ea typeface="Tahoma" panose="020B0604030504040204" pitchFamily="34" charset="0"/>
                          <a:cs typeface="Tahoma" panose="020B0604030504040204" pitchFamily="34" charset="0"/>
                        </a:rPr>
                        <a:t>Elizabethan England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081824"/>
                  </a:ext>
                </a:extLst>
              </a:tr>
              <a:tr h="875728">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Choosing the country’s leader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3632424"/>
                  </a:ext>
                </a:extLst>
              </a:tr>
              <a:tr h="875728">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Making and passing new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3261799"/>
                  </a:ext>
                </a:extLst>
              </a:tr>
              <a:tr h="875728">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Defending the country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4394377"/>
                  </a:ext>
                </a:extLst>
              </a:tr>
              <a:tr h="875728">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Maintaining law and order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012145"/>
                  </a:ext>
                </a:extLst>
              </a:tr>
            </a:tbl>
          </a:graphicData>
        </a:graphic>
      </p:graphicFrame>
      <p:sp>
        <p:nvSpPr>
          <p:cNvPr id="6" name="TextBox 5">
            <a:extLst>
              <a:ext uri="{FF2B5EF4-FFF2-40B4-BE49-F238E27FC236}">
                <a16:creationId xmlns:a16="http://schemas.microsoft.com/office/drawing/2014/main" id="{85472BE8-5656-1642-8C73-B6E62230117E}"/>
              </a:ext>
            </a:extLst>
          </p:cNvPr>
          <p:cNvSpPr txBox="1"/>
          <p:nvPr/>
        </p:nvSpPr>
        <p:spPr>
          <a:xfrm>
            <a:off x="376012" y="6532401"/>
            <a:ext cx="6807650" cy="3869714"/>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HOT: </a:t>
            </a:r>
            <a:r>
              <a:rPr lang="en-GB" sz="1100" dirty="0">
                <a:latin typeface="Cambria" panose="02040503050406030204" pitchFamily="18" charset="0"/>
              </a:rPr>
              <a:t>Using the table above, did Elizabethan England have more similarities or difference to the England of today?</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ndParaRPr>
          </a:p>
          <a:p>
            <a:pPr>
              <a:lnSpc>
                <a:spcPct val="150000"/>
              </a:lnSpc>
            </a:pPr>
            <a:r>
              <a:rPr lang="en-GB" sz="1100" b="1" dirty="0">
                <a:latin typeface="Cambria" panose="02040503050406030204" pitchFamily="18" charset="0"/>
              </a:rPr>
              <a:t>HOT: </a:t>
            </a:r>
            <a:r>
              <a:rPr lang="en-GB" sz="1100" dirty="0">
                <a:latin typeface="Cambria" panose="02040503050406030204" pitchFamily="18" charset="0"/>
              </a:rPr>
              <a:t>Was Elizabethan England more similar or more different to today? Explain below</a:t>
            </a:r>
          </a:p>
          <a:p>
            <a:pPr>
              <a:lnSpc>
                <a:spcPct val="150000"/>
              </a:lnSpc>
            </a:pPr>
            <a:endParaRPr lang="en-GB" sz="1100" b="1" dirty="0">
              <a:latin typeface="Cambria" panose="02040503050406030204" pitchFamily="18" charset="0"/>
            </a:endParaRP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ndParaRPr>
          </a:p>
        </p:txBody>
      </p:sp>
    </p:spTree>
    <p:extLst>
      <p:ext uri="{BB962C8B-B14F-4D97-AF65-F5344CB8AC3E}">
        <p14:creationId xmlns:p14="http://schemas.microsoft.com/office/powerpoint/2010/main" val="263196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A6AF2-D22D-744E-8B2F-B9B48B8E31AF}"/>
              </a:ext>
            </a:extLst>
          </p:cNvPr>
          <p:cNvPicPr>
            <a:picLocks noChangeAspect="1"/>
          </p:cNvPicPr>
          <p:nvPr/>
        </p:nvPicPr>
        <p:blipFill>
          <a:blip r:embed="rId2" cstate="email">
            <a:clrChange>
              <a:clrFrom>
                <a:srgbClr val="D8D9D3"/>
              </a:clrFrom>
              <a:clrTo>
                <a:srgbClr val="D8D9D3">
                  <a:alpha val="0"/>
                </a:srgbClr>
              </a:clrTo>
            </a:clrChang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27513" y="1507510"/>
            <a:ext cx="1550037" cy="1827097"/>
          </a:xfrm>
          <a:prstGeom prst="rect">
            <a:avLst/>
          </a:prstGeom>
        </p:spPr>
      </p:pic>
      <p:sp>
        <p:nvSpPr>
          <p:cNvPr id="5" name="TextBox 4">
            <a:extLst>
              <a:ext uri="{FF2B5EF4-FFF2-40B4-BE49-F238E27FC236}">
                <a16:creationId xmlns:a16="http://schemas.microsoft.com/office/drawing/2014/main" id="{F762E06A-9F10-134D-9C66-0AC38E145E51}"/>
              </a:ext>
            </a:extLst>
          </p:cNvPr>
          <p:cNvSpPr txBox="1"/>
          <p:nvPr/>
        </p:nvSpPr>
        <p:spPr>
          <a:xfrm>
            <a:off x="406398" y="1473200"/>
            <a:ext cx="5539931" cy="1861407"/>
          </a:xfrm>
          <a:prstGeom prst="rect">
            <a:avLst/>
          </a:prstGeom>
          <a:noFill/>
        </p:spPr>
        <p:txBody>
          <a:bodyPr wrap="square"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Monarch</a:t>
            </a:r>
          </a:p>
          <a:p>
            <a:pPr>
              <a:lnSpc>
                <a:spcPct val="150000"/>
              </a:lnSpc>
            </a:pPr>
            <a:r>
              <a:rPr lang="en-GB" sz="1100" dirty="0">
                <a:latin typeface="Cambria" panose="02040503050406030204" pitchFamily="18" charset="0"/>
              </a:rPr>
              <a:t>The government in Elizabethan England was centred on the monarch. In this period, as with years before, the people believed that monarchs had the right to rule ‘by the grace of God’. This was later known as </a:t>
            </a:r>
            <a:r>
              <a:rPr lang="en-GB" sz="1100" b="1" dirty="0">
                <a:latin typeface="Cambria" panose="02040503050406030204" pitchFamily="18" charset="0"/>
              </a:rPr>
              <a:t>divine right</a:t>
            </a:r>
            <a:r>
              <a:rPr lang="en-GB" sz="1100" dirty="0">
                <a:latin typeface="Cambria" panose="02040503050406030204" pitchFamily="18" charset="0"/>
              </a:rPr>
              <a:t>. This meant that a monarch was subject to no earthly authority and they got their right to rule directly from the will of God. Because of this, Elizabeth I had an extreme amount of control and importance over the running of the country, unlike today which is mainly done by parliament. </a:t>
            </a:r>
            <a:endParaRPr lang="en-GB" sz="1050" dirty="0">
              <a:latin typeface="Cambria" panose="02040503050406030204" pitchFamily="18" charset="0"/>
            </a:endParaRPr>
          </a:p>
        </p:txBody>
      </p:sp>
      <p:sp>
        <p:nvSpPr>
          <p:cNvPr id="6" name="TextBox 5">
            <a:extLst>
              <a:ext uri="{FF2B5EF4-FFF2-40B4-BE49-F238E27FC236}">
                <a16:creationId xmlns:a16="http://schemas.microsoft.com/office/drawing/2014/main" id="{C716B813-7ACC-884B-B0E7-CC473B9C9C54}"/>
              </a:ext>
            </a:extLst>
          </p:cNvPr>
          <p:cNvSpPr txBox="1"/>
          <p:nvPr/>
        </p:nvSpPr>
        <p:spPr>
          <a:xfrm>
            <a:off x="406398" y="3334607"/>
            <a:ext cx="6746878" cy="1838324"/>
          </a:xfrm>
          <a:prstGeom prst="rect">
            <a:avLst/>
          </a:prstGeom>
          <a:noFill/>
        </p:spPr>
        <p:txBody>
          <a:bodyPr wrap="square" rtlCol="0">
            <a:spAutoFit/>
          </a:bodyPr>
          <a:lstStyle/>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Elizabeth therefore made all the important decisions with the advice of the Privy Council. She was also able to declare war and make peace with other countries.  She could call and dismiss parliament, and agree to, or reject any laws they voted for. Furthermore, she could rule in some legal cases, for example, if the law was unclear or if people appealed a judgement. This is not to say that she would get involved in cases of petty theft  or a dispute between two neighbours, it would be something far more serious.  Finally, she was able to grant titles (Dukes/Sirs etc), lands, money and jobs. </a:t>
            </a:r>
          </a:p>
        </p:txBody>
      </p:sp>
      <p:sp>
        <p:nvSpPr>
          <p:cNvPr id="2" name="Google Shape;81;p16">
            <a:extLst>
              <a:ext uri="{FF2B5EF4-FFF2-40B4-BE49-F238E27FC236}">
                <a16:creationId xmlns:a16="http://schemas.microsoft.com/office/drawing/2014/main" id="{E9CC08DC-E390-1C49-BA7D-1D7E272D4971}"/>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a:r>
              <a:rPr lang="en-GB" sz="1200" dirty="0">
                <a:latin typeface="Cambria" panose="02040503050406030204" pitchFamily="18" charset="0"/>
                <a:ea typeface="Palatino" pitchFamily="2" charset="77"/>
                <a:cs typeface="Cambria"/>
                <a:sym typeface="Cambria"/>
              </a:rPr>
              <a:t>A. Elizabethan England in 1558: society and government.</a:t>
            </a:r>
          </a:p>
        </p:txBody>
      </p:sp>
      <p:sp>
        <p:nvSpPr>
          <p:cNvPr id="3" name="Google Shape;86;p16">
            <a:extLst>
              <a:ext uri="{FF2B5EF4-FFF2-40B4-BE49-F238E27FC236}">
                <a16:creationId xmlns:a16="http://schemas.microsoft.com/office/drawing/2014/main" id="{C5F935AD-B255-EC44-9DE0-052616AD5A94}"/>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p.11</a:t>
            </a:r>
            <a:endParaRPr sz="1600" b="1" dirty="0">
              <a:latin typeface="Calibri"/>
              <a:ea typeface="Calibri"/>
              <a:cs typeface="Calibri"/>
              <a:sym typeface="Calibri"/>
            </a:endParaRPr>
          </a:p>
        </p:txBody>
      </p:sp>
      <p:pic>
        <p:nvPicPr>
          <p:cNvPr id="7" name="Picture 6">
            <a:extLst>
              <a:ext uri="{FF2B5EF4-FFF2-40B4-BE49-F238E27FC236}">
                <a16:creationId xmlns:a16="http://schemas.microsoft.com/office/drawing/2014/main" id="{9B49C2D8-1B55-AC46-9B2F-0DCBF6F9DA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031" b="89308" l="0" r="100000">
                        <a14:foregroundMark x1="2395" y1="98742" x2="5988" y2="74843"/>
                        <a14:foregroundMark x1="5988" y1="74843" x2="29341" y2="71069"/>
                        <a14:foregroundMark x1="29341" y1="71069" x2="49701" y2="85535"/>
                        <a14:foregroundMark x1="49701" y1="85535" x2="72455" y2="81132"/>
                        <a14:foregroundMark x1="72455" y1="81132" x2="91018" y2="95597"/>
                        <a14:foregroundMark x1="91018" y1="95597" x2="19760" y2="96226"/>
                        <a14:foregroundMark x1="19760" y1="96226" x2="11377" y2="74843"/>
                        <a14:foregroundMark x1="11377" y1="74843" x2="55689" y2="90566"/>
                        <a14:foregroundMark x1="55689" y1="90566" x2="77844" y2="88679"/>
                        <a14:foregroundMark x1="77844" y1="88679" x2="83234" y2="84906"/>
                        <a14:foregroundMark x1="30539" y1="10692" x2="53293" y2="5660"/>
                        <a14:foregroundMark x1="53293" y1="5660" x2="38922" y2="10692"/>
                      </a14:backgroundRemoval>
                    </a14:imgEffect>
                  </a14:imgLayer>
                </a14:imgProps>
              </a:ext>
              <a:ext uri="{28A0092B-C50C-407E-A947-70E740481C1C}">
                <a14:useLocalDpi xmlns:a14="http://schemas.microsoft.com/office/drawing/2010/main"/>
              </a:ext>
            </a:extLst>
          </a:blip>
          <a:srcRect/>
          <a:stretch/>
        </p:blipFill>
        <p:spPr>
          <a:xfrm>
            <a:off x="5738873" y="5341050"/>
            <a:ext cx="1527315" cy="1454150"/>
          </a:xfrm>
          <a:prstGeom prst="rect">
            <a:avLst/>
          </a:prstGeom>
        </p:spPr>
      </p:pic>
      <p:sp>
        <p:nvSpPr>
          <p:cNvPr id="8" name="Rectangle 7">
            <a:extLst>
              <a:ext uri="{FF2B5EF4-FFF2-40B4-BE49-F238E27FC236}">
                <a16:creationId xmlns:a16="http://schemas.microsoft.com/office/drawing/2014/main" id="{D4A80797-CB74-FB4C-A713-73485952C4C4}"/>
              </a:ext>
            </a:extLst>
          </p:cNvPr>
          <p:cNvSpPr/>
          <p:nvPr/>
        </p:nvSpPr>
        <p:spPr>
          <a:xfrm>
            <a:off x="406397" y="5345906"/>
            <a:ext cx="5539931" cy="1584408"/>
          </a:xfrm>
          <a:prstGeom prst="rect">
            <a:avLst/>
          </a:prstGeom>
        </p:spPr>
        <p:txBody>
          <a:bodyPr wrap="square">
            <a:spAutoFit/>
          </a:bodyPr>
          <a:lstStyle/>
          <a:p>
            <a:pPr>
              <a:lnSpc>
                <a:spcPct val="150000"/>
              </a:lnSpc>
            </a:pPr>
            <a:r>
              <a:rPr lang="en-GB" sz="1100" b="1" dirty="0">
                <a:latin typeface="Cambria" panose="02040503050406030204" pitchFamily="18" charset="0"/>
              </a:rPr>
              <a:t>Patronage</a:t>
            </a:r>
            <a:r>
              <a:rPr lang="en-GB" sz="1100" dirty="0">
                <a:latin typeface="Cambria" panose="02040503050406030204" pitchFamily="18" charset="0"/>
              </a:rPr>
              <a:t> is the term for giving someone an important job or position. This could involve a grant of land, a title or championing a cause. Patronage is a great way for monarchs or people with power to gain support from people and a way of controlling them. What the queen gave, she could also take away if displeased. Giving patronage was not limited to the queen. Wealthy people could give patronage too, but the queen was the ultimate patron. </a:t>
            </a:r>
          </a:p>
        </p:txBody>
      </p:sp>
      <p:sp>
        <p:nvSpPr>
          <p:cNvPr id="9" name="Rectangle 8">
            <a:extLst>
              <a:ext uri="{FF2B5EF4-FFF2-40B4-BE49-F238E27FC236}">
                <a16:creationId xmlns:a16="http://schemas.microsoft.com/office/drawing/2014/main" id="{B6214B2C-D55E-1B46-9AA0-12E22F83F0E9}"/>
              </a:ext>
            </a:extLst>
          </p:cNvPr>
          <p:cNvSpPr/>
          <p:nvPr/>
        </p:nvSpPr>
        <p:spPr>
          <a:xfrm>
            <a:off x="406397" y="6963319"/>
            <a:ext cx="6871153" cy="3408049"/>
          </a:xfrm>
          <a:prstGeom prst="rect">
            <a:avLst/>
          </a:prstGeom>
        </p:spPr>
        <p:txBody>
          <a:bodyPr wrap="square">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Secretary of State</a:t>
            </a:r>
          </a:p>
          <a:p>
            <a:pPr>
              <a:lnSpc>
                <a:spcPct val="150000"/>
              </a:lnSpc>
            </a:pPr>
            <a:r>
              <a:rPr lang="en-GB" sz="1100" dirty="0">
                <a:latin typeface="Cambria" panose="02040503050406030204" pitchFamily="18" charset="0"/>
              </a:rPr>
              <a:t>The most important member of the Privy Council was the Secretary of State. He was the person in government that was closest to the Queen and would advise her on matters important to the Crown. The most significant person to hold this position of Secretary of State was Sir William Cecil, who held the position until 1573. He was later raised to the nobility and became Lord Burghley. </a:t>
            </a:r>
          </a:p>
          <a:p>
            <a:pPr>
              <a:lnSpc>
                <a:spcPct val="150000"/>
              </a:lnSpc>
            </a:pPr>
            <a:endParaRPr lang="en-GB" sz="1100" dirty="0">
              <a:latin typeface="Cambria" panose="02040503050406030204" pitchFamily="18" charset="0"/>
            </a:endParaRPr>
          </a:p>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Monarch and Parliament</a:t>
            </a:r>
          </a:p>
          <a:p>
            <a:pPr>
              <a:lnSpc>
                <a:spcPct val="150000"/>
              </a:lnSpc>
            </a:pPr>
            <a:r>
              <a:rPr lang="en-GB" sz="1100" dirty="0">
                <a:latin typeface="Cambria" panose="02040503050406030204" pitchFamily="18" charset="0"/>
              </a:rPr>
              <a:t>It was not possible for the monarch to rule effectively without parliament. Parliament were the ones that could agree to, and enforce, extraordinary taxation. Even though the monarch had a regular income, there were often times that more was needed.  Although the queen could issue direct orders (known as proclamations), they could not be enforced in England’s law courts. Acts of Parliament, on the other hand, could be enforced and so any really important policies would be presented to parliament for its approval. However, in theory, it was possible to vote </a:t>
            </a:r>
          </a:p>
        </p:txBody>
      </p:sp>
    </p:spTree>
    <p:extLst>
      <p:ext uri="{BB962C8B-B14F-4D97-AF65-F5344CB8AC3E}">
        <p14:creationId xmlns:p14="http://schemas.microsoft.com/office/powerpoint/2010/main" val="360510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E9CC08DC-E390-1C49-BA7D-1D7E272D4971}"/>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a:r>
              <a:rPr lang="en-GB" sz="1200" dirty="0">
                <a:latin typeface="Cambria" panose="02040503050406030204" pitchFamily="18" charset="0"/>
                <a:ea typeface="Palatino" pitchFamily="2" charset="77"/>
                <a:cs typeface="Cambria"/>
                <a:sym typeface="Cambria"/>
              </a:rPr>
              <a:t>A. Elizabethan England in 1558: society and government.</a:t>
            </a:r>
          </a:p>
        </p:txBody>
      </p:sp>
      <p:sp>
        <p:nvSpPr>
          <p:cNvPr id="3" name="Google Shape;86;p16">
            <a:extLst>
              <a:ext uri="{FF2B5EF4-FFF2-40B4-BE49-F238E27FC236}">
                <a16:creationId xmlns:a16="http://schemas.microsoft.com/office/drawing/2014/main" id="{C5F935AD-B255-EC44-9DE0-052616AD5A94}"/>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p.12</a:t>
            </a:r>
            <a:endParaRPr sz="1600" b="1" dirty="0">
              <a:latin typeface="Calibri"/>
              <a:ea typeface="Calibri"/>
              <a:cs typeface="Calibri"/>
              <a:sym typeface="Calibri"/>
            </a:endParaRPr>
          </a:p>
        </p:txBody>
      </p:sp>
      <p:sp>
        <p:nvSpPr>
          <p:cNvPr id="9" name="Rectangle 8">
            <a:extLst>
              <a:ext uri="{FF2B5EF4-FFF2-40B4-BE49-F238E27FC236}">
                <a16:creationId xmlns:a16="http://schemas.microsoft.com/office/drawing/2014/main" id="{B6214B2C-D55E-1B46-9AA0-12E22F83F0E9}"/>
              </a:ext>
            </a:extLst>
          </p:cNvPr>
          <p:cNvSpPr/>
          <p:nvPr/>
        </p:nvSpPr>
        <p:spPr>
          <a:xfrm>
            <a:off x="344260" y="1261019"/>
            <a:ext cx="6871153" cy="8947962"/>
          </a:xfrm>
          <a:prstGeom prst="rect">
            <a:avLst/>
          </a:prstGeom>
        </p:spPr>
        <p:txBody>
          <a:bodyPr wrap="square">
            <a:spAutoFit/>
          </a:bodyPr>
          <a:lstStyle/>
          <a:p>
            <a:pPr>
              <a:lnSpc>
                <a:spcPct val="150000"/>
              </a:lnSpc>
            </a:pPr>
            <a:r>
              <a:rPr lang="en-GB" sz="1100" dirty="0">
                <a:latin typeface="Cambria" panose="02040503050406030204" pitchFamily="18" charset="0"/>
              </a:rPr>
              <a:t>against what the monarch wanted, but this rarely happened. There were some areas that only the monarch had the right to decide upon. This was known as the </a:t>
            </a:r>
            <a:r>
              <a:rPr lang="en-GB" sz="1100" b="1" dirty="0">
                <a:latin typeface="Cambria" panose="02040503050406030204" pitchFamily="18" charset="0"/>
              </a:rPr>
              <a:t>royal prerogative.</a:t>
            </a:r>
            <a:r>
              <a:rPr lang="en-GB" sz="1100" dirty="0">
                <a:latin typeface="Cambria" panose="02040503050406030204" pitchFamily="18" charset="0"/>
              </a:rPr>
              <a:t> Elizabeth claimed it was her right as monarch to stop parliament from discussing any issues she didn’t want them to discuss. The most important of these included foreign policy, marriage and the succession (the issue of who was going to succeed the throne after the existing monarch died). </a:t>
            </a:r>
          </a:p>
          <a:p>
            <a:pPr>
              <a:lnSpc>
                <a:spcPct val="150000"/>
              </a:lnSpc>
            </a:pPr>
            <a:endParaRPr lang="en-GB" sz="1100" dirty="0">
              <a:latin typeface="Cambria" panose="02040503050406030204" pitchFamily="18" charset="0"/>
            </a:endParaRPr>
          </a:p>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Re read the information on the previous page and the top of this page and highlight 5 sentences that you feel is important information. </a:t>
            </a:r>
            <a:endParaRPr lang="en-GB" sz="1100" b="1" dirty="0">
              <a:latin typeface="Cambria" panose="02040503050406030204" pitchFamily="18" charset="0"/>
            </a:endParaRPr>
          </a:p>
          <a:p>
            <a:pPr>
              <a:lnSpc>
                <a:spcPct val="150000"/>
              </a:lnSpc>
            </a:pPr>
            <a:r>
              <a:rPr lang="en-GB" sz="1100" dirty="0">
                <a:latin typeface="Cambria" panose="02040503050406030204" pitchFamily="18" charset="0"/>
              </a:rPr>
              <a:t>Once you have highlighted the information, rewrite sentences to form a coherent paragraph (you can use your own words in this you don’t have to simply chunk the words together).</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ndParaRPr>
          </a:p>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Answer the following questions.</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What does the term ‘divine right’ mean?: ________________________________________________________________________________</a:t>
            </a: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What does the term ‘patronage’ mean? ____________________________________________________________________________________</a:t>
            </a: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Why was the Secretary of State an important job? ______________________________________________________________________</a:t>
            </a: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a:t>
            </a:r>
          </a:p>
        </p:txBody>
      </p:sp>
    </p:spTree>
    <p:extLst>
      <p:ext uri="{BB962C8B-B14F-4D97-AF65-F5344CB8AC3E}">
        <p14:creationId xmlns:p14="http://schemas.microsoft.com/office/powerpoint/2010/main" val="285863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06E6D64-BD2C-534D-BF6F-4288B4FF4393}"/>
              </a:ext>
            </a:extLst>
          </p:cNvPr>
          <p:cNvSpPr/>
          <p:nvPr/>
        </p:nvSpPr>
        <p:spPr>
          <a:xfrm>
            <a:off x="3017837" y="3860006"/>
            <a:ext cx="1524000" cy="1485900"/>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rPr>
              <a:t>What makes a successful and powerful Monarch? </a:t>
            </a:r>
          </a:p>
        </p:txBody>
      </p:sp>
      <p:sp>
        <p:nvSpPr>
          <p:cNvPr id="3" name="TextBox 2">
            <a:extLst>
              <a:ext uri="{FF2B5EF4-FFF2-40B4-BE49-F238E27FC236}">
                <a16:creationId xmlns:a16="http://schemas.microsoft.com/office/drawing/2014/main" id="{388BF287-711E-8A4F-8FDD-37308B1071A8}"/>
              </a:ext>
            </a:extLst>
          </p:cNvPr>
          <p:cNvSpPr txBox="1"/>
          <p:nvPr/>
        </p:nvSpPr>
        <p:spPr>
          <a:xfrm>
            <a:off x="342900" y="8496300"/>
            <a:ext cx="6705600" cy="1584408"/>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HOT: </a:t>
            </a:r>
            <a:r>
              <a:rPr lang="en-GB" sz="1100" dirty="0">
                <a:latin typeface="Cambria" panose="02040503050406030204" pitchFamily="18" charset="0"/>
              </a:rPr>
              <a:t>What is the most important attribute to possess as a leader?</a:t>
            </a:r>
          </a:p>
          <a:p>
            <a:pPr>
              <a:lnSpc>
                <a:spcPct val="150000"/>
              </a:lnSpc>
            </a:pPr>
            <a:endParaRPr lang="en-GB" sz="1100" b="1" dirty="0">
              <a:latin typeface="Cambria" panose="02040503050406030204" pitchFamily="18" charset="0"/>
            </a:endParaRP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4" name="Rectangle 3">
            <a:extLst>
              <a:ext uri="{FF2B5EF4-FFF2-40B4-BE49-F238E27FC236}">
                <a16:creationId xmlns:a16="http://schemas.microsoft.com/office/drawing/2014/main" id="{08462C83-38AB-1146-81E5-A75E90CC3219}"/>
              </a:ext>
            </a:extLst>
          </p:cNvPr>
          <p:cNvSpPr/>
          <p:nvPr/>
        </p:nvSpPr>
        <p:spPr>
          <a:xfrm>
            <a:off x="342901" y="1261853"/>
            <a:ext cx="6934649" cy="600164"/>
          </a:xfrm>
          <a:prstGeom prst="rect">
            <a:avLst/>
          </a:prstGeom>
        </p:spPr>
        <p:txBody>
          <a:bodyPr wrap="square">
            <a:spAutoFit/>
          </a:bodyPr>
          <a:lstStyle/>
          <a:p>
            <a:pPr fontAlgn="ctr">
              <a:lnSpc>
                <a:spcPct val="150000"/>
              </a:lnSpc>
            </a:pPr>
            <a:r>
              <a:rPr lang="en-GB" sz="1100" b="1" dirty="0">
                <a:solidFill>
                  <a:srgbClr val="000000"/>
                </a:solidFill>
                <a:latin typeface="Cambria" panose="02040503050406030204" pitchFamily="18" charset="0"/>
              </a:rPr>
              <a:t>TASK: </a:t>
            </a:r>
            <a:r>
              <a:rPr lang="en-GB" sz="1100" dirty="0">
                <a:solidFill>
                  <a:srgbClr val="000000"/>
                </a:solidFill>
                <a:latin typeface="Cambria" panose="02040503050406030204" pitchFamily="18" charset="0"/>
              </a:rPr>
              <a:t>Think about life in Elizabethan England, create a mind map of what you think would make a successful and powerful monarch? What criteria would you judge a king or queen on?</a:t>
            </a:r>
            <a:endParaRPr lang="en-GB" sz="1100" dirty="0">
              <a:latin typeface="Cambria" panose="02040503050406030204" pitchFamily="18" charset="0"/>
            </a:endParaRPr>
          </a:p>
        </p:txBody>
      </p:sp>
      <p:sp>
        <p:nvSpPr>
          <p:cNvPr id="5" name="Google Shape;81;p16">
            <a:extLst>
              <a:ext uri="{FF2B5EF4-FFF2-40B4-BE49-F238E27FC236}">
                <a16:creationId xmlns:a16="http://schemas.microsoft.com/office/drawing/2014/main" id="{15BF5281-3662-E54C-92D9-D78435F4B49A}"/>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B. The Virgin Queen: the problem of her legitimacy, gender, marriage. Her character and strengths.</a:t>
            </a:r>
            <a:endParaRPr lang="en-GB" sz="1200" dirty="0">
              <a:latin typeface="Cambria" panose="02040503050406030204" pitchFamily="18" charset="0"/>
            </a:endParaRPr>
          </a:p>
        </p:txBody>
      </p:sp>
      <p:sp>
        <p:nvSpPr>
          <p:cNvPr id="6" name="Google Shape;86;p16">
            <a:extLst>
              <a:ext uri="{FF2B5EF4-FFF2-40B4-BE49-F238E27FC236}">
                <a16:creationId xmlns:a16="http://schemas.microsoft.com/office/drawing/2014/main" id="{8500EC35-C715-2940-8C09-03CC5C8B7614}"/>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p.13</a:t>
            </a:r>
            <a:endParaRPr sz="1600" b="1" dirty="0">
              <a:latin typeface="Calibri"/>
              <a:ea typeface="Calibri"/>
              <a:cs typeface="Calibri"/>
              <a:sym typeface="Calibri"/>
            </a:endParaRPr>
          </a:p>
        </p:txBody>
      </p:sp>
    </p:spTree>
    <p:extLst>
      <p:ext uri="{BB962C8B-B14F-4D97-AF65-F5344CB8AC3E}">
        <p14:creationId xmlns:p14="http://schemas.microsoft.com/office/powerpoint/2010/main" val="91968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462C83-38AB-1146-81E5-A75E90CC3219}"/>
              </a:ext>
            </a:extLst>
          </p:cNvPr>
          <p:cNvSpPr/>
          <p:nvPr/>
        </p:nvSpPr>
        <p:spPr>
          <a:xfrm>
            <a:off x="342901" y="1261853"/>
            <a:ext cx="6934649" cy="1131079"/>
          </a:xfrm>
          <a:prstGeom prst="rect">
            <a:avLst/>
          </a:prstGeom>
        </p:spPr>
        <p:txBody>
          <a:bodyPr wrap="square">
            <a:spAutoFit/>
          </a:bodyPr>
          <a:lstStyle/>
          <a:p>
            <a:pPr algn="ctr" fontAlgn="ctr">
              <a:lnSpc>
                <a:spcPct val="150000"/>
              </a:lnSpc>
            </a:pPr>
            <a:r>
              <a:rPr lang="en-GB" sz="1200" b="1" dirty="0">
                <a:solidFill>
                  <a:srgbClr val="000000"/>
                </a:solidFill>
                <a:latin typeface="Tahoma" panose="020B0604030504040204" pitchFamily="34" charset="0"/>
                <a:ea typeface="Tahoma" panose="020B0604030504040204" pitchFamily="34" charset="0"/>
                <a:cs typeface="Tahoma" panose="020B0604030504040204" pitchFamily="34" charset="0"/>
              </a:rPr>
              <a:t>The Virgin Queen: Elizabeth’s Character and Strengths</a:t>
            </a:r>
          </a:p>
          <a:p>
            <a:pPr fontAlgn="ctr">
              <a:lnSpc>
                <a:spcPct val="150000"/>
              </a:lnSpc>
            </a:pPr>
            <a:r>
              <a:rPr lang="en-GB" sz="1100" dirty="0">
                <a:solidFill>
                  <a:srgbClr val="000000"/>
                </a:solidFill>
                <a:latin typeface="Cambria" panose="02040503050406030204" pitchFamily="18" charset="0"/>
              </a:rPr>
              <a:t>Elizabeth was 25 years old when she became Queen. She already had many experiences that prepared her for tackling the problems she faced. Her character was also very important in helping her deal with the problems and crises.  Below, you will read about what the situation was like for Elizabeth when she came to the throne. </a:t>
            </a:r>
            <a:endParaRPr lang="en-GB" sz="1100" dirty="0">
              <a:latin typeface="Cambria" panose="02040503050406030204" pitchFamily="18" charset="0"/>
            </a:endParaRPr>
          </a:p>
        </p:txBody>
      </p:sp>
      <p:sp>
        <p:nvSpPr>
          <p:cNvPr id="5" name="Google Shape;81;p16">
            <a:extLst>
              <a:ext uri="{FF2B5EF4-FFF2-40B4-BE49-F238E27FC236}">
                <a16:creationId xmlns:a16="http://schemas.microsoft.com/office/drawing/2014/main" id="{15BF5281-3662-E54C-92D9-D78435F4B49A}"/>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B. The Virgin Queen: the problem of her legitimacy, gender, marriage. Her character and strengths.</a:t>
            </a:r>
            <a:endParaRPr lang="en-GB" sz="1200" dirty="0">
              <a:latin typeface="Cambria" panose="02040503050406030204" pitchFamily="18" charset="0"/>
            </a:endParaRPr>
          </a:p>
        </p:txBody>
      </p:sp>
      <p:sp>
        <p:nvSpPr>
          <p:cNvPr id="6" name="Google Shape;86;p16">
            <a:extLst>
              <a:ext uri="{FF2B5EF4-FFF2-40B4-BE49-F238E27FC236}">
                <a16:creationId xmlns:a16="http://schemas.microsoft.com/office/drawing/2014/main" id="{8500EC35-C715-2940-8C09-03CC5C8B7614}"/>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p.14</a:t>
            </a:r>
            <a:endParaRPr sz="1600" b="1" dirty="0">
              <a:latin typeface="Calibri"/>
              <a:ea typeface="Calibri"/>
              <a:cs typeface="Calibri"/>
              <a:sym typeface="Calibri"/>
            </a:endParaRPr>
          </a:p>
        </p:txBody>
      </p:sp>
      <p:pic>
        <p:nvPicPr>
          <p:cNvPr id="7" name="Picture 6">
            <a:extLst>
              <a:ext uri="{FF2B5EF4-FFF2-40B4-BE49-F238E27FC236}">
                <a16:creationId xmlns:a16="http://schemas.microsoft.com/office/drawing/2014/main" id="{C42D108E-222E-EB43-A0E7-B89F150E5114}"/>
              </a:ext>
            </a:extLst>
          </p:cNvPr>
          <p:cNvPicPr>
            <a:picLocks noChangeAspect="1"/>
          </p:cNvPicPr>
          <p:nvPr/>
        </p:nvPicPr>
        <p:blipFill>
          <a:blip r:embed="rId2" cstate="email">
            <a:clrChange>
              <a:clrFrom>
                <a:srgbClr val="D8D9D3"/>
              </a:clrFrom>
              <a:clrTo>
                <a:srgbClr val="D8D9D3">
                  <a:alpha val="0"/>
                </a:srgbClr>
              </a:clrTo>
            </a:clrChang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938081" y="5345906"/>
            <a:ext cx="1550037" cy="1827097"/>
          </a:xfrm>
          <a:prstGeom prst="rect">
            <a:avLst/>
          </a:prstGeom>
        </p:spPr>
      </p:pic>
      <p:sp>
        <p:nvSpPr>
          <p:cNvPr id="8" name="TextBox 7">
            <a:extLst>
              <a:ext uri="{FF2B5EF4-FFF2-40B4-BE49-F238E27FC236}">
                <a16:creationId xmlns:a16="http://schemas.microsoft.com/office/drawing/2014/main" id="{730AA072-B6D8-6D4C-96CE-627F270D380E}"/>
              </a:ext>
            </a:extLst>
          </p:cNvPr>
          <p:cNvSpPr txBox="1"/>
          <p:nvPr/>
        </p:nvSpPr>
        <p:spPr>
          <a:xfrm>
            <a:off x="342901" y="2572937"/>
            <a:ext cx="2844799" cy="3292568"/>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Her Parents</a:t>
            </a:r>
          </a:p>
          <a:p>
            <a:pPr>
              <a:lnSpc>
                <a:spcPct val="150000"/>
              </a:lnSpc>
            </a:pPr>
            <a:r>
              <a:rPr lang="en-GB" sz="1100" dirty="0">
                <a:latin typeface="Cambria" panose="02040503050406030204" pitchFamily="18" charset="0"/>
              </a:rPr>
              <a:t>Elizabeth’s mother, Anne Boleyn, was beheaded for treason in 1536. As a result of this, Elizabeth was declared illegitimate and Henry, her father  removed her from the line of succession. When her brother Edward was born, all chance of Elizabeth becoming queen seemed to have gone. She was only allowed to see her brother and father on special occasions. However, this changed when Henry married his sixth wife, Catherine Parr, who persuaded  Henry to bring Elizabeth back to court.  </a:t>
            </a:r>
          </a:p>
        </p:txBody>
      </p:sp>
      <p:sp>
        <p:nvSpPr>
          <p:cNvPr id="9" name="TextBox 8">
            <a:extLst>
              <a:ext uri="{FF2B5EF4-FFF2-40B4-BE49-F238E27FC236}">
                <a16:creationId xmlns:a16="http://schemas.microsoft.com/office/drawing/2014/main" id="{4FCD275F-E17C-B44A-AEC9-AC646C55EB19}"/>
              </a:ext>
            </a:extLst>
          </p:cNvPr>
          <p:cNvSpPr txBox="1"/>
          <p:nvPr/>
        </p:nvSpPr>
        <p:spPr>
          <a:xfrm>
            <a:off x="4371976" y="2538987"/>
            <a:ext cx="2844799" cy="3038652"/>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Legitimacy</a:t>
            </a:r>
          </a:p>
          <a:p>
            <a:pPr>
              <a:lnSpc>
                <a:spcPct val="150000"/>
              </a:lnSpc>
            </a:pPr>
            <a:r>
              <a:rPr lang="en-GB" sz="1100" dirty="0">
                <a:latin typeface="Cambria" panose="02040503050406030204" pitchFamily="18" charset="0"/>
              </a:rPr>
              <a:t>Legitimacy means justified. Catholics believed that Elizabeth was illegitimate and therefore had no right to rule for a couple of reasons. One was that her father removed her from the line of succession. Another was the fact that her mother was beheaded for treason and finally because the Catholic church doesn’t allow divorce. The head of the Roman Catholic Church, the Pope, refused to grant the divorce so Catholics refused to accept it. </a:t>
            </a:r>
          </a:p>
        </p:txBody>
      </p:sp>
      <p:sp>
        <p:nvSpPr>
          <p:cNvPr id="10" name="TextBox 9">
            <a:extLst>
              <a:ext uri="{FF2B5EF4-FFF2-40B4-BE49-F238E27FC236}">
                <a16:creationId xmlns:a16="http://schemas.microsoft.com/office/drawing/2014/main" id="{F028450C-C0D0-C24D-A76F-8861907102DE}"/>
              </a:ext>
            </a:extLst>
          </p:cNvPr>
          <p:cNvSpPr txBox="1"/>
          <p:nvPr/>
        </p:nvSpPr>
        <p:spPr>
          <a:xfrm>
            <a:off x="218092" y="6992190"/>
            <a:ext cx="2844799" cy="3038652"/>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Education + Personality</a:t>
            </a:r>
          </a:p>
          <a:p>
            <a:pPr>
              <a:lnSpc>
                <a:spcPct val="150000"/>
              </a:lnSpc>
            </a:pPr>
            <a:r>
              <a:rPr lang="en-GB" sz="1100" dirty="0">
                <a:latin typeface="Cambria" panose="02040503050406030204" pitchFamily="18" charset="0"/>
              </a:rPr>
              <a:t>Elizabeth was brought up as a Protestant and learned Greek, Latin and Italian. She was incredibly smart and astute. She was taught Bible stories, dancing, riding and archery. She had a strong grasp of politics and an eye for detail. She was confident, charismatic and able to make great speeches to inspire people. However, she often took her time making decisions which would frustrate her advisors whilst also having a temper that people feared.  </a:t>
            </a:r>
          </a:p>
        </p:txBody>
      </p:sp>
      <p:sp>
        <p:nvSpPr>
          <p:cNvPr id="11" name="TextBox 10">
            <a:extLst>
              <a:ext uri="{FF2B5EF4-FFF2-40B4-BE49-F238E27FC236}">
                <a16:creationId xmlns:a16="http://schemas.microsoft.com/office/drawing/2014/main" id="{5DCD21C2-825B-A949-82D8-9597FD573041}"/>
              </a:ext>
            </a:extLst>
          </p:cNvPr>
          <p:cNvSpPr txBox="1"/>
          <p:nvPr/>
        </p:nvSpPr>
        <p:spPr>
          <a:xfrm>
            <a:off x="4480847" y="6992190"/>
            <a:ext cx="2844799" cy="2530821"/>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Danger</a:t>
            </a:r>
          </a:p>
          <a:p>
            <a:pPr>
              <a:lnSpc>
                <a:spcPct val="150000"/>
              </a:lnSpc>
            </a:pPr>
            <a:r>
              <a:rPr lang="en-GB" sz="1100" dirty="0">
                <a:latin typeface="Cambria" panose="02040503050406030204" pitchFamily="18" charset="0"/>
              </a:rPr>
              <a:t>Elizabeth also spent time as a prisoner in the Tower of London. In 1554, Queen Mary I (Elizabeth's sister) suspected her of being involved in Wyatt’s Rebellion, a rebellion that aimed to overthrow Mary. As a result, Elizabeth was accused of treason, which carried the death penalty. Eventually, Mary was advised that there was not enough evidence to put Elizabeth on trial. </a:t>
            </a:r>
          </a:p>
        </p:txBody>
      </p:sp>
    </p:spTree>
    <p:extLst>
      <p:ext uri="{BB962C8B-B14F-4D97-AF65-F5344CB8AC3E}">
        <p14:creationId xmlns:p14="http://schemas.microsoft.com/office/powerpoint/2010/main" val="80514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98F99B2-A7D4-574A-96B9-93E9072A3C68}"/>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B. The Virgin Queen: the problem of her legitimacy, gender, marriage. Her character and strengths.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6555F622-F729-9541-B60B-8FB1C03AD703}"/>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p.15</a:t>
            </a:r>
            <a:endParaRPr sz="1600" b="1" dirty="0">
              <a:latin typeface="Calibri"/>
              <a:ea typeface="Calibri"/>
              <a:cs typeface="Calibri"/>
              <a:sym typeface="Calibri"/>
            </a:endParaRPr>
          </a:p>
        </p:txBody>
      </p:sp>
      <p:pic>
        <p:nvPicPr>
          <p:cNvPr id="4" name="Picture 3">
            <a:extLst>
              <a:ext uri="{FF2B5EF4-FFF2-40B4-BE49-F238E27FC236}">
                <a16:creationId xmlns:a16="http://schemas.microsoft.com/office/drawing/2014/main" id="{33D0D7B2-D043-0D49-93EC-A5BA3CC4922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774" b="98113" l="0" r="92188">
                        <a14:foregroundMark x1="521" y1="97484" x2="6250" y2="73585"/>
                        <a14:foregroundMark x1="6250" y1="73585" x2="26563" y2="71698"/>
                        <a14:foregroundMark x1="26563" y1="71698" x2="44271" y2="61635"/>
                        <a14:foregroundMark x1="44271" y1="61635" x2="44792" y2="87421"/>
                        <a14:foregroundMark x1="44792" y1="87421" x2="64583" y2="89308"/>
                        <a14:foregroundMark x1="64063" y1="89308" x2="18229" y2="98742"/>
                        <a14:foregroundMark x1="23958" y1="75472" x2="18229" y2="98742"/>
                        <a14:foregroundMark x1="24479" y1="75472" x2="25000" y2="74843"/>
                        <a14:foregroundMark x1="0" y1="97484" x2="7292" y2="94969"/>
                        <a14:foregroundMark x1="30208" y1="22642" x2="44271" y2="3774"/>
                        <a14:foregroundMark x1="44271" y1="3774" x2="64583" y2="11321"/>
                        <a14:foregroundMark x1="64583" y1="11321" x2="32292" y2="15723"/>
                        <a14:foregroundMark x1="87500" y1="69811" x2="98958" y2="88679"/>
                        <a14:foregroundMark x1="98958" y1="89308" x2="72396" y2="98113"/>
                        <a14:foregroundMark x1="72396" y1="98742" x2="50521" y2="95597"/>
                        <a14:foregroundMark x1="50000" y1="95597" x2="31250" y2="98742"/>
                        <a14:foregroundMark x1="87500" y1="83019" x2="68750" y2="98742"/>
                        <a14:foregroundMark x1="68750" y1="98742" x2="90104" y2="90566"/>
                        <a14:foregroundMark x1="73958" y1="99371" x2="73958" y2="99371"/>
                        <a14:foregroundMark x1="91146" y1="77358" x2="92708" y2="80503"/>
                      </a14:backgroundRemoval>
                    </a14:imgEffect>
                  </a14:imgLayer>
                </a14:imgProps>
              </a:ext>
              <a:ext uri="{28A0092B-C50C-407E-A947-70E740481C1C}">
                <a14:useLocalDpi xmlns:a14="http://schemas.microsoft.com/office/drawing/2010/main"/>
              </a:ext>
            </a:extLst>
          </a:blip>
          <a:srcRect/>
          <a:stretch/>
        </p:blipFill>
        <p:spPr>
          <a:xfrm>
            <a:off x="3077270" y="9108382"/>
            <a:ext cx="1505668" cy="1246881"/>
          </a:xfrm>
          <a:prstGeom prst="rect">
            <a:avLst/>
          </a:prstGeom>
        </p:spPr>
      </p:pic>
      <p:sp>
        <p:nvSpPr>
          <p:cNvPr id="5" name="Rectangle 4">
            <a:extLst>
              <a:ext uri="{FF2B5EF4-FFF2-40B4-BE49-F238E27FC236}">
                <a16:creationId xmlns:a16="http://schemas.microsoft.com/office/drawing/2014/main" id="{DDF53086-8889-7647-9D45-6C1EB7EF8488}"/>
              </a:ext>
            </a:extLst>
          </p:cNvPr>
          <p:cNvSpPr/>
          <p:nvPr/>
        </p:nvSpPr>
        <p:spPr>
          <a:xfrm>
            <a:off x="345155" y="1207531"/>
            <a:ext cx="6894892" cy="369332"/>
          </a:xfrm>
          <a:prstGeom prst="rect">
            <a:avLst/>
          </a:prstGeom>
        </p:spPr>
        <p:txBody>
          <a:bodyPr wrap="square" anchor="ctr">
            <a:spAutoFit/>
          </a:bodyPr>
          <a:lstStyle/>
          <a:p>
            <a:pPr algn="ctr" fontAlgn="ctr">
              <a:lnSpc>
                <a:spcPct val="150000"/>
              </a:lnSpc>
            </a:pPr>
            <a:r>
              <a:rPr lang="en-GB" sz="1200" b="1" dirty="0">
                <a:solidFill>
                  <a:srgbClr val="000000"/>
                </a:solidFill>
                <a:latin typeface="Tahoma" panose="020B0604030504040204" pitchFamily="34" charset="0"/>
                <a:ea typeface="Tahoma" panose="020B0604030504040204" pitchFamily="34" charset="0"/>
                <a:cs typeface="Tahoma" panose="020B0604030504040204" pitchFamily="34" charset="0"/>
              </a:rPr>
              <a:t>Gender and Marriage</a:t>
            </a:r>
          </a:p>
        </p:txBody>
      </p:sp>
      <p:sp>
        <p:nvSpPr>
          <p:cNvPr id="6" name="Rectangle 5">
            <a:extLst>
              <a:ext uri="{FF2B5EF4-FFF2-40B4-BE49-F238E27FC236}">
                <a16:creationId xmlns:a16="http://schemas.microsoft.com/office/drawing/2014/main" id="{961D209B-49A4-224F-A157-C796F8ED3248}"/>
              </a:ext>
            </a:extLst>
          </p:cNvPr>
          <p:cNvSpPr/>
          <p:nvPr/>
        </p:nvSpPr>
        <p:spPr>
          <a:xfrm>
            <a:off x="196853" y="1576863"/>
            <a:ext cx="7043194" cy="5678478"/>
          </a:xfrm>
          <a:prstGeom prst="rect">
            <a:avLst/>
          </a:prstGeom>
        </p:spPr>
        <p:txBody>
          <a:bodyPr wrap="square" numCol="2" spcCol="360000">
            <a:spAutoFit/>
          </a:bodyPr>
          <a:lstStyle/>
          <a:p>
            <a:pPr fontAlgn="ctr">
              <a:lnSpc>
                <a:spcPct val="150000"/>
              </a:lnSpc>
            </a:pPr>
            <a:r>
              <a:rPr lang="en-GB" sz="1100" dirty="0">
                <a:solidFill>
                  <a:srgbClr val="000000"/>
                </a:solidFill>
                <a:latin typeface="Cambria" panose="02040503050406030204" pitchFamily="18" charset="0"/>
              </a:rPr>
              <a:t>Gender was a problem for Elizabeth. In the 16th century, it was unusual for a queen to rule in her own right as it seemed unnatural in society for women to rule on their own.  Furthermore, the Christian religion taught that women should be under the authority of men.  Additionally, monarchs were still expected to lead their armies in battles. </a:t>
            </a:r>
            <a:endParaRPr lang="en-GB" sz="1100" baseline="30000" dirty="0">
              <a:solidFill>
                <a:srgbClr val="000000"/>
              </a:solidFill>
              <a:latin typeface="Cambria" panose="02040503050406030204" pitchFamily="18" charset="0"/>
            </a:endParaRPr>
          </a:p>
          <a:p>
            <a:pPr fontAlgn="ctr">
              <a:lnSpc>
                <a:spcPct val="150000"/>
              </a:lnSpc>
            </a:pPr>
            <a:endParaRPr lang="en-GB" sz="1100" dirty="0">
              <a:solidFill>
                <a:srgbClr val="000000"/>
              </a:solidFill>
              <a:latin typeface="Cambria" panose="02040503050406030204" pitchFamily="18" charset="0"/>
            </a:endParaRPr>
          </a:p>
          <a:p>
            <a:pPr fontAlgn="ctr">
              <a:lnSpc>
                <a:spcPct val="150000"/>
              </a:lnSpc>
            </a:pPr>
            <a:r>
              <a:rPr lang="en-GB" sz="1100" dirty="0">
                <a:solidFill>
                  <a:srgbClr val="000000"/>
                </a:solidFill>
                <a:latin typeface="Cambria" panose="02040503050406030204" pitchFamily="18" charset="0"/>
              </a:rPr>
              <a:t>It is true to say that life in Elizabethan England would be considered sexist. Women were not considered to be physically, mentally or emotionally capable of governing, and even the home was supposed to be under the authority of the husband or father. It was very rare and unusual in this time for a woman to be in a position of power. </a:t>
            </a:r>
          </a:p>
          <a:p>
            <a:pPr fontAlgn="ctr">
              <a:lnSpc>
                <a:spcPct val="150000"/>
              </a:lnSpc>
            </a:pPr>
            <a:endParaRPr lang="en-GB" sz="1100" dirty="0">
              <a:solidFill>
                <a:srgbClr val="000000"/>
              </a:solidFill>
              <a:latin typeface="Cambria" panose="02040503050406030204" pitchFamily="18" charset="0"/>
            </a:endParaRPr>
          </a:p>
          <a:p>
            <a:pPr fontAlgn="ctr">
              <a:lnSpc>
                <a:spcPct val="150000"/>
              </a:lnSpc>
            </a:pPr>
            <a:r>
              <a:rPr lang="en-GB" sz="1100" dirty="0">
                <a:solidFill>
                  <a:srgbClr val="000000"/>
                </a:solidFill>
                <a:latin typeface="Cambria" panose="02040503050406030204" pitchFamily="18" charset="0"/>
              </a:rPr>
              <a:t>Many people, including Elizabeth’s advisors, thought that she should marry. There were a couple reasons for this. Primarily, a marriage would bring stability to the country. As Elizabeth was the last Tudor, it was essential for there to be an heir to the throne to make sure the succession ran smoothly. Furthermore, a marriage to a foreign prince or Duke would strengthen international relations and form a vital alliance. Despite there being eligible princes in Europe, including her own brother-in-law, Philip II of Spain, Eric the King of Sweden and the French heir to the throne, the Duke of Alencon, Elizabeth chose to remain single. </a:t>
            </a:r>
          </a:p>
          <a:p>
            <a:pPr fontAlgn="ctr">
              <a:lnSpc>
                <a:spcPct val="150000"/>
              </a:lnSpc>
            </a:pPr>
            <a:endParaRPr lang="en-GB" sz="1100" dirty="0">
              <a:solidFill>
                <a:srgbClr val="000000"/>
              </a:solidFill>
              <a:latin typeface="Cambria" panose="02040503050406030204" pitchFamily="18" charset="0"/>
            </a:endParaRPr>
          </a:p>
          <a:p>
            <a:pPr fontAlgn="ctr">
              <a:lnSpc>
                <a:spcPct val="150000"/>
              </a:lnSpc>
            </a:pPr>
            <a:r>
              <a:rPr lang="en-GB" sz="1100" dirty="0">
                <a:solidFill>
                  <a:srgbClr val="000000"/>
                </a:solidFill>
                <a:latin typeface="Cambria" panose="02040503050406030204" pitchFamily="18" charset="0"/>
              </a:rPr>
              <a:t>Queen Mary’s reign saw a lot of turbulence and did nothing to show that women could rule successfully and actually encouraged more prejudice against female monarchs. For example, England allied with Spain in a war against France which was expensive and resulted in a loss leading to  low morale. She spent too much money on the war and England’s finances were poor. There had been several bad harvests leading to disease, hunger and poverty. Finally, Mary burned almost 300 Protestants for their religious beliefs. Although most people were Catholic at that time, the burnings had not been popular. </a:t>
            </a:r>
          </a:p>
        </p:txBody>
      </p:sp>
      <p:sp>
        <p:nvSpPr>
          <p:cNvPr id="7" name="Cloud Callout 6">
            <a:extLst>
              <a:ext uri="{FF2B5EF4-FFF2-40B4-BE49-F238E27FC236}">
                <a16:creationId xmlns:a16="http://schemas.microsoft.com/office/drawing/2014/main" id="{96A5B631-3E09-C044-B3EF-02BBE109B898}"/>
              </a:ext>
            </a:extLst>
          </p:cNvPr>
          <p:cNvSpPr/>
          <p:nvPr/>
        </p:nvSpPr>
        <p:spPr>
          <a:xfrm>
            <a:off x="4417768" y="8094591"/>
            <a:ext cx="2891080" cy="2027582"/>
          </a:xfrm>
          <a:prstGeom prst="cloudCallout">
            <a:avLst>
              <a:gd name="adj1" fmla="val -60253"/>
              <a:gd name="adj2" fmla="val 27372"/>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GB" sz="1100" b="1" dirty="0">
                <a:latin typeface="Cambria" panose="02040503050406030204" pitchFamily="18" charset="0"/>
              </a:rPr>
              <a:t>Cons</a:t>
            </a:r>
          </a:p>
        </p:txBody>
      </p:sp>
      <p:sp>
        <p:nvSpPr>
          <p:cNvPr id="8" name="Cloud Callout 7">
            <a:extLst>
              <a:ext uri="{FF2B5EF4-FFF2-40B4-BE49-F238E27FC236}">
                <a16:creationId xmlns:a16="http://schemas.microsoft.com/office/drawing/2014/main" id="{368841D8-7269-C142-8B67-A984E1D59224}"/>
              </a:ext>
            </a:extLst>
          </p:cNvPr>
          <p:cNvSpPr/>
          <p:nvPr/>
        </p:nvSpPr>
        <p:spPr>
          <a:xfrm>
            <a:off x="382658" y="8291350"/>
            <a:ext cx="2891080" cy="2027582"/>
          </a:xfrm>
          <a:prstGeom prst="cloudCallout">
            <a:avLst>
              <a:gd name="adj1" fmla="val 64884"/>
              <a:gd name="adj2" fmla="val 16914"/>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GB" sz="1100" b="1" dirty="0">
                <a:latin typeface="Cambria" panose="02040503050406030204" pitchFamily="18" charset="0"/>
              </a:rPr>
              <a:t>Pros</a:t>
            </a:r>
          </a:p>
        </p:txBody>
      </p:sp>
      <p:sp>
        <p:nvSpPr>
          <p:cNvPr id="9" name="Rectangle 8">
            <a:extLst>
              <a:ext uri="{FF2B5EF4-FFF2-40B4-BE49-F238E27FC236}">
                <a16:creationId xmlns:a16="http://schemas.microsoft.com/office/drawing/2014/main" id="{FB18FFFD-169D-9849-B7BD-AF4544AB03E6}"/>
              </a:ext>
            </a:extLst>
          </p:cNvPr>
          <p:cNvSpPr/>
          <p:nvPr/>
        </p:nvSpPr>
        <p:spPr>
          <a:xfrm>
            <a:off x="196853" y="7465626"/>
            <a:ext cx="7043194" cy="346249"/>
          </a:xfrm>
          <a:prstGeom prst="rect">
            <a:avLst/>
          </a:prstGeom>
        </p:spPr>
        <p:txBody>
          <a:bodyPr wrap="square" anchor="ctr">
            <a:spAutoFit/>
          </a:bodyPr>
          <a:lstStyle/>
          <a:p>
            <a:pPr fontAlgn="ctr">
              <a:lnSpc>
                <a:spcPct val="150000"/>
              </a:lnSpc>
            </a:pPr>
            <a:r>
              <a:rPr lang="en-GB" sz="1100" b="1" dirty="0">
                <a:solidFill>
                  <a:srgbClr val="000000"/>
                </a:solidFill>
                <a:latin typeface="Cambria" panose="02040503050406030204" pitchFamily="18" charset="0"/>
                <a:ea typeface="Tahoma" panose="020B0604030504040204" pitchFamily="34" charset="0"/>
                <a:cs typeface="Tahoma" panose="020B0604030504040204" pitchFamily="34" charset="0"/>
              </a:rPr>
              <a:t>TASK: </a:t>
            </a:r>
            <a:r>
              <a:rPr lang="en-GB" sz="1100" dirty="0">
                <a:solidFill>
                  <a:srgbClr val="000000"/>
                </a:solidFill>
                <a:latin typeface="Cambria" panose="02040503050406030204" pitchFamily="18" charset="0"/>
                <a:ea typeface="Tahoma" panose="020B0604030504040204" pitchFamily="34" charset="0"/>
                <a:cs typeface="Tahoma" panose="020B0604030504040204" pitchFamily="34" charset="0"/>
              </a:rPr>
              <a:t>What are some pros and cons of Elizabeth getting married, write a list in the thought bubbles below. </a:t>
            </a:r>
            <a:endParaRPr lang="en-GB" sz="1100" b="1" dirty="0">
              <a:solidFill>
                <a:srgbClr val="000000"/>
              </a:solidFill>
              <a:latin typeface="Cambria" panose="020405030504060302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1601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77D031CF-7B44-D44F-A3B0-B09E997D7D71}"/>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B. The Virgin Queen: the problem of her legitimacy, gender, marriage. Her character and strengths.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08FFB994-A1E0-E741-9E9F-D2BBB340516C}"/>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p.16</a:t>
            </a:r>
            <a:endParaRPr sz="1600" b="1" dirty="0">
              <a:latin typeface="Calibri"/>
              <a:ea typeface="Calibri"/>
              <a:cs typeface="Calibri"/>
              <a:sym typeface="Calibri"/>
            </a:endParaRPr>
          </a:p>
        </p:txBody>
      </p:sp>
      <p:sp>
        <p:nvSpPr>
          <p:cNvPr id="4" name="Rectangle 3">
            <a:extLst>
              <a:ext uri="{FF2B5EF4-FFF2-40B4-BE49-F238E27FC236}">
                <a16:creationId xmlns:a16="http://schemas.microsoft.com/office/drawing/2014/main" id="{4714B0F4-5587-F442-ABB2-81F1CA04CD8C}"/>
              </a:ext>
            </a:extLst>
          </p:cNvPr>
          <p:cNvSpPr/>
          <p:nvPr/>
        </p:nvSpPr>
        <p:spPr>
          <a:xfrm>
            <a:off x="342901" y="1261853"/>
            <a:ext cx="6934649" cy="8725466"/>
          </a:xfrm>
          <a:prstGeom prst="rect">
            <a:avLst/>
          </a:prstGeom>
        </p:spPr>
        <p:txBody>
          <a:bodyPr wrap="square">
            <a:spAutoFit/>
          </a:bodyPr>
          <a:lstStyle/>
          <a:p>
            <a:pPr fontAlgn="ctr">
              <a:lnSpc>
                <a:spcPct val="150000"/>
              </a:lnSpc>
            </a:pPr>
            <a:r>
              <a:rPr lang="en-GB" sz="1100" b="1" dirty="0">
                <a:latin typeface="Cambria" panose="02040503050406030204" pitchFamily="18" charset="0"/>
              </a:rPr>
              <a:t>TASK: </a:t>
            </a:r>
            <a:r>
              <a:rPr lang="en-GB" sz="1100" dirty="0">
                <a:latin typeface="Cambria" panose="02040503050406030204" pitchFamily="18" charset="0"/>
              </a:rPr>
              <a:t>Answer the following questions.</a:t>
            </a:r>
          </a:p>
          <a:p>
            <a:pPr fontAlgn="ctr">
              <a:lnSpc>
                <a:spcPct val="150000"/>
              </a:lnSpc>
            </a:pPr>
            <a:endParaRPr lang="en-GB" sz="1100" b="1" dirty="0">
              <a:latin typeface="Cambria" panose="02040503050406030204" pitchFamily="18" charset="0"/>
            </a:endParaRPr>
          </a:p>
          <a:p>
            <a:pPr fontAlgn="ctr">
              <a:lnSpc>
                <a:spcPct val="150000"/>
              </a:lnSpc>
            </a:pPr>
            <a:r>
              <a:rPr lang="en-GB" sz="1100" dirty="0">
                <a:latin typeface="Cambria" panose="02040503050406030204" pitchFamily="18" charset="0"/>
              </a:rPr>
              <a:t>Identify two experiences when Elizabeth faced great stress and danger:</a:t>
            </a:r>
          </a:p>
          <a:p>
            <a:pPr fontAlgn="ctr">
              <a:lnSpc>
                <a:spcPct val="150000"/>
              </a:lnSpc>
            </a:pPr>
            <a:endParaRPr lang="en-GB" sz="1100" dirty="0">
              <a:latin typeface="Cambria" panose="02040503050406030204" pitchFamily="18" charset="0"/>
            </a:endParaRPr>
          </a:p>
          <a:p>
            <a:pPr fontAlgn="ct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ctr">
              <a:lnSpc>
                <a:spcPct val="150000"/>
              </a:lnSpc>
            </a:pPr>
            <a:endParaRPr lang="en-GB" sz="1100" dirty="0">
              <a:latin typeface="Cambria" panose="02040503050406030204" pitchFamily="18" charset="0"/>
            </a:endParaRPr>
          </a:p>
          <a:p>
            <a:pPr fontAlgn="ctr">
              <a:lnSpc>
                <a:spcPct val="150000"/>
              </a:lnSpc>
            </a:pPr>
            <a:r>
              <a:rPr lang="en-GB" sz="1100" dirty="0">
                <a:latin typeface="Cambria" panose="02040503050406030204" pitchFamily="18" charset="0"/>
              </a:rPr>
              <a:t>Identify three personal qualities that would help her as Queen.</a:t>
            </a:r>
          </a:p>
          <a:p>
            <a:pPr fontAlgn="ctr">
              <a:lnSpc>
                <a:spcPct val="150000"/>
              </a:lnSpc>
            </a:pPr>
            <a:endParaRPr lang="en-GB" sz="1100" dirty="0">
              <a:latin typeface="Cambria" panose="02040503050406030204" pitchFamily="18" charset="0"/>
            </a:endParaRPr>
          </a:p>
          <a:p>
            <a:pPr fontAlgn="ct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ctr">
              <a:lnSpc>
                <a:spcPct val="150000"/>
              </a:lnSpc>
            </a:pPr>
            <a:endParaRPr lang="en-GB" sz="1100" dirty="0">
              <a:latin typeface="Cambria" panose="02040503050406030204" pitchFamily="18" charset="0"/>
            </a:endParaRPr>
          </a:p>
          <a:p>
            <a:pPr fontAlgn="ctr">
              <a:lnSpc>
                <a:spcPct val="150000"/>
              </a:lnSpc>
            </a:pPr>
            <a:r>
              <a:rPr lang="en-GB" sz="1100" dirty="0">
                <a:latin typeface="Cambria" panose="02040503050406030204" pitchFamily="18" charset="0"/>
              </a:rPr>
              <a:t>Identify evidence that there were doubts that a woman could rule the county. </a:t>
            </a:r>
          </a:p>
          <a:p>
            <a:pPr fontAlgn="ctr">
              <a:lnSpc>
                <a:spcPct val="150000"/>
              </a:lnSpc>
            </a:pPr>
            <a:endParaRPr lang="en-GB" sz="1100" dirty="0">
              <a:latin typeface="Cambria" panose="02040503050406030204" pitchFamily="18" charset="0"/>
            </a:endParaRPr>
          </a:p>
          <a:p>
            <a:pPr fontAlgn="ct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ctr">
              <a:lnSpc>
                <a:spcPct val="150000"/>
              </a:lnSpc>
            </a:pPr>
            <a:endParaRPr lang="en-GB" sz="1100" dirty="0">
              <a:latin typeface="Cambria" panose="02040503050406030204" pitchFamily="18" charset="0"/>
            </a:endParaRPr>
          </a:p>
          <a:p>
            <a:pPr fontAlgn="ctr">
              <a:lnSpc>
                <a:spcPct val="150000"/>
              </a:lnSpc>
            </a:pPr>
            <a:r>
              <a:rPr lang="en-GB" sz="1100" b="1" dirty="0">
                <a:latin typeface="Cambria" panose="02040503050406030204" pitchFamily="18" charset="0"/>
              </a:rPr>
              <a:t>HOT:</a:t>
            </a:r>
            <a:r>
              <a:rPr lang="en-GB" sz="1100" dirty="0">
                <a:latin typeface="Cambria" panose="02040503050406030204" pitchFamily="18" charset="0"/>
              </a:rPr>
              <a:t> Do you think that in 1558 Elizabeth:</a:t>
            </a:r>
          </a:p>
          <a:p>
            <a:pPr marL="228600" indent="-228600" fontAlgn="ctr">
              <a:lnSpc>
                <a:spcPct val="150000"/>
              </a:lnSpc>
              <a:buFont typeface="+mj-lt"/>
              <a:buAutoNum type="alphaUcPeriod"/>
            </a:pPr>
            <a:r>
              <a:rPr lang="en-GB" sz="1100" dirty="0">
                <a:latin typeface="Cambria" panose="02040503050406030204" pitchFamily="18" charset="0"/>
              </a:rPr>
              <a:t>Promised to be an excellent ruler?</a:t>
            </a:r>
          </a:p>
          <a:p>
            <a:pPr marL="228600" indent="-228600" fontAlgn="ctr">
              <a:lnSpc>
                <a:spcPct val="150000"/>
              </a:lnSpc>
              <a:buFont typeface="+mj-lt"/>
              <a:buAutoNum type="alphaUcPeriod"/>
            </a:pPr>
            <a:r>
              <a:rPr lang="en-GB" sz="1100" dirty="0">
                <a:latin typeface="Cambria" panose="02040503050406030204" pitchFamily="18" charset="0"/>
              </a:rPr>
              <a:t>Was potentially a good ruler, but that was uncertain?</a:t>
            </a:r>
          </a:p>
          <a:p>
            <a:pPr marL="228600" indent="-228600" fontAlgn="ctr">
              <a:lnSpc>
                <a:spcPct val="150000"/>
              </a:lnSpc>
              <a:buFont typeface="+mj-lt"/>
              <a:buAutoNum type="alphaUcPeriod"/>
            </a:pPr>
            <a:r>
              <a:rPr lang="en-GB" sz="1100" dirty="0">
                <a:latin typeface="Cambria" panose="02040503050406030204" pitchFamily="18" charset="0"/>
              </a:rPr>
              <a:t>Looked likely to be a failure?</a:t>
            </a:r>
          </a:p>
          <a:p>
            <a:pPr fontAlgn="ctr">
              <a:lnSpc>
                <a:spcPct val="150000"/>
              </a:lnSpc>
            </a:pPr>
            <a:r>
              <a:rPr lang="en-GB" sz="1100" dirty="0">
                <a:latin typeface="Cambria" panose="02040503050406030204" pitchFamily="18" charset="0"/>
              </a:rPr>
              <a:t>Explain your choice:</a:t>
            </a:r>
          </a:p>
          <a:p>
            <a:pPr fontAlgn="ctr">
              <a:lnSpc>
                <a:spcPct val="150000"/>
              </a:lnSpc>
            </a:pPr>
            <a:endParaRPr lang="en-GB" sz="1100" dirty="0">
              <a:latin typeface="Cambria" panose="02040503050406030204" pitchFamily="18" charset="0"/>
            </a:endParaRPr>
          </a:p>
          <a:p>
            <a:pPr fontAlgn="ct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ct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ct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ct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ctr">
              <a:lnSpc>
                <a:spcPct val="150000"/>
              </a:lnSpc>
            </a:pPr>
            <a:endParaRPr lang="en-GB" sz="1100" dirty="0">
              <a:latin typeface="Cambria" panose="02040503050406030204" pitchFamily="18" charset="0"/>
            </a:endParaRPr>
          </a:p>
          <a:p>
            <a:pPr fontAlgn="ctr">
              <a:lnSpc>
                <a:spcPct val="150000"/>
              </a:lnSpc>
            </a:pPr>
            <a:endParaRPr lang="en-GB" sz="1100" dirty="0">
              <a:latin typeface="Cambria" panose="02040503050406030204" pitchFamily="18" charset="0"/>
            </a:endParaRPr>
          </a:p>
          <a:p>
            <a:pPr fontAlgn="ctr">
              <a:lnSpc>
                <a:spcPct val="150000"/>
              </a:lnSpc>
            </a:pPr>
            <a:endParaRPr lang="en-GB" sz="1100" dirty="0">
              <a:latin typeface="Cambria" panose="02040503050406030204" pitchFamily="18" charset="0"/>
            </a:endParaRPr>
          </a:p>
        </p:txBody>
      </p:sp>
    </p:spTree>
    <p:extLst>
      <p:ext uri="{BB962C8B-B14F-4D97-AF65-F5344CB8AC3E}">
        <p14:creationId xmlns:p14="http://schemas.microsoft.com/office/powerpoint/2010/main" val="256919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5947697D-63AB-E74A-8572-A0CDC7789527}"/>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BA47E6CB-6DF4-9F48-A3D1-CF23CDFF8A0F}"/>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p.17</a:t>
            </a:r>
            <a:endParaRPr sz="1600" b="1" dirty="0">
              <a:latin typeface="Calibri"/>
              <a:ea typeface="Calibri"/>
              <a:cs typeface="Calibri"/>
              <a:sym typeface="Calibri"/>
            </a:endParaRPr>
          </a:p>
        </p:txBody>
      </p:sp>
      <p:sp>
        <p:nvSpPr>
          <p:cNvPr id="4" name="Rectangle 3">
            <a:extLst>
              <a:ext uri="{FF2B5EF4-FFF2-40B4-BE49-F238E27FC236}">
                <a16:creationId xmlns:a16="http://schemas.microsoft.com/office/drawing/2014/main" id="{DF5A4477-7DF5-0943-8509-CB034EA0F9DF}"/>
              </a:ext>
            </a:extLst>
          </p:cNvPr>
          <p:cNvSpPr/>
          <p:nvPr/>
        </p:nvSpPr>
        <p:spPr>
          <a:xfrm>
            <a:off x="342902" y="1261853"/>
            <a:ext cx="4321864" cy="8725466"/>
          </a:xfrm>
          <a:prstGeom prst="rect">
            <a:avLst/>
          </a:prstGeom>
        </p:spPr>
        <p:txBody>
          <a:bodyPr wrap="square">
            <a:spAutoFit/>
          </a:bodyPr>
          <a:lstStyle/>
          <a:p>
            <a:pPr algn="ctr" fontAlgn="ctr">
              <a:lnSpc>
                <a:spcPct val="150000"/>
              </a:lnSpc>
            </a:pPr>
            <a:r>
              <a:rPr lang="en-GB" sz="1100" b="1" dirty="0">
                <a:latin typeface="Cambria" panose="02040503050406030204" pitchFamily="18" charset="0"/>
              </a:rPr>
              <a:t>Problem 1: Choosing her councillors</a:t>
            </a:r>
          </a:p>
          <a:p>
            <a:pPr fontAlgn="ctr">
              <a:lnSpc>
                <a:spcPct val="150000"/>
              </a:lnSpc>
            </a:pPr>
            <a:r>
              <a:rPr lang="en-GB" sz="1100" dirty="0">
                <a:latin typeface="Cambria" panose="02040503050406030204" pitchFamily="18" charset="0"/>
              </a:rPr>
              <a:t>As mentioned earlier, the Privy Council was the most important part of the Elizabethan government as they were responsible for the crown’s finances, gave advice to the queen and were responsible for administration. Choosing the Privy Councillors was a crucial task for Elizabeth. If she got it right, she would have a loyal team to help her run the country. But if she got it wrong, she would have alienated the most powerful men in the country. </a:t>
            </a:r>
          </a:p>
          <a:p>
            <a:pPr fontAlgn="ctr">
              <a:lnSpc>
                <a:spcPct val="150000"/>
              </a:lnSpc>
            </a:pPr>
            <a:endParaRPr lang="en-GB" sz="1100" dirty="0">
              <a:latin typeface="Cambria" panose="02040503050406030204" pitchFamily="18" charset="0"/>
            </a:endParaRPr>
          </a:p>
          <a:p>
            <a:pPr fontAlgn="ctr">
              <a:lnSpc>
                <a:spcPct val="150000"/>
              </a:lnSpc>
            </a:pPr>
            <a:r>
              <a:rPr lang="en-GB" sz="1100" dirty="0">
                <a:latin typeface="Cambria" panose="02040503050406030204" pitchFamily="18" charset="0"/>
              </a:rPr>
              <a:t>As soon as she became Queen, Elizabeth made William Cecil her Secretary of State the monarch’s principal advisor who supervised all government business.  Within the first three months of her reign, Elizabeth had chosen her councillors. She reduced the number of councillors from the 50 that were present in Mary’s reign to 20. Lots of those that were on the council for Mary were Catholics, something that Elizabeth didn’t want though she made sure she thanked all the past councillors for their work, aiming to keep their support. She was sensitive with her choices and showed caution. She waited four years to make her close friend, Robert Dudley, Earl of Leicester, a councillor as she realised that it might cause jealousy. </a:t>
            </a:r>
          </a:p>
          <a:p>
            <a:pPr fontAlgn="ctr">
              <a:lnSpc>
                <a:spcPct val="150000"/>
              </a:lnSpc>
            </a:pPr>
            <a:endParaRPr lang="en-GB" sz="1100" dirty="0">
              <a:latin typeface="Cambria" panose="02040503050406030204" pitchFamily="18" charset="0"/>
            </a:endParaRPr>
          </a:p>
          <a:p>
            <a:pPr fontAlgn="ctr">
              <a:lnSpc>
                <a:spcPct val="150000"/>
              </a:lnSpc>
            </a:pPr>
            <a:r>
              <a:rPr lang="en-GB" sz="1100" dirty="0">
                <a:latin typeface="Cambria" panose="02040503050406030204" pitchFamily="18" charset="0"/>
              </a:rPr>
              <a:t>Elizabeth was also careful not to offend powerful men, and kept on the new Council about ten who had served under Mary, including high-ranking powerful nobles with considerable experience and influence, some of whom had also served her father and brother. In terms of who she chose, Elizabeth mainly chose those that were relatives and trusted colleagues, especially those that had supported her during Mary’s Catholic rule. The fact that Elizabeth dealt with the Privy Council so early in her reign showed how important it was for her to get it right. She acted cautiously and tactfully, but also decisively. She knew which type of Councillor she wanted and she achieved this, apparently without any great upset. It could have turned into a problem, but it was to become one of the successes of her reign. </a:t>
            </a:r>
          </a:p>
        </p:txBody>
      </p:sp>
      <p:sp>
        <p:nvSpPr>
          <p:cNvPr id="5" name="Rectangle 4">
            <a:extLst>
              <a:ext uri="{FF2B5EF4-FFF2-40B4-BE49-F238E27FC236}">
                <a16:creationId xmlns:a16="http://schemas.microsoft.com/office/drawing/2014/main" id="{49AB7D14-AD0D-B741-AE23-793A6983ACAB}"/>
              </a:ext>
            </a:extLst>
          </p:cNvPr>
          <p:cNvSpPr/>
          <p:nvPr/>
        </p:nvSpPr>
        <p:spPr>
          <a:xfrm>
            <a:off x="4810539" y="1550504"/>
            <a:ext cx="2467011" cy="1736035"/>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r>
              <a:rPr lang="en-GB" sz="1100" dirty="0">
                <a:latin typeface="Cambria" panose="02040503050406030204" pitchFamily="18" charset="0"/>
              </a:rPr>
              <a:t>Why was choosing the Privy Council important?</a:t>
            </a:r>
          </a:p>
        </p:txBody>
      </p:sp>
      <p:sp>
        <p:nvSpPr>
          <p:cNvPr id="6" name="Rectangle 5">
            <a:extLst>
              <a:ext uri="{FF2B5EF4-FFF2-40B4-BE49-F238E27FC236}">
                <a16:creationId xmlns:a16="http://schemas.microsoft.com/office/drawing/2014/main" id="{4FB37624-BA5B-9A46-9E3A-696764D815C6}"/>
              </a:ext>
            </a:extLst>
          </p:cNvPr>
          <p:cNvSpPr/>
          <p:nvPr/>
        </p:nvSpPr>
        <p:spPr>
          <a:xfrm>
            <a:off x="4810538" y="3609871"/>
            <a:ext cx="2467011" cy="2737920"/>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r>
              <a:rPr lang="en-GB" sz="1100" dirty="0"/>
              <a:t>What would be a problem with having 50 members of the Privy Council?</a:t>
            </a:r>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Why was it wise to keep some of Mary’s councillors?</a:t>
            </a:r>
          </a:p>
        </p:txBody>
      </p:sp>
      <p:sp>
        <p:nvSpPr>
          <p:cNvPr id="7" name="Rectangle 6">
            <a:extLst>
              <a:ext uri="{FF2B5EF4-FFF2-40B4-BE49-F238E27FC236}">
                <a16:creationId xmlns:a16="http://schemas.microsoft.com/office/drawing/2014/main" id="{CEC0440B-8431-7D4A-89B4-6509AA4C9DA6}"/>
              </a:ext>
            </a:extLst>
          </p:cNvPr>
          <p:cNvSpPr/>
          <p:nvPr/>
        </p:nvSpPr>
        <p:spPr>
          <a:xfrm>
            <a:off x="4798641" y="6671123"/>
            <a:ext cx="2467011" cy="3188494"/>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r>
              <a:rPr lang="en-GB" sz="1100" dirty="0"/>
              <a:t>What type of councillors did Elizabeth choose?</a:t>
            </a:r>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Why might Elizabeth’s handling of the Privy C  </a:t>
            </a:r>
            <a:r>
              <a:rPr lang="en-GB" sz="1100" dirty="0" err="1"/>
              <a:t>ouncil</a:t>
            </a:r>
            <a:r>
              <a:rPr lang="en-GB" sz="1100" dirty="0"/>
              <a:t> be considered a success?</a:t>
            </a:r>
          </a:p>
        </p:txBody>
      </p:sp>
    </p:spTree>
    <p:extLst>
      <p:ext uri="{BB962C8B-B14F-4D97-AF65-F5344CB8AC3E}">
        <p14:creationId xmlns:p14="http://schemas.microsoft.com/office/powerpoint/2010/main" val="162471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B8DDEC3A-7514-444F-A413-A4DE5B108C99}"/>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9D7A3604-D2FA-9C42-AE71-F8D58DF00B16}"/>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p.18</a:t>
            </a:r>
            <a:endParaRPr sz="1600" b="1" dirty="0">
              <a:latin typeface="Calibri"/>
              <a:ea typeface="Calibri"/>
              <a:cs typeface="Calibri"/>
              <a:sym typeface="Calibri"/>
            </a:endParaRPr>
          </a:p>
        </p:txBody>
      </p:sp>
      <p:graphicFrame>
        <p:nvGraphicFramePr>
          <p:cNvPr id="4" name="Table 3">
            <a:extLst>
              <a:ext uri="{FF2B5EF4-FFF2-40B4-BE49-F238E27FC236}">
                <a16:creationId xmlns:a16="http://schemas.microsoft.com/office/drawing/2014/main" id="{183F2E9F-A730-E046-9C43-C3BE5B283D42}"/>
              </a:ext>
            </a:extLst>
          </p:cNvPr>
          <p:cNvGraphicFramePr>
            <a:graphicFrameLocks noGrp="1"/>
          </p:cNvGraphicFramePr>
          <p:nvPr>
            <p:extLst>
              <p:ext uri="{D42A27DB-BD31-4B8C-83A1-F6EECF244321}">
                <p14:modId xmlns:p14="http://schemas.microsoft.com/office/powerpoint/2010/main" val="4242766545"/>
              </p:ext>
            </p:extLst>
          </p:nvPr>
        </p:nvGraphicFramePr>
        <p:xfrm>
          <a:off x="333218" y="4875051"/>
          <a:ext cx="6893238" cy="4763437"/>
        </p:xfrm>
        <a:graphic>
          <a:graphicData uri="http://schemas.openxmlformats.org/drawingml/2006/table">
            <a:tbl>
              <a:tblPr firstRow="1" bandRow="1">
                <a:tableStyleId>{2D5ABB26-0587-4C30-8999-92F81FD0307C}</a:tableStyleId>
              </a:tblPr>
              <a:tblGrid>
                <a:gridCol w="1749288">
                  <a:extLst>
                    <a:ext uri="{9D8B030D-6E8A-4147-A177-3AD203B41FA5}">
                      <a16:colId xmlns:a16="http://schemas.microsoft.com/office/drawing/2014/main" val="3115524545"/>
                    </a:ext>
                  </a:extLst>
                </a:gridCol>
                <a:gridCol w="5143950">
                  <a:extLst>
                    <a:ext uri="{9D8B030D-6E8A-4147-A177-3AD203B41FA5}">
                      <a16:colId xmlns:a16="http://schemas.microsoft.com/office/drawing/2014/main" val="1081613974"/>
                    </a:ext>
                  </a:extLst>
                </a:gridCol>
              </a:tblGrid>
              <a:tr h="422008">
                <a:tc gridSpan="2">
                  <a:txBody>
                    <a:bodyPr/>
                    <a:lstStyle/>
                    <a:p>
                      <a:pPr algn="ctr"/>
                      <a:r>
                        <a:rPr lang="en-GB" sz="1100" b="1" dirty="0">
                          <a:latin typeface="Tahoma" panose="020B0604030504040204" pitchFamily="34" charset="0"/>
                          <a:ea typeface="Tahoma" panose="020B0604030504040204" pitchFamily="34" charset="0"/>
                          <a:cs typeface="Tahoma" panose="020B0604030504040204" pitchFamily="34" charset="0"/>
                        </a:rPr>
                        <a:t>Challenges At Home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sz="11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955778"/>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What was the problem in 1558?</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852017"/>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What were the choices facing Elizabeth?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999596"/>
                  </a:ext>
                </a:extLst>
              </a:tr>
              <a:tr h="114149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How great was the problem? (Use the above continuum line to guide you, put a number and an explanation in the box)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115033"/>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How successful was Elizabeth in dealing with this problem?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562091"/>
                  </a:ext>
                </a:extLst>
              </a:tr>
            </a:tbl>
          </a:graphicData>
        </a:graphic>
      </p:graphicFrame>
      <p:graphicFrame>
        <p:nvGraphicFramePr>
          <p:cNvPr id="5" name="Diagram 4">
            <a:extLst>
              <a:ext uri="{FF2B5EF4-FFF2-40B4-BE49-F238E27FC236}">
                <a16:creationId xmlns:a16="http://schemas.microsoft.com/office/drawing/2014/main" id="{35C8E6EA-7A5C-4740-B542-BA6D76C69BE1}"/>
              </a:ext>
            </a:extLst>
          </p:cNvPr>
          <p:cNvGraphicFramePr/>
          <p:nvPr>
            <p:extLst>
              <p:ext uri="{D42A27DB-BD31-4B8C-83A1-F6EECF244321}">
                <p14:modId xmlns:p14="http://schemas.microsoft.com/office/powerpoint/2010/main" val="1005607054"/>
              </p:ext>
            </p:extLst>
          </p:nvPr>
        </p:nvGraphicFramePr>
        <p:xfrm>
          <a:off x="333218" y="2287825"/>
          <a:ext cx="6893238" cy="197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12A8E55-5356-0F4F-B7DB-16AAFAB8D989}"/>
              </a:ext>
            </a:extLst>
          </p:cNvPr>
          <p:cNvSpPr txBox="1"/>
          <p:nvPr/>
        </p:nvSpPr>
        <p:spPr>
          <a:xfrm>
            <a:off x="333218" y="1391478"/>
            <a:ext cx="6893238"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From the information on the previous page regarding choosing the Privy Council, complete the table below. Use the criteria below to make a judgement on how much of a problem it was. </a:t>
            </a:r>
            <a:endParaRPr lang="en-GB" sz="1100" b="1" dirty="0">
              <a:latin typeface="Cambria" panose="02040503050406030204" pitchFamily="18" charset="0"/>
            </a:endParaRPr>
          </a:p>
        </p:txBody>
      </p:sp>
    </p:spTree>
    <p:extLst>
      <p:ext uri="{BB962C8B-B14F-4D97-AF65-F5344CB8AC3E}">
        <p14:creationId xmlns:p14="http://schemas.microsoft.com/office/powerpoint/2010/main" val="65235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5947697D-63AB-E74A-8572-A0CDC7789527}"/>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BA47E6CB-6DF4-9F48-A3D1-CF23CDFF8A0F}"/>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p.19</a:t>
            </a:r>
            <a:endParaRPr sz="1600" b="1" dirty="0">
              <a:latin typeface="Calibri"/>
              <a:ea typeface="Calibri"/>
              <a:cs typeface="Calibri"/>
              <a:sym typeface="Calibri"/>
            </a:endParaRPr>
          </a:p>
        </p:txBody>
      </p:sp>
      <p:sp>
        <p:nvSpPr>
          <p:cNvPr id="4" name="Rectangle 3">
            <a:extLst>
              <a:ext uri="{FF2B5EF4-FFF2-40B4-BE49-F238E27FC236}">
                <a16:creationId xmlns:a16="http://schemas.microsoft.com/office/drawing/2014/main" id="{DF5A4477-7DF5-0943-8509-CB034EA0F9DF}"/>
              </a:ext>
            </a:extLst>
          </p:cNvPr>
          <p:cNvSpPr/>
          <p:nvPr/>
        </p:nvSpPr>
        <p:spPr>
          <a:xfrm>
            <a:off x="342902" y="1261853"/>
            <a:ext cx="4321864" cy="7963719"/>
          </a:xfrm>
          <a:prstGeom prst="rect">
            <a:avLst/>
          </a:prstGeom>
        </p:spPr>
        <p:txBody>
          <a:bodyPr wrap="square">
            <a:spAutoFit/>
          </a:bodyPr>
          <a:lstStyle/>
          <a:p>
            <a:pPr algn="ctr" fontAlgn="ctr">
              <a:lnSpc>
                <a:spcPct val="150000"/>
              </a:lnSpc>
            </a:pPr>
            <a:r>
              <a:rPr lang="en-GB" sz="1100" b="1" dirty="0">
                <a:latin typeface="Cambria" panose="02040503050406030204" pitchFamily="18" charset="0"/>
              </a:rPr>
              <a:t>Problem 2: Financial Weaknesses </a:t>
            </a:r>
          </a:p>
          <a:p>
            <a:pPr fontAlgn="ctr">
              <a:lnSpc>
                <a:spcPct val="150000"/>
              </a:lnSpc>
            </a:pPr>
            <a:r>
              <a:rPr lang="en-GB" sz="1100" dirty="0">
                <a:latin typeface="Cambria" panose="02040503050406030204" pitchFamily="18" charset="0"/>
              </a:rPr>
              <a:t>In the 16</a:t>
            </a:r>
            <a:r>
              <a:rPr lang="en-GB" sz="1100" baseline="30000" dirty="0">
                <a:latin typeface="Cambria" panose="02040503050406030204" pitchFamily="18" charset="0"/>
              </a:rPr>
              <a:t>th</a:t>
            </a:r>
            <a:r>
              <a:rPr lang="en-GB" sz="1100" dirty="0">
                <a:latin typeface="Cambria" panose="02040503050406030204" pitchFamily="18" charset="0"/>
              </a:rPr>
              <a:t> century, the monarch was expected to pay for all the costs of running the country, including the court and royal households, out of their own sources of revenue. This income came from the rent or sale of the crown lands, fines given by judges, custom duties (taxes from trade) on imports and feudal dues. If the crown needed to raise extra money, usually to finance a war, they had to ask Parliament to approve taxation. This, however, was something monarchs didn’t want to do as it gave Parliament too much power as they could make demands. </a:t>
            </a:r>
          </a:p>
          <a:p>
            <a:pPr fontAlgn="ctr">
              <a:lnSpc>
                <a:spcPct val="150000"/>
              </a:lnSpc>
            </a:pPr>
            <a:endParaRPr lang="en-GB" sz="1100" dirty="0">
              <a:latin typeface="Cambria" panose="02040503050406030204" pitchFamily="18" charset="0"/>
            </a:endParaRPr>
          </a:p>
          <a:p>
            <a:pPr fontAlgn="ctr">
              <a:lnSpc>
                <a:spcPct val="150000"/>
              </a:lnSpc>
            </a:pPr>
            <a:r>
              <a:rPr lang="en-GB" sz="1100" dirty="0">
                <a:latin typeface="Cambria" panose="02040503050406030204" pitchFamily="18" charset="0"/>
              </a:rPr>
              <a:t>In 1559, the year Elizabeth was crowned, the royal finances were severely strained by the war with France and Elizabeth inherited a debt of £300,000 which is roughly £108 million in today’s money. In contrast, the total annual income of the Crown at that time was approximately £286,667. To be strong the queen needed to be wealthy. Most of the crown’s income came from land and the monarchy had suffered from the same problems as other land owners. The rise in prices made it difficult for the crown to increase its sources of revenue especially since the rents were at a fixed rate. However, Edward and Mary had both introduced reforms to improve the running of the Exchequer and Elizabeth was able to build on this. </a:t>
            </a:r>
          </a:p>
          <a:p>
            <a:pPr fontAlgn="ctr">
              <a:lnSpc>
                <a:spcPct val="150000"/>
              </a:lnSpc>
            </a:pPr>
            <a:endParaRPr lang="en-GB" sz="1100" dirty="0">
              <a:latin typeface="Cambria" panose="02040503050406030204" pitchFamily="18" charset="0"/>
            </a:endParaRPr>
          </a:p>
          <a:p>
            <a:pPr fontAlgn="ctr">
              <a:lnSpc>
                <a:spcPct val="150000"/>
              </a:lnSpc>
            </a:pPr>
            <a:r>
              <a:rPr lang="en-GB" sz="1100" dirty="0">
                <a:latin typeface="Cambria" panose="02040503050406030204" pitchFamily="18" charset="0"/>
              </a:rPr>
              <a:t>To strengthen the royal finances, Elizabeth substantially cut back government spending from the moment she became queen. She strictly monitored the costs of her household and gave the Exchequer official orders to balance the accounts. As a result, Crown lands were sold off throughout the next twenty years, bringing £600,000 into the Exchequer. This approach took time to work, but by 1585, Elizabeth had not only paid off Mary’s debt, but had built up a reserve of £300,000. </a:t>
            </a:r>
          </a:p>
        </p:txBody>
      </p:sp>
      <p:sp>
        <p:nvSpPr>
          <p:cNvPr id="5" name="Rectangle 4">
            <a:extLst>
              <a:ext uri="{FF2B5EF4-FFF2-40B4-BE49-F238E27FC236}">
                <a16:creationId xmlns:a16="http://schemas.microsoft.com/office/drawing/2014/main" id="{49AB7D14-AD0D-B741-AE23-793A6983ACAB}"/>
              </a:ext>
            </a:extLst>
          </p:cNvPr>
          <p:cNvSpPr/>
          <p:nvPr/>
        </p:nvSpPr>
        <p:spPr>
          <a:xfrm>
            <a:off x="4810539" y="1550504"/>
            <a:ext cx="2467011" cy="2173357"/>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r>
              <a:rPr lang="en-GB" sz="1100" dirty="0">
                <a:latin typeface="Cambria" panose="02040503050406030204" pitchFamily="18" charset="0"/>
              </a:rPr>
              <a:t>Where did the crowns income come from?</a:t>
            </a:r>
          </a:p>
        </p:txBody>
      </p:sp>
      <p:sp>
        <p:nvSpPr>
          <p:cNvPr id="6" name="Rectangle 5">
            <a:extLst>
              <a:ext uri="{FF2B5EF4-FFF2-40B4-BE49-F238E27FC236}">
                <a16:creationId xmlns:a16="http://schemas.microsoft.com/office/drawing/2014/main" id="{4FB37624-BA5B-9A46-9E3A-696764D815C6}"/>
              </a:ext>
            </a:extLst>
          </p:cNvPr>
          <p:cNvSpPr/>
          <p:nvPr/>
        </p:nvSpPr>
        <p:spPr>
          <a:xfrm>
            <a:off x="4810538" y="4161183"/>
            <a:ext cx="2467011" cy="2663686"/>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r>
              <a:rPr lang="en-GB" sz="1100" dirty="0"/>
              <a:t>Why was being in debt a problem?</a:t>
            </a:r>
          </a:p>
          <a:p>
            <a:endParaRPr lang="en-GB" sz="1100" dirty="0"/>
          </a:p>
          <a:p>
            <a:endParaRPr lang="en-GB" sz="1100" dirty="0"/>
          </a:p>
          <a:p>
            <a:endParaRPr lang="en-GB" sz="1100" dirty="0"/>
          </a:p>
          <a:p>
            <a:endParaRPr lang="en-GB" sz="1100" dirty="0"/>
          </a:p>
          <a:p>
            <a:endParaRPr lang="en-GB" sz="1100" dirty="0"/>
          </a:p>
          <a:p>
            <a:r>
              <a:rPr lang="en-GB" sz="1100" dirty="0"/>
              <a:t>How much debt did Elizabeth inherit?</a:t>
            </a:r>
          </a:p>
        </p:txBody>
      </p:sp>
      <p:sp>
        <p:nvSpPr>
          <p:cNvPr id="7" name="Rectangle 6">
            <a:extLst>
              <a:ext uri="{FF2B5EF4-FFF2-40B4-BE49-F238E27FC236}">
                <a16:creationId xmlns:a16="http://schemas.microsoft.com/office/drawing/2014/main" id="{CEC0440B-8431-7D4A-89B4-6509AA4C9DA6}"/>
              </a:ext>
            </a:extLst>
          </p:cNvPr>
          <p:cNvSpPr/>
          <p:nvPr/>
        </p:nvSpPr>
        <p:spPr>
          <a:xfrm>
            <a:off x="4798641" y="7121695"/>
            <a:ext cx="2467011" cy="2103877"/>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r>
              <a:rPr lang="en-GB" sz="1100" dirty="0"/>
              <a:t>How did Elizabeth solve the problem of financial weakness?</a:t>
            </a:r>
          </a:p>
        </p:txBody>
      </p:sp>
      <p:pic>
        <p:nvPicPr>
          <p:cNvPr id="9" name="Picture 8">
            <a:extLst>
              <a:ext uri="{FF2B5EF4-FFF2-40B4-BE49-F238E27FC236}">
                <a16:creationId xmlns:a16="http://schemas.microsoft.com/office/drawing/2014/main" id="{11DA81BD-4D8B-5341-B8BD-3DB623768D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3238" y="8812234"/>
            <a:ext cx="1735592" cy="1735592"/>
          </a:xfrm>
          <a:prstGeom prst="rect">
            <a:avLst/>
          </a:prstGeom>
        </p:spPr>
      </p:pic>
    </p:spTree>
    <p:extLst>
      <p:ext uri="{BB962C8B-B14F-4D97-AF65-F5344CB8AC3E}">
        <p14:creationId xmlns:p14="http://schemas.microsoft.com/office/powerpoint/2010/main" val="319111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idx="4294967295"/>
          </p:nvPr>
        </p:nvSpPr>
        <p:spPr>
          <a:xfrm>
            <a:off x="889950" y="210100"/>
            <a:ext cx="5831400" cy="4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Tahoma" panose="020B0604030504040204" pitchFamily="34" charset="0"/>
                <a:ea typeface="Tahoma" panose="020B0604030504040204" pitchFamily="34" charset="0"/>
                <a:cs typeface="Tahoma" panose="020B0604030504040204" pitchFamily="34" charset="0"/>
              </a:rPr>
              <a:t>Keywords</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4" name="Google Shape;74;p15"/>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a:t>
            </a:r>
            <a:endParaRPr sz="1600" b="1" dirty="0">
              <a:latin typeface="Calibri"/>
              <a:ea typeface="Calibri"/>
              <a:cs typeface="Calibri"/>
              <a:sym typeface="Calibri"/>
            </a:endParaRPr>
          </a:p>
        </p:txBody>
      </p:sp>
      <p:graphicFrame>
        <p:nvGraphicFramePr>
          <p:cNvPr id="75" name="Google Shape;75;p15"/>
          <p:cNvGraphicFramePr/>
          <p:nvPr>
            <p:extLst>
              <p:ext uri="{D42A27DB-BD31-4B8C-83A1-F6EECF244321}">
                <p14:modId xmlns:p14="http://schemas.microsoft.com/office/powerpoint/2010/main" val="705965435"/>
              </p:ext>
            </p:extLst>
          </p:nvPr>
        </p:nvGraphicFramePr>
        <p:xfrm>
          <a:off x="401782" y="922400"/>
          <a:ext cx="6875768" cy="9556378"/>
        </p:xfrm>
        <a:graphic>
          <a:graphicData uri="http://schemas.openxmlformats.org/drawingml/2006/table">
            <a:tbl>
              <a:tblPr>
                <a:noFill/>
              </a:tblPr>
              <a:tblGrid>
                <a:gridCol w="1165761">
                  <a:extLst>
                    <a:ext uri="{9D8B030D-6E8A-4147-A177-3AD203B41FA5}">
                      <a16:colId xmlns:a16="http://schemas.microsoft.com/office/drawing/2014/main" val="20000"/>
                    </a:ext>
                  </a:extLst>
                </a:gridCol>
                <a:gridCol w="5710007">
                  <a:extLst>
                    <a:ext uri="{9D8B030D-6E8A-4147-A177-3AD203B41FA5}">
                      <a16:colId xmlns:a16="http://schemas.microsoft.com/office/drawing/2014/main" val="20001"/>
                    </a:ext>
                  </a:extLst>
                </a:gridCol>
              </a:tblGrid>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Act of Preservation of the Queen's Safety, 1585</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222222"/>
                          </a:solidFill>
                          <a:effectLst/>
                          <a:latin typeface="Cambria" panose="02040503050406030204" pitchFamily="18" charset="0"/>
                        </a:rPr>
                        <a:t>Act that requires a tribunal to investigate any open invasion or rebellion.  Any person found to be guilty was to be disabled from inheriting the throne, and was to be "pursued to death by all the Queen's subjects”. One of the reasons why Mary Queen Scots was executed.</a:t>
                      </a:r>
                      <a:endParaRPr lang="en-GB" dirty="0">
                        <a:effectLst/>
                        <a:latin typeface="Cambria" panose="02040503050406030204" pitchFamily="18" charset="0"/>
                      </a:endParaRPr>
                    </a:p>
                  </a:txBody>
                  <a:tcPr marL="68580" marR="6858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5623">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Act of Supremacy, 1558</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Made Elizabeth supreme governor of the Church of England.</a:t>
                      </a:r>
                      <a:endParaRPr lang="en-GB" dirty="0">
                        <a:effectLst/>
                        <a:latin typeface="Cambria" panose="02040503050406030204" pitchFamily="18" charset="0"/>
                      </a:endParaRPr>
                    </a:p>
                  </a:txBody>
                  <a:tcPr marL="68580" marR="6858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1208">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Act of Uniformity, 1559</a:t>
                      </a:r>
                      <a:endParaRPr lang="en-GB" b="1">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Established the appearance of churches and the form of services they held.</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Agent provocateurs</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French term referring to agents who became a part of groups suspected of wrongdoing, and encourage other members to break the law so that potential threats can be identified and arrested. </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Anglo-Spanish relations</a:t>
                      </a:r>
                      <a:endParaRPr lang="en-GB" b="1">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International relations between England and Spain.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Auld Alliance</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 friendship between France and Scotland that lasted until 1560.</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autonomy</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The right or condition to self-government.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Catholic</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 form of Christianity followed throughout the whole of Western Europe until the 16th century. A feature of Roman Catholicism includes allegiance to the Pope, the head of the Catholic Church.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59337">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clergy</a:t>
                      </a:r>
                      <a:endParaRPr lang="en-GB" b="1">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Religious leaders, such as Bishops and priests.</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59337">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conspiracy</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 secret plan with the aim of doing something against the law.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71904">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Council of the North</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The Council of the North was used to implement Elizabeth’s laws and authority in the north of England, as it was far from London and Elizabeth’s reach. The North was sometimes unstable and often under threat from Scottish raids. It was therefore necessary to have a Council with special powers that could take action in times of lawlessness and emergency.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531208">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Counter Reformation</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The campaign against Protestantism by Catholic countries. </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59337">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court (the)</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Made up of noblemen who acted as the monarch’s advisers and friends. They advised the monarch and helped display her wealth and power. </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4031944326"/>
                  </a:ext>
                </a:extLst>
              </a:tr>
              <a:tr h="531208">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craftsmen</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People with skills to make products. Often owned businesses.</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2560473388"/>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Crown (the)</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Refers to the monarch and their government.</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546795673"/>
                  </a:ext>
                </a:extLst>
              </a:tr>
              <a:tr h="359337">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crucifix controversy</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The Crucifix was a religious symbol which Elizabeth wanted to keep in the church in her religious settlement. However, this caused outrage from some Puritan bishops and she backed down, keeping the crucifixes, as she didn’t have enough abled protestant clergymen to take the place of the bishops.</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3702001087"/>
                  </a:ext>
                </a:extLst>
              </a:tr>
              <a:tr h="225386">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Divine Right of Kings</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Belief that the monarchs right to rule came from God.</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44698742"/>
                  </a:ext>
                </a:extLst>
              </a:tr>
              <a:tr h="225386">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ecclesiastical</a:t>
                      </a:r>
                      <a:endParaRPr lang="en-GB" b="1"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An adjective used to describe things to do with the Church.</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9977673"/>
                  </a:ext>
                </a:extLst>
              </a:tr>
              <a:tr h="225386">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ea typeface="Cambria" panose="02040503050406030204" pitchFamily="18" charset="0"/>
                        </a:rPr>
                        <a:t>excommunicated</a:t>
                      </a:r>
                      <a:endParaRPr lang="en-GB" dirty="0">
                        <a:effectLst/>
                        <a:latin typeface="Cambria" panose="02040503050406030204" pitchFamily="18" charset="0"/>
                        <a:ea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Expulsion (kicked out) from the Catholic Church.</a:t>
                      </a:r>
                      <a:endParaRPr lang="en-GB" dirty="0">
                        <a:effectLst/>
                        <a:latin typeface="Cambria" panose="02040503050406030204" pitchFamily="18" charset="0"/>
                        <a:ea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1939465"/>
                  </a:ext>
                </a:extLst>
              </a:tr>
              <a:tr h="225386">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ea typeface="Cambria" panose="02040503050406030204" pitchFamily="18" charset="0"/>
                        </a:rPr>
                        <a:t>foreign policy</a:t>
                      </a:r>
                      <a:endParaRPr lang="en-GB" dirty="0">
                        <a:effectLst/>
                        <a:latin typeface="Cambria" panose="02040503050406030204" pitchFamily="18" charset="0"/>
                        <a:ea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The aims and objectives that guide a nation's relations with other states. The general aim is to benefit the nation. Objectives can include: trade, expanding into more territory and / or gaining more economic resources and building alliances. Foreign policy can focus on defending what a country has (a defensive policy) or conquering other lands (an aggressive policy).</a:t>
                      </a:r>
                      <a:endParaRPr lang="en-GB" dirty="0">
                        <a:effectLst/>
                        <a:latin typeface="Cambria" panose="02040503050406030204" pitchFamily="18" charset="0"/>
                        <a:ea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2634424464"/>
                  </a:ext>
                </a:extLst>
              </a:tr>
            </a:tbl>
          </a:graphicData>
        </a:graphic>
      </p:graphicFrame>
    </p:spTree>
    <p:extLst>
      <p:ext uri="{BB962C8B-B14F-4D97-AF65-F5344CB8AC3E}">
        <p14:creationId xmlns:p14="http://schemas.microsoft.com/office/powerpoint/2010/main" val="1264411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B8DDEC3A-7514-444F-A413-A4DE5B108C99}"/>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9D7A3604-D2FA-9C42-AE71-F8D58DF00B16}"/>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p.20</a:t>
            </a:r>
            <a:endParaRPr sz="1600" b="1" dirty="0">
              <a:latin typeface="Calibri"/>
              <a:ea typeface="Calibri"/>
              <a:cs typeface="Calibri"/>
              <a:sym typeface="Calibri"/>
            </a:endParaRPr>
          </a:p>
        </p:txBody>
      </p:sp>
      <p:graphicFrame>
        <p:nvGraphicFramePr>
          <p:cNvPr id="4" name="Table 3">
            <a:extLst>
              <a:ext uri="{FF2B5EF4-FFF2-40B4-BE49-F238E27FC236}">
                <a16:creationId xmlns:a16="http://schemas.microsoft.com/office/drawing/2014/main" id="{183F2E9F-A730-E046-9C43-C3BE5B283D42}"/>
              </a:ext>
            </a:extLst>
          </p:cNvPr>
          <p:cNvGraphicFramePr>
            <a:graphicFrameLocks noGrp="1"/>
          </p:cNvGraphicFramePr>
          <p:nvPr/>
        </p:nvGraphicFramePr>
        <p:xfrm>
          <a:off x="333218" y="4875051"/>
          <a:ext cx="6893238" cy="4763437"/>
        </p:xfrm>
        <a:graphic>
          <a:graphicData uri="http://schemas.openxmlformats.org/drawingml/2006/table">
            <a:tbl>
              <a:tblPr firstRow="1" bandRow="1">
                <a:tableStyleId>{2D5ABB26-0587-4C30-8999-92F81FD0307C}</a:tableStyleId>
              </a:tblPr>
              <a:tblGrid>
                <a:gridCol w="1749288">
                  <a:extLst>
                    <a:ext uri="{9D8B030D-6E8A-4147-A177-3AD203B41FA5}">
                      <a16:colId xmlns:a16="http://schemas.microsoft.com/office/drawing/2014/main" val="3115524545"/>
                    </a:ext>
                  </a:extLst>
                </a:gridCol>
                <a:gridCol w="5143950">
                  <a:extLst>
                    <a:ext uri="{9D8B030D-6E8A-4147-A177-3AD203B41FA5}">
                      <a16:colId xmlns:a16="http://schemas.microsoft.com/office/drawing/2014/main" val="1081613974"/>
                    </a:ext>
                  </a:extLst>
                </a:gridCol>
              </a:tblGrid>
              <a:tr h="422008">
                <a:tc gridSpan="2">
                  <a:txBody>
                    <a:bodyPr/>
                    <a:lstStyle/>
                    <a:p>
                      <a:pPr algn="ctr"/>
                      <a:r>
                        <a:rPr lang="en-GB" sz="1100" b="1" dirty="0">
                          <a:latin typeface="Tahoma" panose="020B0604030504040204" pitchFamily="34" charset="0"/>
                          <a:ea typeface="Tahoma" panose="020B0604030504040204" pitchFamily="34" charset="0"/>
                          <a:cs typeface="Tahoma" panose="020B0604030504040204" pitchFamily="34" charset="0"/>
                        </a:rPr>
                        <a:t>Challenges At Home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sz="11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955778"/>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What was the problem in 1558?</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852017"/>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What were the choices facing Elizabeth?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999596"/>
                  </a:ext>
                </a:extLst>
              </a:tr>
              <a:tr h="114149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How great was the problem? (Use the above continuum line to guide you, put a number and an explanation in the box)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115033"/>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How successful was Elizabeth with dealing this problem?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562091"/>
                  </a:ext>
                </a:extLst>
              </a:tr>
            </a:tbl>
          </a:graphicData>
        </a:graphic>
      </p:graphicFrame>
      <p:graphicFrame>
        <p:nvGraphicFramePr>
          <p:cNvPr id="5" name="Diagram 4">
            <a:extLst>
              <a:ext uri="{FF2B5EF4-FFF2-40B4-BE49-F238E27FC236}">
                <a16:creationId xmlns:a16="http://schemas.microsoft.com/office/drawing/2014/main" id="{35C8E6EA-7A5C-4740-B542-BA6D76C69BE1}"/>
              </a:ext>
            </a:extLst>
          </p:cNvPr>
          <p:cNvGraphicFramePr/>
          <p:nvPr>
            <p:extLst>
              <p:ext uri="{D42A27DB-BD31-4B8C-83A1-F6EECF244321}">
                <p14:modId xmlns:p14="http://schemas.microsoft.com/office/powerpoint/2010/main" val="2210577462"/>
              </p:ext>
            </p:extLst>
          </p:nvPr>
        </p:nvGraphicFramePr>
        <p:xfrm>
          <a:off x="333218" y="2287825"/>
          <a:ext cx="6893238" cy="197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12A8E55-5356-0F4F-B7DB-16AAFAB8D989}"/>
              </a:ext>
            </a:extLst>
          </p:cNvPr>
          <p:cNvSpPr txBox="1"/>
          <p:nvPr/>
        </p:nvSpPr>
        <p:spPr>
          <a:xfrm>
            <a:off x="333218" y="1391478"/>
            <a:ext cx="6893238"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From the information on the previous page regarding choosing the financial weakness, complete the table below. Use the criteria below to make a judgement on how much of a problem it was. </a:t>
            </a:r>
            <a:endParaRPr lang="en-GB" sz="1100" b="1" dirty="0">
              <a:latin typeface="Cambria" panose="02040503050406030204" pitchFamily="18" charset="0"/>
            </a:endParaRPr>
          </a:p>
        </p:txBody>
      </p:sp>
    </p:spTree>
    <p:extLst>
      <p:ext uri="{BB962C8B-B14F-4D97-AF65-F5344CB8AC3E}">
        <p14:creationId xmlns:p14="http://schemas.microsoft.com/office/powerpoint/2010/main" val="1099534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5947697D-63AB-E74A-8572-A0CDC7789527}"/>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BA47E6CB-6DF4-9F48-A3D1-CF23CDFF8A0F}"/>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p.21</a:t>
            </a:r>
            <a:endParaRPr sz="1600" b="1" dirty="0">
              <a:latin typeface="Calibri"/>
              <a:ea typeface="Calibri"/>
              <a:cs typeface="Calibri"/>
              <a:sym typeface="Calibri"/>
            </a:endParaRPr>
          </a:p>
        </p:txBody>
      </p:sp>
      <p:sp>
        <p:nvSpPr>
          <p:cNvPr id="4" name="Rectangle 3">
            <a:extLst>
              <a:ext uri="{FF2B5EF4-FFF2-40B4-BE49-F238E27FC236}">
                <a16:creationId xmlns:a16="http://schemas.microsoft.com/office/drawing/2014/main" id="{DF5A4477-7DF5-0943-8509-CB034EA0F9DF}"/>
              </a:ext>
            </a:extLst>
          </p:cNvPr>
          <p:cNvSpPr/>
          <p:nvPr/>
        </p:nvSpPr>
        <p:spPr>
          <a:xfrm>
            <a:off x="342902" y="1261853"/>
            <a:ext cx="6934648" cy="346249"/>
          </a:xfrm>
          <a:prstGeom prst="rect">
            <a:avLst/>
          </a:prstGeom>
        </p:spPr>
        <p:txBody>
          <a:bodyPr wrap="square">
            <a:spAutoFit/>
          </a:bodyPr>
          <a:lstStyle/>
          <a:p>
            <a:pPr algn="ctr" fontAlgn="ctr">
              <a:lnSpc>
                <a:spcPct val="150000"/>
              </a:lnSpc>
            </a:pPr>
            <a:r>
              <a:rPr lang="en-GB" sz="1100" b="1" dirty="0">
                <a:latin typeface="Cambria" panose="02040503050406030204" pitchFamily="18" charset="0"/>
              </a:rPr>
              <a:t>Problem 3:  Religious Division</a:t>
            </a:r>
          </a:p>
        </p:txBody>
      </p:sp>
      <p:pic>
        <p:nvPicPr>
          <p:cNvPr id="9" name="Picture 8">
            <a:extLst>
              <a:ext uri="{FF2B5EF4-FFF2-40B4-BE49-F238E27FC236}">
                <a16:creationId xmlns:a16="http://schemas.microsoft.com/office/drawing/2014/main" id="{061C8AE4-4A8A-4F4D-83B7-5AD2B4C548A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774" b="98113" l="0" r="92188">
                        <a14:foregroundMark x1="521" y1="97484" x2="6250" y2="73585"/>
                        <a14:foregroundMark x1="6250" y1="73585" x2="26563" y2="71698"/>
                        <a14:foregroundMark x1="26563" y1="71698" x2="44271" y2="61635"/>
                        <a14:foregroundMark x1="44271" y1="61635" x2="44792" y2="87421"/>
                        <a14:foregroundMark x1="44792" y1="87421" x2="64583" y2="89308"/>
                        <a14:foregroundMark x1="64063" y1="89308" x2="18229" y2="98742"/>
                        <a14:foregroundMark x1="23958" y1="75472" x2="18229" y2="98742"/>
                        <a14:foregroundMark x1="24479" y1="75472" x2="25000" y2="74843"/>
                        <a14:foregroundMark x1="0" y1="97484" x2="7292" y2="94969"/>
                        <a14:foregroundMark x1="30208" y1="22642" x2="44271" y2="3774"/>
                        <a14:foregroundMark x1="44271" y1="3774" x2="64583" y2="11321"/>
                        <a14:foregroundMark x1="64583" y1="11321" x2="32292" y2="15723"/>
                        <a14:foregroundMark x1="87500" y1="69811" x2="98958" y2="88679"/>
                        <a14:foregroundMark x1="98958" y1="89308" x2="72396" y2="98113"/>
                        <a14:foregroundMark x1="72396" y1="98742" x2="50521" y2="95597"/>
                        <a14:foregroundMark x1="50000" y1="95597" x2="31250" y2="98742"/>
                        <a14:foregroundMark x1="87500" y1="83019" x2="68750" y2="98742"/>
                        <a14:foregroundMark x1="68750" y1="98742" x2="90104" y2="90566"/>
                        <a14:foregroundMark x1="73958" y1="99371" x2="73958" y2="99371"/>
                        <a14:foregroundMark x1="91146" y1="77358" x2="92708" y2="80503"/>
                      </a14:backgroundRemoval>
                    </a14:imgEffect>
                  </a14:imgLayer>
                </a14:imgProps>
              </a:ext>
              <a:ext uri="{28A0092B-C50C-407E-A947-70E740481C1C}">
                <a14:useLocalDpi xmlns:a14="http://schemas.microsoft.com/office/drawing/2010/main"/>
              </a:ext>
            </a:extLst>
          </a:blip>
          <a:srcRect/>
          <a:stretch/>
        </p:blipFill>
        <p:spPr>
          <a:xfrm>
            <a:off x="2960266" y="3321538"/>
            <a:ext cx="1505668" cy="1246881"/>
          </a:xfrm>
          <a:prstGeom prst="rect">
            <a:avLst/>
          </a:prstGeom>
        </p:spPr>
      </p:pic>
      <p:sp>
        <p:nvSpPr>
          <p:cNvPr id="10" name="Cloud Callout 9">
            <a:extLst>
              <a:ext uri="{FF2B5EF4-FFF2-40B4-BE49-F238E27FC236}">
                <a16:creationId xmlns:a16="http://schemas.microsoft.com/office/drawing/2014/main" id="{B5DB4EA4-A541-EF4B-B01F-918F524C895C}"/>
              </a:ext>
            </a:extLst>
          </p:cNvPr>
          <p:cNvSpPr/>
          <p:nvPr/>
        </p:nvSpPr>
        <p:spPr>
          <a:xfrm>
            <a:off x="2782249" y="1822774"/>
            <a:ext cx="2233749" cy="1280160"/>
          </a:xfrm>
          <a:prstGeom prst="cloudCallout">
            <a:avLst>
              <a:gd name="adj1" fmla="val -2119"/>
              <a:gd name="adj2" fmla="val 84949"/>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latin typeface="Cambria" panose="02040503050406030204" pitchFamily="18" charset="0"/>
                <a:ea typeface="Cambria" panose="02040503050406030204" pitchFamily="18" charset="0"/>
              </a:rPr>
              <a:t>A Puritan Church which is strongly Protestant?</a:t>
            </a:r>
          </a:p>
        </p:txBody>
      </p:sp>
      <p:sp>
        <p:nvSpPr>
          <p:cNvPr id="11" name="Cloud Callout 10">
            <a:extLst>
              <a:ext uri="{FF2B5EF4-FFF2-40B4-BE49-F238E27FC236}">
                <a16:creationId xmlns:a16="http://schemas.microsoft.com/office/drawing/2014/main" id="{2C8EE01D-BFD9-2C43-A60D-1BA9DEF2F3F0}"/>
              </a:ext>
            </a:extLst>
          </p:cNvPr>
          <p:cNvSpPr/>
          <p:nvPr/>
        </p:nvSpPr>
        <p:spPr>
          <a:xfrm>
            <a:off x="4817166" y="2462854"/>
            <a:ext cx="2233749" cy="1280160"/>
          </a:xfrm>
          <a:prstGeom prst="cloudCallout">
            <a:avLst>
              <a:gd name="adj1" fmla="val -80482"/>
              <a:gd name="adj2" fmla="val 69643"/>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latin typeface="Cambria" panose="02040503050406030204" pitchFamily="18" charset="0"/>
                <a:ea typeface="Cambria" panose="02040503050406030204" pitchFamily="18" charset="0"/>
              </a:rPr>
              <a:t>A compromise?</a:t>
            </a:r>
          </a:p>
        </p:txBody>
      </p:sp>
      <p:sp>
        <p:nvSpPr>
          <p:cNvPr id="12" name="Cloud Callout 11">
            <a:extLst>
              <a:ext uri="{FF2B5EF4-FFF2-40B4-BE49-F238E27FC236}">
                <a16:creationId xmlns:a16="http://schemas.microsoft.com/office/drawing/2014/main" id="{85A522E0-8DA8-DF4D-9A59-FE0878D00C9F}"/>
              </a:ext>
            </a:extLst>
          </p:cNvPr>
          <p:cNvSpPr/>
          <p:nvPr/>
        </p:nvSpPr>
        <p:spPr>
          <a:xfrm>
            <a:off x="375285" y="2629200"/>
            <a:ext cx="2233749" cy="1280160"/>
          </a:xfrm>
          <a:prstGeom prst="cloudCallout">
            <a:avLst>
              <a:gd name="adj1" fmla="val 91448"/>
              <a:gd name="adj2" fmla="val 44133"/>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latin typeface="Cambria" panose="02040503050406030204" pitchFamily="18" charset="0"/>
                <a:ea typeface="Cambria" panose="02040503050406030204" pitchFamily="18" charset="0"/>
              </a:rPr>
              <a:t>A Catholic Church</a:t>
            </a:r>
          </a:p>
        </p:txBody>
      </p:sp>
      <p:sp>
        <p:nvSpPr>
          <p:cNvPr id="13" name="Rectangle 12">
            <a:extLst>
              <a:ext uri="{FF2B5EF4-FFF2-40B4-BE49-F238E27FC236}">
                <a16:creationId xmlns:a16="http://schemas.microsoft.com/office/drawing/2014/main" id="{CF008BAD-6850-5D4D-808B-5958B703E62A}"/>
              </a:ext>
            </a:extLst>
          </p:cNvPr>
          <p:cNvSpPr/>
          <p:nvPr/>
        </p:nvSpPr>
        <p:spPr>
          <a:xfrm>
            <a:off x="342902" y="4611141"/>
            <a:ext cx="6934648" cy="5955476"/>
          </a:xfrm>
          <a:prstGeom prst="rect">
            <a:avLst/>
          </a:prstGeom>
        </p:spPr>
        <p:txBody>
          <a:bodyPr wrap="square" numCol="2" spcCol="360000">
            <a:spAutoFit/>
          </a:bodyPr>
          <a:lstStyle/>
          <a:p>
            <a:pPr fontAlgn="ctr">
              <a:lnSpc>
                <a:spcPct val="150000"/>
              </a:lnSpc>
            </a:pPr>
            <a:r>
              <a:rPr lang="en-GB" sz="1100" dirty="0">
                <a:latin typeface="Cambria" panose="02040503050406030204" pitchFamily="18" charset="0"/>
              </a:rPr>
              <a:t>The diagram above shows the choices facing Elizabeth in deciding which religion everyone would follow in 1558. Monarchs believed that everyone had to follow the same religion to make their country united. Differences in religion could lead to civil war and make a country too divided to fight back against a foreign invader. </a:t>
            </a:r>
          </a:p>
          <a:p>
            <a:pPr fontAlgn="ctr">
              <a:lnSpc>
                <a:spcPct val="150000"/>
              </a:lnSpc>
            </a:pPr>
            <a:endParaRPr lang="en-GB" sz="1100" dirty="0">
              <a:latin typeface="Cambria" panose="02040503050406030204" pitchFamily="18" charset="0"/>
            </a:endParaRPr>
          </a:p>
          <a:p>
            <a:pPr algn="ctr" font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Warning from the past</a:t>
            </a:r>
          </a:p>
          <a:p>
            <a:pPr fontAlgn="ctr">
              <a:lnSpc>
                <a:spcPct val="150000"/>
              </a:lnSpc>
            </a:pPr>
            <a:r>
              <a:rPr lang="en-GB" sz="1100" dirty="0">
                <a:latin typeface="Cambria" panose="02040503050406030204" pitchFamily="18" charset="0"/>
              </a:rPr>
              <a:t>Elizabeth had a great many issues to think about in deciding the country’s religion. She knew that previous religious changes had led to protests and rebellion. Henry VIII made himself head of the English Church. Some Catholics did not believe that Henry was able to replace the authority of the Pope, including his friend, Sir Thomas More, whom Henry executed. On top of this, Henry closed the monasteries and this resulted in a major rebellion in the north. Under Edward VI, Elizabeth’s half brother, the Church of England became strongly Protestant which caused outbreaks of violence across the country. Finally, Mary I married the Catholic Spanish King Philip and restored the the country to Catholicism. This led to another rebellion and Mary burnt 300 Protestants that refused to change their beliefs. </a:t>
            </a:r>
          </a:p>
          <a:p>
            <a:pPr fontAlgn="ctr">
              <a:lnSpc>
                <a:spcPct val="150000"/>
              </a:lnSpc>
            </a:pPr>
            <a:endParaRPr lang="en-GB" sz="1100" dirty="0">
              <a:latin typeface="Cambria" panose="02040503050406030204" pitchFamily="18" charset="0"/>
            </a:endParaRPr>
          </a:p>
          <a:p>
            <a:pPr algn="ctr" font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Support for Catholicism</a:t>
            </a:r>
          </a:p>
          <a:p>
            <a:pPr fontAlgn="ct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The majority of people in the country were traditional and did not like religious change. Religion was a huge part of peoples lives so the decision to change religion was major. These traditional viewing people of England were most likely to be Catholic and they preferred decorated churches, services to be in Latin and fancy priest gowns. To many people, the appearance of the Church was an important part of the Church doctrine. Most of the support for Catholicism came from Northern England. For Elizabeth, it would have been difficult to change the bishops and the Clergy (leaders of the church) to be all Protestant as Mary, when she reintroduced Catholicism to England, cemented the Catholic hold over the country. She also urged Catholics to resist Protestantism. </a:t>
            </a:r>
          </a:p>
          <a:p>
            <a:pPr fontAlgn="ct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05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5947697D-63AB-E74A-8572-A0CDC7789527}"/>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BA47E6CB-6DF4-9F48-A3D1-CF23CDFF8A0F}"/>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p.22</a:t>
            </a:r>
            <a:endParaRPr sz="1600" b="1" dirty="0">
              <a:latin typeface="Calibri"/>
              <a:ea typeface="Calibri"/>
              <a:cs typeface="Calibri"/>
              <a:sym typeface="Calibri"/>
            </a:endParaRPr>
          </a:p>
        </p:txBody>
      </p:sp>
      <p:sp>
        <p:nvSpPr>
          <p:cNvPr id="13" name="Rectangle 12">
            <a:extLst>
              <a:ext uri="{FF2B5EF4-FFF2-40B4-BE49-F238E27FC236}">
                <a16:creationId xmlns:a16="http://schemas.microsoft.com/office/drawing/2014/main" id="{CF008BAD-6850-5D4D-808B-5958B703E62A}"/>
              </a:ext>
            </a:extLst>
          </p:cNvPr>
          <p:cNvSpPr/>
          <p:nvPr/>
        </p:nvSpPr>
        <p:spPr>
          <a:xfrm>
            <a:off x="312513" y="1476056"/>
            <a:ext cx="6934648" cy="5424562"/>
          </a:xfrm>
          <a:prstGeom prst="rect">
            <a:avLst/>
          </a:prstGeom>
        </p:spPr>
        <p:txBody>
          <a:bodyPr wrap="square" numCol="2" spcCol="360000">
            <a:spAutoFit/>
          </a:bodyPr>
          <a:lstStyle/>
          <a:p>
            <a:pPr algn="ctr" fontAlgn="ctr">
              <a:lnSpc>
                <a:spcPct val="150000"/>
              </a:lnSpc>
            </a:pPr>
            <a:r>
              <a:rPr lang="en-GB" sz="1100" b="1" dirty="0">
                <a:latin typeface="Cambria" panose="02040503050406030204" pitchFamily="18" charset="0"/>
              </a:rPr>
              <a:t>Support for Protestantism</a:t>
            </a:r>
          </a:p>
          <a:p>
            <a:pPr fontAlgn="ctr">
              <a:lnSpc>
                <a:spcPct val="150000"/>
              </a:lnSpc>
            </a:pPr>
            <a:r>
              <a:rPr lang="en-GB" sz="1100" dirty="0">
                <a:latin typeface="Cambria" panose="02040503050406030204" pitchFamily="18" charset="0"/>
              </a:rPr>
              <a:t>Despite the country being Catholic under Mary, there was still support for Protestantism in England. The fact that Elizabeth herself was a Protestant was important, especially since this was an age when religion was so important. </a:t>
            </a:r>
            <a:r>
              <a:rPr lang="en-GB" sz="1100" dirty="0">
                <a:latin typeface="Cambria" panose="02040503050406030204" pitchFamily="18" charset="0"/>
                <a:ea typeface="Tahoma" panose="020B0604030504040204" pitchFamily="34" charset="0"/>
                <a:cs typeface="Tahoma" panose="020B0604030504040204" pitchFamily="34" charset="0"/>
              </a:rPr>
              <a:t>Elizabeth appointed advisors who were mainly Protestant and they accepted positions on the Council in the belief that the new Church would be Protestant. Furthermore, many devout English Protestants who had fled abroad during Mary’s reign were also returning home. Finally, Mary’s close associations with the Pope and the King of Spain and the burning of Protestants were really unpopular. </a:t>
            </a:r>
          </a:p>
          <a:p>
            <a:pPr fontAlgn="ct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gn="ctr" font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difficulty of a compromise</a:t>
            </a:r>
          </a:p>
          <a:p>
            <a:pPr fontAlgn="ct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It may seem that a compromise was an obvious and easy solution. However, it was impossible for Elizabeth to please everyone. For example, as a Protestant, Elizabeth could not accept Catholic doctrine and belief, or accept that the Pope was the head of the Church of England. This was a problem because Elizabeth needed the loyalty of her subjects, if the Pope was the head of the church who would they be loyal too? The Pope or the queen? </a:t>
            </a:r>
          </a:p>
          <a:p>
            <a:pPr fontAlgn="ct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fontAlgn="ct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Catholics could not accept woman, even a queen, as  head of the Church. Puritans did not want a Church which had any signs of Catholicism. Finding a compromise would not be easy,. </a:t>
            </a:r>
          </a:p>
          <a:p>
            <a:pPr fontAlgn="ct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gn="ctr" font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Elizabeth’s early moves</a:t>
            </a:r>
          </a:p>
          <a:p>
            <a:pPr fontAlgn="ct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For the first few months of Elizabeth’s reign, Elizabeth made few public pronouncements regarding religion. She continued to worship privately following her Protestant beliefs. Behind the scenes, Elizabeth and the Privy Council were drawing up a new Religious Settlement for the Church of England. Within four months, they were ready to call a meeting of Parliament to pass the laws that would establish the new religion. </a:t>
            </a:r>
            <a:endParaRPr lang="en-GB" sz="1100" dirty="0">
              <a:latin typeface="Cambria" panose="02040503050406030204" pitchFamily="18" charset="0"/>
            </a:endParaRPr>
          </a:p>
        </p:txBody>
      </p:sp>
      <p:sp>
        <p:nvSpPr>
          <p:cNvPr id="5" name="TextBox 4">
            <a:extLst>
              <a:ext uri="{FF2B5EF4-FFF2-40B4-BE49-F238E27FC236}">
                <a16:creationId xmlns:a16="http://schemas.microsoft.com/office/drawing/2014/main" id="{9F18A1E9-FCC3-004A-8D7F-B82C79A5898D}"/>
              </a:ext>
            </a:extLst>
          </p:cNvPr>
          <p:cNvSpPr txBox="1"/>
          <p:nvPr/>
        </p:nvSpPr>
        <p:spPr>
          <a:xfrm>
            <a:off x="312513" y="7093131"/>
            <a:ext cx="6934648" cy="568745"/>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In the table below, write a one sentence summary of each of the paragraphs regarding the problem of religion. </a:t>
            </a:r>
          </a:p>
        </p:txBody>
      </p:sp>
      <p:graphicFrame>
        <p:nvGraphicFramePr>
          <p:cNvPr id="6" name="Table 5">
            <a:extLst>
              <a:ext uri="{FF2B5EF4-FFF2-40B4-BE49-F238E27FC236}">
                <a16:creationId xmlns:a16="http://schemas.microsoft.com/office/drawing/2014/main" id="{854EC945-46D7-3742-B1BB-337D28FD484D}"/>
              </a:ext>
            </a:extLst>
          </p:cNvPr>
          <p:cNvGraphicFramePr>
            <a:graphicFrameLocks noGrp="1"/>
          </p:cNvGraphicFramePr>
          <p:nvPr>
            <p:extLst>
              <p:ext uri="{D42A27DB-BD31-4B8C-83A1-F6EECF244321}">
                <p14:modId xmlns:p14="http://schemas.microsoft.com/office/powerpoint/2010/main" val="4262509366"/>
              </p:ext>
            </p:extLst>
          </p:nvPr>
        </p:nvGraphicFramePr>
        <p:xfrm>
          <a:off x="312513" y="7854389"/>
          <a:ext cx="6934649" cy="2493776"/>
        </p:xfrm>
        <a:graphic>
          <a:graphicData uri="http://schemas.openxmlformats.org/drawingml/2006/table">
            <a:tbl>
              <a:tblPr firstRow="1" bandRow="1">
                <a:tableStyleId>{2D5ABB26-0587-4C30-8999-92F81FD0307C}</a:tableStyleId>
              </a:tblPr>
              <a:tblGrid>
                <a:gridCol w="1913083">
                  <a:extLst>
                    <a:ext uri="{9D8B030D-6E8A-4147-A177-3AD203B41FA5}">
                      <a16:colId xmlns:a16="http://schemas.microsoft.com/office/drawing/2014/main" val="1726810214"/>
                    </a:ext>
                  </a:extLst>
                </a:gridCol>
                <a:gridCol w="5021566">
                  <a:extLst>
                    <a:ext uri="{9D8B030D-6E8A-4147-A177-3AD203B41FA5}">
                      <a16:colId xmlns:a16="http://schemas.microsoft.com/office/drawing/2014/main" val="1107042474"/>
                    </a:ext>
                  </a:extLst>
                </a:gridCol>
              </a:tblGrid>
              <a:tr h="484164">
                <a:tc>
                  <a:txBody>
                    <a:bodyPr/>
                    <a:lstStyle/>
                    <a:p>
                      <a:r>
                        <a:rPr lang="en-GB" sz="1100" dirty="0"/>
                        <a:t>Warning from the past?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3587983"/>
                  </a:ext>
                </a:extLst>
              </a:tr>
              <a:tr h="484164">
                <a:tc>
                  <a:txBody>
                    <a:bodyPr/>
                    <a:lstStyle/>
                    <a:p>
                      <a:r>
                        <a:rPr lang="en-GB" sz="1100" dirty="0"/>
                        <a:t>Support for Catholicism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311177"/>
                  </a:ext>
                </a:extLst>
              </a:tr>
              <a:tr h="484164">
                <a:tc>
                  <a:txBody>
                    <a:bodyPr/>
                    <a:lstStyle/>
                    <a:p>
                      <a:r>
                        <a:rPr lang="en-GB" sz="1100" dirty="0"/>
                        <a:t>Support for Protestantism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6812110"/>
                  </a:ext>
                </a:extLst>
              </a:tr>
              <a:tr h="557120">
                <a:tc>
                  <a:txBody>
                    <a:bodyPr/>
                    <a:lstStyle/>
                    <a:p>
                      <a:r>
                        <a:rPr lang="en-GB" sz="1100" dirty="0"/>
                        <a:t>The difficulty of a compromise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413195"/>
                  </a:ext>
                </a:extLst>
              </a:tr>
              <a:tr h="484164">
                <a:tc>
                  <a:txBody>
                    <a:bodyPr/>
                    <a:lstStyle/>
                    <a:p>
                      <a:r>
                        <a:rPr lang="en-GB" sz="1100" dirty="0"/>
                        <a:t>Elizabeth’s early moves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338703"/>
                  </a:ext>
                </a:extLst>
              </a:tr>
            </a:tbl>
          </a:graphicData>
        </a:graphic>
      </p:graphicFrame>
    </p:spTree>
    <p:extLst>
      <p:ext uri="{BB962C8B-B14F-4D97-AF65-F5344CB8AC3E}">
        <p14:creationId xmlns:p14="http://schemas.microsoft.com/office/powerpoint/2010/main" val="259594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B8DDEC3A-7514-444F-A413-A4DE5B108C99}"/>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9D7A3604-D2FA-9C42-AE71-F8D58DF00B16}"/>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p.23</a:t>
            </a:r>
            <a:endParaRPr sz="1600" b="1" dirty="0">
              <a:latin typeface="Calibri"/>
              <a:ea typeface="Calibri"/>
              <a:cs typeface="Calibri"/>
              <a:sym typeface="Calibri"/>
            </a:endParaRPr>
          </a:p>
        </p:txBody>
      </p:sp>
      <p:graphicFrame>
        <p:nvGraphicFramePr>
          <p:cNvPr id="4" name="Table 3">
            <a:extLst>
              <a:ext uri="{FF2B5EF4-FFF2-40B4-BE49-F238E27FC236}">
                <a16:creationId xmlns:a16="http://schemas.microsoft.com/office/drawing/2014/main" id="{183F2E9F-A730-E046-9C43-C3BE5B283D42}"/>
              </a:ext>
            </a:extLst>
          </p:cNvPr>
          <p:cNvGraphicFramePr>
            <a:graphicFrameLocks noGrp="1"/>
          </p:cNvGraphicFramePr>
          <p:nvPr>
            <p:extLst>
              <p:ext uri="{D42A27DB-BD31-4B8C-83A1-F6EECF244321}">
                <p14:modId xmlns:p14="http://schemas.microsoft.com/office/powerpoint/2010/main" val="2683778494"/>
              </p:ext>
            </p:extLst>
          </p:nvPr>
        </p:nvGraphicFramePr>
        <p:xfrm>
          <a:off x="333218" y="4875051"/>
          <a:ext cx="6893238" cy="4763437"/>
        </p:xfrm>
        <a:graphic>
          <a:graphicData uri="http://schemas.openxmlformats.org/drawingml/2006/table">
            <a:tbl>
              <a:tblPr firstRow="1" bandRow="1">
                <a:tableStyleId>{2D5ABB26-0587-4C30-8999-92F81FD0307C}</a:tableStyleId>
              </a:tblPr>
              <a:tblGrid>
                <a:gridCol w="1749288">
                  <a:extLst>
                    <a:ext uri="{9D8B030D-6E8A-4147-A177-3AD203B41FA5}">
                      <a16:colId xmlns:a16="http://schemas.microsoft.com/office/drawing/2014/main" val="3115524545"/>
                    </a:ext>
                  </a:extLst>
                </a:gridCol>
                <a:gridCol w="5143950">
                  <a:extLst>
                    <a:ext uri="{9D8B030D-6E8A-4147-A177-3AD203B41FA5}">
                      <a16:colId xmlns:a16="http://schemas.microsoft.com/office/drawing/2014/main" val="1081613974"/>
                    </a:ext>
                  </a:extLst>
                </a:gridCol>
              </a:tblGrid>
              <a:tr h="422008">
                <a:tc gridSpan="2">
                  <a:txBody>
                    <a:bodyPr/>
                    <a:lstStyle/>
                    <a:p>
                      <a:pPr algn="ctr"/>
                      <a:r>
                        <a:rPr lang="en-GB" sz="1100" b="1" dirty="0">
                          <a:latin typeface="Tahoma" panose="020B0604030504040204" pitchFamily="34" charset="0"/>
                          <a:ea typeface="Tahoma" panose="020B0604030504040204" pitchFamily="34" charset="0"/>
                          <a:cs typeface="Tahoma" panose="020B0604030504040204" pitchFamily="34" charset="0"/>
                        </a:rPr>
                        <a:t>Challenges At Home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sz="11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955778"/>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What was the problem in 1558?</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852017"/>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What were the choices facing Elizabeth?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999596"/>
                  </a:ext>
                </a:extLst>
              </a:tr>
              <a:tr h="114149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How great was the problem? (Use the above continuum line to guide you, put a number and an explanation in the box)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115033"/>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How successful was Elizabeth with dealing this problem?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562091"/>
                  </a:ext>
                </a:extLst>
              </a:tr>
            </a:tbl>
          </a:graphicData>
        </a:graphic>
      </p:graphicFrame>
      <p:graphicFrame>
        <p:nvGraphicFramePr>
          <p:cNvPr id="5" name="Diagram 4">
            <a:extLst>
              <a:ext uri="{FF2B5EF4-FFF2-40B4-BE49-F238E27FC236}">
                <a16:creationId xmlns:a16="http://schemas.microsoft.com/office/drawing/2014/main" id="{35C8E6EA-7A5C-4740-B542-BA6D76C69BE1}"/>
              </a:ext>
            </a:extLst>
          </p:cNvPr>
          <p:cNvGraphicFramePr/>
          <p:nvPr>
            <p:extLst>
              <p:ext uri="{D42A27DB-BD31-4B8C-83A1-F6EECF244321}">
                <p14:modId xmlns:p14="http://schemas.microsoft.com/office/powerpoint/2010/main" val="142984391"/>
              </p:ext>
            </p:extLst>
          </p:nvPr>
        </p:nvGraphicFramePr>
        <p:xfrm>
          <a:off x="333218" y="2287825"/>
          <a:ext cx="6893238" cy="197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12A8E55-5356-0F4F-B7DB-16AAFAB8D989}"/>
              </a:ext>
            </a:extLst>
          </p:cNvPr>
          <p:cNvSpPr txBox="1"/>
          <p:nvPr/>
        </p:nvSpPr>
        <p:spPr>
          <a:xfrm>
            <a:off x="333218" y="1391478"/>
            <a:ext cx="6893238"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From the information on the previous page regarding choosing the Religious Division, complete the table below. Use the criteria below to make a judgement on how much of a problem it was. </a:t>
            </a:r>
            <a:endParaRPr lang="en-GB" sz="1100" b="1" dirty="0">
              <a:latin typeface="Cambria" panose="02040503050406030204" pitchFamily="18" charset="0"/>
            </a:endParaRPr>
          </a:p>
        </p:txBody>
      </p:sp>
    </p:spTree>
    <p:extLst>
      <p:ext uri="{BB962C8B-B14F-4D97-AF65-F5344CB8AC3E}">
        <p14:creationId xmlns:p14="http://schemas.microsoft.com/office/powerpoint/2010/main" val="389793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5947697D-63AB-E74A-8572-A0CDC7789527}"/>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BA47E6CB-6DF4-9F48-A3D1-CF23CDFF8A0F}"/>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p.24</a:t>
            </a:r>
            <a:endParaRPr sz="1600" b="1" dirty="0">
              <a:latin typeface="Calibri"/>
              <a:ea typeface="Calibri"/>
              <a:cs typeface="Calibri"/>
              <a:sym typeface="Calibri"/>
            </a:endParaRPr>
          </a:p>
        </p:txBody>
      </p:sp>
      <p:sp>
        <p:nvSpPr>
          <p:cNvPr id="4" name="Rectangle 3">
            <a:extLst>
              <a:ext uri="{FF2B5EF4-FFF2-40B4-BE49-F238E27FC236}">
                <a16:creationId xmlns:a16="http://schemas.microsoft.com/office/drawing/2014/main" id="{DF5A4477-7DF5-0943-8509-CB034EA0F9DF}"/>
              </a:ext>
            </a:extLst>
          </p:cNvPr>
          <p:cNvSpPr/>
          <p:nvPr/>
        </p:nvSpPr>
        <p:spPr>
          <a:xfrm>
            <a:off x="312513" y="1234256"/>
            <a:ext cx="6934648" cy="1131079"/>
          </a:xfrm>
          <a:prstGeom prst="rect">
            <a:avLst/>
          </a:prstGeom>
        </p:spPr>
        <p:txBody>
          <a:bodyPr wrap="square">
            <a:spAutoFit/>
          </a:bodyPr>
          <a:lstStyle/>
          <a:p>
            <a:pPr algn="ctr" font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Problem 4  Foreign Threat</a:t>
            </a:r>
          </a:p>
          <a:p>
            <a:pPr fontAlgn="ctr">
              <a:lnSpc>
                <a:spcPct val="150000"/>
              </a:lnSpc>
            </a:pPr>
            <a:r>
              <a:rPr lang="en-GB" sz="1100" dirty="0">
                <a:latin typeface="Cambria" panose="02040503050406030204" pitchFamily="18" charset="0"/>
              </a:rPr>
              <a:t>Elizabeth inherited a number of different problems from abroad. The country was financially weak and would have struggled to defend itself if war broke out.  Below, is a flow chart of events that happened during  Mary’s reign that caused problems for England and Elizabeth. </a:t>
            </a:r>
          </a:p>
        </p:txBody>
      </p:sp>
      <p:pic>
        <p:nvPicPr>
          <p:cNvPr id="11" name="Picture 10" descr="A screenshot of a computer&#10;&#10;Description automatically generated">
            <a:extLst>
              <a:ext uri="{FF2B5EF4-FFF2-40B4-BE49-F238E27FC236}">
                <a16:creationId xmlns:a16="http://schemas.microsoft.com/office/drawing/2014/main" id="{8A675C5C-6237-D64B-93C8-9E5AF6C0F9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2512" y="2768836"/>
            <a:ext cx="1812389" cy="2523385"/>
          </a:xfrm>
          <a:prstGeom prst="rect">
            <a:avLst/>
          </a:prstGeom>
          <a:ln w="38100">
            <a:solidFill>
              <a:schemeClr val="tx1"/>
            </a:solidFill>
          </a:ln>
        </p:spPr>
      </p:pic>
      <p:cxnSp>
        <p:nvCxnSpPr>
          <p:cNvPr id="13" name="Straight Arrow Connector 12">
            <a:extLst>
              <a:ext uri="{FF2B5EF4-FFF2-40B4-BE49-F238E27FC236}">
                <a16:creationId xmlns:a16="http://schemas.microsoft.com/office/drawing/2014/main" id="{404FF2BC-6557-7D44-A06F-997C72722C1E}"/>
              </a:ext>
            </a:extLst>
          </p:cNvPr>
          <p:cNvCxnSpPr>
            <a:cxnSpLocks/>
          </p:cNvCxnSpPr>
          <p:nvPr/>
        </p:nvCxnSpPr>
        <p:spPr>
          <a:xfrm flipV="1">
            <a:off x="1563755" y="3211056"/>
            <a:ext cx="1550506" cy="10731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CE75F74B-E871-934F-8120-97711427095C}"/>
              </a:ext>
            </a:extLst>
          </p:cNvPr>
          <p:cNvSpPr/>
          <p:nvPr/>
        </p:nvSpPr>
        <p:spPr>
          <a:xfrm>
            <a:off x="3299791" y="2768837"/>
            <a:ext cx="3699659" cy="650223"/>
          </a:xfrm>
          <a:prstGeom prst="rect">
            <a:avLst/>
          </a:prstGeom>
          <a:ln w="38100">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GB" sz="1100" dirty="0"/>
              <a:t>Mary I persuaded the Privy Council to commit English forces to the war her Spanish husband was fighting against France.</a:t>
            </a:r>
          </a:p>
        </p:txBody>
      </p:sp>
      <p:sp>
        <p:nvSpPr>
          <p:cNvPr id="15" name="Rectangle 14">
            <a:extLst>
              <a:ext uri="{FF2B5EF4-FFF2-40B4-BE49-F238E27FC236}">
                <a16:creationId xmlns:a16="http://schemas.microsoft.com/office/drawing/2014/main" id="{95ACF25D-DDEA-A64E-A9DA-C759F15434F5}"/>
              </a:ext>
            </a:extLst>
          </p:cNvPr>
          <p:cNvSpPr/>
          <p:nvPr/>
        </p:nvSpPr>
        <p:spPr>
          <a:xfrm>
            <a:off x="3299790" y="3705418"/>
            <a:ext cx="3699659" cy="650223"/>
          </a:xfrm>
          <a:prstGeom prst="rect">
            <a:avLst/>
          </a:prstGeom>
          <a:ln w="38100">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GB" sz="1100" dirty="0"/>
              <a:t>The French retaliated by strengthening their forces in Scotland along England’s vulnerable northern border.</a:t>
            </a:r>
          </a:p>
        </p:txBody>
      </p:sp>
      <p:sp>
        <p:nvSpPr>
          <p:cNvPr id="16" name="Rectangle 15">
            <a:extLst>
              <a:ext uri="{FF2B5EF4-FFF2-40B4-BE49-F238E27FC236}">
                <a16:creationId xmlns:a16="http://schemas.microsoft.com/office/drawing/2014/main" id="{6A37E472-8874-3843-9A92-10D98D8CB7F0}"/>
              </a:ext>
            </a:extLst>
          </p:cNvPr>
          <p:cNvSpPr/>
          <p:nvPr/>
        </p:nvSpPr>
        <p:spPr>
          <a:xfrm>
            <a:off x="3299790" y="4641999"/>
            <a:ext cx="3699659" cy="650223"/>
          </a:xfrm>
          <a:prstGeom prst="rect">
            <a:avLst/>
          </a:prstGeom>
          <a:ln w="38100">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GB" sz="1100" dirty="0"/>
              <a:t>In January 1558, Calais, the last English fortress in France, was captured by France. This was a national humiliation, but Mary’s government made no effort to win it back.</a:t>
            </a:r>
          </a:p>
        </p:txBody>
      </p:sp>
      <p:cxnSp>
        <p:nvCxnSpPr>
          <p:cNvPr id="18" name="Straight Arrow Connector 17">
            <a:extLst>
              <a:ext uri="{FF2B5EF4-FFF2-40B4-BE49-F238E27FC236}">
                <a16:creationId xmlns:a16="http://schemas.microsoft.com/office/drawing/2014/main" id="{E6B37304-984B-BE4E-8059-875C318C8AE8}"/>
              </a:ext>
            </a:extLst>
          </p:cNvPr>
          <p:cNvCxnSpPr>
            <a:cxnSpLocks/>
            <a:stCxn id="14" idx="2"/>
            <a:endCxn id="15" idx="0"/>
          </p:cNvCxnSpPr>
          <p:nvPr/>
        </p:nvCxnSpPr>
        <p:spPr>
          <a:xfrm flipH="1">
            <a:off x="5149620" y="3419060"/>
            <a:ext cx="1" cy="2863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3FA924F1-C06E-2244-AE36-5885BBC727FF}"/>
              </a:ext>
            </a:extLst>
          </p:cNvPr>
          <p:cNvCxnSpPr>
            <a:cxnSpLocks/>
            <a:stCxn id="15" idx="2"/>
            <a:endCxn id="16" idx="0"/>
          </p:cNvCxnSpPr>
          <p:nvPr/>
        </p:nvCxnSpPr>
        <p:spPr>
          <a:xfrm>
            <a:off x="5149620" y="4355641"/>
            <a:ext cx="0" cy="2863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A96E527D-72FF-1546-863D-8C09848AFD06}"/>
              </a:ext>
            </a:extLst>
          </p:cNvPr>
          <p:cNvSpPr/>
          <p:nvPr/>
        </p:nvSpPr>
        <p:spPr>
          <a:xfrm>
            <a:off x="312512" y="5694640"/>
            <a:ext cx="6934648" cy="346249"/>
          </a:xfrm>
          <a:prstGeom prst="rect">
            <a:avLst/>
          </a:prstGeom>
        </p:spPr>
        <p:txBody>
          <a:bodyPr wrap="square">
            <a:spAutoFit/>
          </a:bodyPr>
          <a:lstStyle/>
          <a:p>
            <a:pPr fontAlgn="ctr">
              <a:lnSpc>
                <a:spcPct val="150000"/>
              </a:lnSpc>
            </a:pPr>
            <a:r>
              <a:rPr lang="en-GB" sz="1100" dirty="0">
                <a:latin typeface="Cambria" panose="02040503050406030204" pitchFamily="18" charset="0"/>
              </a:rPr>
              <a:t>So, which countries were a threat to England in 1558?</a:t>
            </a:r>
          </a:p>
        </p:txBody>
      </p:sp>
      <p:pic>
        <p:nvPicPr>
          <p:cNvPr id="25" name="Picture 24">
            <a:extLst>
              <a:ext uri="{FF2B5EF4-FFF2-40B4-BE49-F238E27FC236}">
                <a16:creationId xmlns:a16="http://schemas.microsoft.com/office/drawing/2014/main" id="{A023A36D-B374-884C-BACD-CB63E9C391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776" y="6969215"/>
            <a:ext cx="1420051" cy="1420051"/>
          </a:xfrm>
          <a:prstGeom prst="rect">
            <a:avLst/>
          </a:prstGeom>
        </p:spPr>
      </p:pic>
      <p:sp>
        <p:nvSpPr>
          <p:cNvPr id="26" name="Rectangle 25">
            <a:extLst>
              <a:ext uri="{FF2B5EF4-FFF2-40B4-BE49-F238E27FC236}">
                <a16:creationId xmlns:a16="http://schemas.microsoft.com/office/drawing/2014/main" id="{5637DF42-5F95-3647-9CD0-CF3B774ADDAE}"/>
              </a:ext>
            </a:extLst>
          </p:cNvPr>
          <p:cNvSpPr/>
          <p:nvPr/>
        </p:nvSpPr>
        <p:spPr>
          <a:xfrm>
            <a:off x="495593" y="6399716"/>
            <a:ext cx="920415" cy="369332"/>
          </a:xfrm>
          <a:prstGeom prst="rect">
            <a:avLst/>
          </a:prstGeom>
        </p:spPr>
        <p:txBody>
          <a:bodyPr wrap="square">
            <a:spAutoFit/>
          </a:bodyPr>
          <a:lstStyle/>
          <a:p>
            <a:pPr algn="ctr" font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Scotland</a:t>
            </a:r>
          </a:p>
        </p:txBody>
      </p:sp>
      <p:cxnSp>
        <p:nvCxnSpPr>
          <p:cNvPr id="27" name="Straight Arrow Connector 26">
            <a:extLst>
              <a:ext uri="{FF2B5EF4-FFF2-40B4-BE49-F238E27FC236}">
                <a16:creationId xmlns:a16="http://schemas.microsoft.com/office/drawing/2014/main" id="{82D27E75-8E52-DF4E-9162-0BAFB027F454}"/>
              </a:ext>
            </a:extLst>
          </p:cNvPr>
          <p:cNvCxnSpPr>
            <a:cxnSpLocks/>
            <a:stCxn id="25" idx="3"/>
          </p:cNvCxnSpPr>
          <p:nvPr/>
        </p:nvCxnSpPr>
        <p:spPr>
          <a:xfrm>
            <a:off x="1665827" y="7679241"/>
            <a:ext cx="144843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B467BCB8-B30C-BB42-84CA-2E281360133F}"/>
              </a:ext>
            </a:extLst>
          </p:cNvPr>
          <p:cNvSpPr/>
          <p:nvPr/>
        </p:nvSpPr>
        <p:spPr>
          <a:xfrm>
            <a:off x="3299789" y="6399716"/>
            <a:ext cx="3699659" cy="2505739"/>
          </a:xfrm>
          <a:prstGeom prst="rect">
            <a:avLst/>
          </a:prstGeom>
          <a:ln w="38100">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GB" sz="1100" dirty="0"/>
              <a:t>Scotland was being ruled by Elizabeth’s cousin, Mary Queen of Scots, when Elizabeth became queen in 1558. However, Mary, had been raised in France since the age of 5 and was married to the heir to the French throne. This strong link between France and Scotland, both Catholic countries, was a real threat to England. This is exemplified by the fact that French soldiers were stationed in Scotland, so, there was a real danger of a joint attack from across the Channel and the northern border. </a:t>
            </a:r>
          </a:p>
        </p:txBody>
      </p:sp>
      <p:pic>
        <p:nvPicPr>
          <p:cNvPr id="32" name="Picture 31">
            <a:extLst>
              <a:ext uri="{FF2B5EF4-FFF2-40B4-BE49-F238E27FC236}">
                <a16:creationId xmlns:a16="http://schemas.microsoft.com/office/drawing/2014/main" id="{3FEA65C0-22CB-C147-BBCB-C69E92483A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776" y="7045105"/>
            <a:ext cx="1420051" cy="1420051"/>
          </a:xfrm>
          <a:prstGeom prst="rect">
            <a:avLst/>
          </a:prstGeom>
        </p:spPr>
      </p:pic>
    </p:spTree>
    <p:extLst>
      <p:ext uri="{BB962C8B-B14F-4D97-AF65-F5344CB8AC3E}">
        <p14:creationId xmlns:p14="http://schemas.microsoft.com/office/powerpoint/2010/main" val="366538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B04C7C20-B0E0-4649-80A2-9C011663255C}"/>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0D2169F6-1DBD-AE48-B4CE-D347D0F6A7CA}"/>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p.25</a:t>
            </a:r>
            <a:endParaRPr sz="1600" b="1" dirty="0">
              <a:latin typeface="Calibri"/>
              <a:ea typeface="Calibri"/>
              <a:cs typeface="Calibri"/>
              <a:sym typeface="Calibri"/>
            </a:endParaRPr>
          </a:p>
        </p:txBody>
      </p:sp>
      <p:pic>
        <p:nvPicPr>
          <p:cNvPr id="5" name="Picture 4">
            <a:extLst>
              <a:ext uri="{FF2B5EF4-FFF2-40B4-BE49-F238E27FC236}">
                <a16:creationId xmlns:a16="http://schemas.microsoft.com/office/drawing/2014/main" id="{0A615CF0-B777-3A45-B8AB-3677A332B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044" y="1958509"/>
            <a:ext cx="1420051" cy="1420051"/>
          </a:xfrm>
          <a:prstGeom prst="rect">
            <a:avLst/>
          </a:prstGeom>
        </p:spPr>
      </p:pic>
      <p:sp>
        <p:nvSpPr>
          <p:cNvPr id="6" name="Rectangle 5">
            <a:extLst>
              <a:ext uri="{FF2B5EF4-FFF2-40B4-BE49-F238E27FC236}">
                <a16:creationId xmlns:a16="http://schemas.microsoft.com/office/drawing/2014/main" id="{E39DEC11-DD56-3240-A375-F84B8A605B99}"/>
              </a:ext>
            </a:extLst>
          </p:cNvPr>
          <p:cNvSpPr/>
          <p:nvPr/>
        </p:nvSpPr>
        <p:spPr>
          <a:xfrm>
            <a:off x="614863" y="1589177"/>
            <a:ext cx="920415" cy="369332"/>
          </a:xfrm>
          <a:prstGeom prst="rect">
            <a:avLst/>
          </a:prstGeom>
        </p:spPr>
        <p:txBody>
          <a:bodyPr wrap="square">
            <a:spAutoFit/>
          </a:bodyPr>
          <a:lstStyle/>
          <a:p>
            <a:pPr algn="ctr" font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France</a:t>
            </a:r>
          </a:p>
        </p:txBody>
      </p:sp>
      <p:cxnSp>
        <p:nvCxnSpPr>
          <p:cNvPr id="7" name="Straight Arrow Connector 6">
            <a:extLst>
              <a:ext uri="{FF2B5EF4-FFF2-40B4-BE49-F238E27FC236}">
                <a16:creationId xmlns:a16="http://schemas.microsoft.com/office/drawing/2014/main" id="{A85C5764-DCBC-0A40-9050-0397A5B203A8}"/>
              </a:ext>
            </a:extLst>
          </p:cNvPr>
          <p:cNvCxnSpPr>
            <a:cxnSpLocks/>
            <a:stCxn id="5" idx="3"/>
            <a:endCxn id="8" idx="1"/>
          </p:cNvCxnSpPr>
          <p:nvPr/>
        </p:nvCxnSpPr>
        <p:spPr>
          <a:xfrm flipV="1">
            <a:off x="1785095" y="2668534"/>
            <a:ext cx="1607266"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53CD6ACA-6D60-304D-B267-28B3BBD33479}"/>
              </a:ext>
            </a:extLst>
          </p:cNvPr>
          <p:cNvSpPr/>
          <p:nvPr/>
        </p:nvSpPr>
        <p:spPr>
          <a:xfrm>
            <a:off x="3392361" y="1415664"/>
            <a:ext cx="3699659" cy="2505739"/>
          </a:xfrm>
          <a:prstGeom prst="rect">
            <a:avLst/>
          </a:prstGeom>
          <a:ln w="38100">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GB" sz="1100" dirty="0"/>
              <a:t>In 1558, France was at war with both England and Spain. Mary was married to the King of Spain, Philip, and had allied together due to this marriage. On top of this, France had a direct interest in the English Crown.  Mary, Queen of Scots, was heir to the English throne as she was Elizabeth’s cousin. She was married to the eldest son of the French king. France was a Catholic country and many Catholics thought Mary should be Queen of England. This gave France a motive for invading England on her behalf. </a:t>
            </a:r>
          </a:p>
        </p:txBody>
      </p:sp>
      <p:pic>
        <p:nvPicPr>
          <p:cNvPr id="15" name="Picture 14">
            <a:extLst>
              <a:ext uri="{FF2B5EF4-FFF2-40B4-BE49-F238E27FC236}">
                <a16:creationId xmlns:a16="http://schemas.microsoft.com/office/drawing/2014/main" id="{E71293CA-5128-1347-98ED-6B18C307D5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043" y="4635880"/>
            <a:ext cx="1420051" cy="1420051"/>
          </a:xfrm>
          <a:prstGeom prst="rect">
            <a:avLst/>
          </a:prstGeom>
        </p:spPr>
      </p:pic>
      <p:sp>
        <p:nvSpPr>
          <p:cNvPr id="16" name="Rectangle 15">
            <a:extLst>
              <a:ext uri="{FF2B5EF4-FFF2-40B4-BE49-F238E27FC236}">
                <a16:creationId xmlns:a16="http://schemas.microsoft.com/office/drawing/2014/main" id="{DC88CCC9-AEDE-4246-A221-9FC5AE90C365}"/>
              </a:ext>
            </a:extLst>
          </p:cNvPr>
          <p:cNvSpPr/>
          <p:nvPr/>
        </p:nvSpPr>
        <p:spPr>
          <a:xfrm>
            <a:off x="614860" y="4266548"/>
            <a:ext cx="920415" cy="369332"/>
          </a:xfrm>
          <a:prstGeom prst="rect">
            <a:avLst/>
          </a:prstGeom>
        </p:spPr>
        <p:txBody>
          <a:bodyPr wrap="square">
            <a:spAutoFit/>
          </a:bodyPr>
          <a:lstStyle/>
          <a:p>
            <a:pPr algn="ctr" font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Spain</a:t>
            </a:r>
          </a:p>
        </p:txBody>
      </p:sp>
      <p:cxnSp>
        <p:nvCxnSpPr>
          <p:cNvPr id="17" name="Straight Arrow Connector 16">
            <a:extLst>
              <a:ext uri="{FF2B5EF4-FFF2-40B4-BE49-F238E27FC236}">
                <a16:creationId xmlns:a16="http://schemas.microsoft.com/office/drawing/2014/main" id="{3801D2FB-F3DF-6B4F-9DD2-FF8CAD6358F3}"/>
              </a:ext>
            </a:extLst>
          </p:cNvPr>
          <p:cNvCxnSpPr>
            <a:cxnSpLocks/>
            <a:endCxn id="18" idx="1"/>
          </p:cNvCxnSpPr>
          <p:nvPr/>
        </p:nvCxnSpPr>
        <p:spPr>
          <a:xfrm flipV="1">
            <a:off x="1785092" y="5510708"/>
            <a:ext cx="1607266"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60A29F9B-DFEB-DA40-9917-BD89E112421B}"/>
              </a:ext>
            </a:extLst>
          </p:cNvPr>
          <p:cNvSpPr/>
          <p:nvPr/>
        </p:nvSpPr>
        <p:spPr>
          <a:xfrm>
            <a:off x="3392358" y="4257838"/>
            <a:ext cx="3699659" cy="2505739"/>
          </a:xfrm>
          <a:prstGeom prst="rect">
            <a:avLst/>
          </a:prstGeom>
          <a:ln w="38100">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GB" sz="1100" dirty="0"/>
              <a:t>Spain was a devoutly Catholic country, committed to preventing the spread of Protestantism. Also, during this time, they were the most powerful and wealthy country in Europe. The Spanish Empire was made up of territories in Europe and conquests in Central and South America. However, despite this, Spain and England had had been friendly for most of the Tudor period and King Philip II of Spain had married Queen Mary I, Elizabeth’s half-sister. </a:t>
            </a:r>
          </a:p>
        </p:txBody>
      </p:sp>
      <p:sp>
        <p:nvSpPr>
          <p:cNvPr id="19" name="Rectangle 18">
            <a:extLst>
              <a:ext uri="{FF2B5EF4-FFF2-40B4-BE49-F238E27FC236}">
                <a16:creationId xmlns:a16="http://schemas.microsoft.com/office/drawing/2014/main" id="{3D805223-35EE-6846-8983-26BE79C8EFF9}"/>
              </a:ext>
            </a:extLst>
          </p:cNvPr>
          <p:cNvSpPr/>
          <p:nvPr/>
        </p:nvSpPr>
        <p:spPr>
          <a:xfrm>
            <a:off x="365043" y="6870637"/>
            <a:ext cx="6934648" cy="3393237"/>
          </a:xfrm>
          <a:prstGeom prst="rect">
            <a:avLst/>
          </a:prstGeom>
        </p:spPr>
        <p:txBody>
          <a:bodyPr wrap="square">
            <a:spAutoFit/>
          </a:bodyPr>
          <a:lstStyle/>
          <a:p>
            <a:pPr fontAlgn="ctr">
              <a:lnSpc>
                <a:spcPct val="150000"/>
              </a:lnSpc>
            </a:pPr>
            <a:r>
              <a:rPr lang="en-GB" sz="1100" b="1" dirty="0">
                <a:latin typeface="Cambria" panose="02040503050406030204" pitchFamily="18" charset="0"/>
              </a:rPr>
              <a:t>TASK: </a:t>
            </a:r>
            <a:r>
              <a:rPr lang="en-GB" sz="1100" dirty="0">
                <a:latin typeface="Cambria" panose="02040503050406030204" pitchFamily="18" charset="0"/>
              </a:rPr>
              <a:t>From what you have read, which country was the greatest threat to Elizabeth in 1558?</a:t>
            </a:r>
          </a:p>
          <a:p>
            <a:pPr fontAlgn="ctr">
              <a:lnSpc>
                <a:spcPct val="150000"/>
              </a:lnSpc>
            </a:pPr>
            <a:endParaRPr lang="en-GB" sz="1100" b="1" dirty="0">
              <a:latin typeface="Cambria" panose="02040503050406030204" pitchFamily="18" charset="0"/>
            </a:endParaRPr>
          </a:p>
          <a:p>
            <a:pPr fontAlgn="ctr">
              <a:lnSpc>
                <a:spcPct val="150000"/>
              </a:lnSpc>
            </a:pPr>
            <a:r>
              <a:rPr lang="en-GB" sz="1100" b="1"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ctr">
              <a:lnSpc>
                <a:spcPct val="150000"/>
              </a:lnSpc>
            </a:pPr>
            <a:endParaRPr lang="en-GB" sz="1100" b="1" dirty="0">
              <a:latin typeface="Cambria" panose="02040503050406030204" pitchFamily="18" charset="0"/>
            </a:endParaRPr>
          </a:p>
          <a:p>
            <a:pPr fontAlgn="ctr">
              <a:lnSpc>
                <a:spcPct val="150000"/>
              </a:lnSpc>
            </a:pPr>
            <a:r>
              <a:rPr lang="en-GB" sz="1100" b="1" dirty="0">
                <a:latin typeface="Cambria" panose="02040503050406030204" pitchFamily="18" charset="0"/>
              </a:rPr>
              <a:t>HOT:</a:t>
            </a:r>
            <a:r>
              <a:rPr lang="en-GB" sz="1100" dirty="0">
                <a:latin typeface="Cambria" panose="02040503050406030204" pitchFamily="18" charset="0"/>
              </a:rPr>
              <a:t> What do you suggest Elizabeth does about these foreign threat?</a:t>
            </a:r>
          </a:p>
          <a:p>
            <a:pPr fontAlgn="ctr">
              <a:lnSpc>
                <a:spcPct val="150000"/>
              </a:lnSpc>
            </a:pPr>
            <a:endParaRPr lang="en-GB" sz="1100" b="1" dirty="0">
              <a:latin typeface="Cambria" panose="02040503050406030204" pitchFamily="18" charset="0"/>
            </a:endParaRPr>
          </a:p>
          <a:p>
            <a:pPr fontAlgn="ctr">
              <a:lnSpc>
                <a:spcPct val="150000"/>
              </a:lnSpc>
            </a:pPr>
            <a:r>
              <a:rPr lang="en-GB" sz="1100" b="1"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ctr">
              <a:lnSpc>
                <a:spcPct val="150000"/>
              </a:lnSpc>
            </a:pPr>
            <a:r>
              <a:rPr lang="en-GB" sz="1100" b="1"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99997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B04C7C20-B0E0-4649-80A2-9C011663255C}"/>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0D2169F6-1DBD-AE48-B4CE-D347D0F6A7CA}"/>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p.26</a:t>
            </a:r>
            <a:endParaRPr sz="1600" b="1" dirty="0">
              <a:latin typeface="Calibri"/>
              <a:ea typeface="Calibri"/>
              <a:cs typeface="Calibri"/>
              <a:sym typeface="Calibri"/>
            </a:endParaRPr>
          </a:p>
        </p:txBody>
      </p:sp>
      <p:sp>
        <p:nvSpPr>
          <p:cNvPr id="19" name="Rectangle 18">
            <a:extLst>
              <a:ext uri="{FF2B5EF4-FFF2-40B4-BE49-F238E27FC236}">
                <a16:creationId xmlns:a16="http://schemas.microsoft.com/office/drawing/2014/main" id="{3D805223-35EE-6846-8983-26BE79C8EFF9}"/>
              </a:ext>
            </a:extLst>
          </p:cNvPr>
          <p:cNvSpPr/>
          <p:nvPr/>
        </p:nvSpPr>
        <p:spPr>
          <a:xfrm>
            <a:off x="312513" y="1556515"/>
            <a:ext cx="6934648" cy="1638910"/>
          </a:xfrm>
          <a:prstGeom prst="rect">
            <a:avLst/>
          </a:prstGeom>
        </p:spPr>
        <p:txBody>
          <a:bodyPr wrap="square">
            <a:spAutoFit/>
          </a:bodyPr>
          <a:lstStyle/>
          <a:p>
            <a:pPr algn="ctr" font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choices facing Elizabeth</a:t>
            </a:r>
          </a:p>
          <a:p>
            <a:pPr fontAlgn="ctr">
              <a:lnSpc>
                <a:spcPct val="150000"/>
              </a:lnSpc>
            </a:pPr>
            <a:r>
              <a:rPr lang="en-GB" sz="1100" dirty="0">
                <a:latin typeface="Cambria" panose="02040503050406030204" pitchFamily="18" charset="0"/>
              </a:rPr>
              <a:t>A French invasion was the  problem that Elizabeth had to deal with immediately. They were in a position to invade from the north and the south. She had two options: to continue the war with France or to make peace. </a:t>
            </a:r>
          </a:p>
          <a:p>
            <a:pPr fontAlgn="ctr">
              <a:lnSpc>
                <a:spcPct val="150000"/>
              </a:lnSpc>
            </a:pPr>
            <a:endParaRPr lang="en-GB" sz="1100" b="1" dirty="0">
              <a:latin typeface="Cambria" panose="02040503050406030204" pitchFamily="18" charset="0"/>
            </a:endParaRPr>
          </a:p>
          <a:p>
            <a:pPr fontAlgn="ctr">
              <a:lnSpc>
                <a:spcPct val="150000"/>
              </a:lnSpc>
            </a:pPr>
            <a:r>
              <a:rPr lang="en-GB" sz="1100" b="1" dirty="0">
                <a:latin typeface="Cambria" panose="02040503050406030204" pitchFamily="18" charset="0"/>
              </a:rPr>
              <a:t>TASK: </a:t>
            </a:r>
            <a:r>
              <a:rPr lang="en-GB" sz="1100" dirty="0">
                <a:latin typeface="Cambria" panose="02040503050406030204" pitchFamily="18" charset="0"/>
              </a:rPr>
              <a:t>Look at the card sort below, decide if they are arguments to continue the war or to make peace with France.</a:t>
            </a:r>
            <a:endParaRPr lang="en-GB" sz="1100" b="1" dirty="0">
              <a:latin typeface="Cambria" panose="02040503050406030204" pitchFamily="18" charset="0"/>
            </a:endParaRPr>
          </a:p>
        </p:txBody>
      </p:sp>
      <p:graphicFrame>
        <p:nvGraphicFramePr>
          <p:cNvPr id="4" name="Table 3">
            <a:extLst>
              <a:ext uri="{FF2B5EF4-FFF2-40B4-BE49-F238E27FC236}">
                <a16:creationId xmlns:a16="http://schemas.microsoft.com/office/drawing/2014/main" id="{5043138C-531A-D648-82F7-38A3095F0AD7}"/>
              </a:ext>
            </a:extLst>
          </p:cNvPr>
          <p:cNvGraphicFramePr>
            <a:graphicFrameLocks noGrp="1"/>
          </p:cNvGraphicFramePr>
          <p:nvPr>
            <p:extLst>
              <p:ext uri="{D42A27DB-BD31-4B8C-83A1-F6EECF244321}">
                <p14:modId xmlns:p14="http://schemas.microsoft.com/office/powerpoint/2010/main" val="4222919525"/>
              </p:ext>
            </p:extLst>
          </p:nvPr>
        </p:nvGraphicFramePr>
        <p:xfrm>
          <a:off x="312513" y="3804042"/>
          <a:ext cx="6934648" cy="4144138"/>
        </p:xfrm>
        <a:graphic>
          <a:graphicData uri="http://schemas.openxmlformats.org/drawingml/2006/table">
            <a:tbl>
              <a:tblPr firstRow="1" bandRow="1">
                <a:tableStyleId>{2D5ABB26-0587-4C30-8999-92F81FD0307C}</a:tableStyleId>
              </a:tblPr>
              <a:tblGrid>
                <a:gridCol w="1733662">
                  <a:extLst>
                    <a:ext uri="{9D8B030D-6E8A-4147-A177-3AD203B41FA5}">
                      <a16:colId xmlns:a16="http://schemas.microsoft.com/office/drawing/2014/main" val="2842799460"/>
                    </a:ext>
                  </a:extLst>
                </a:gridCol>
                <a:gridCol w="1733662">
                  <a:extLst>
                    <a:ext uri="{9D8B030D-6E8A-4147-A177-3AD203B41FA5}">
                      <a16:colId xmlns:a16="http://schemas.microsoft.com/office/drawing/2014/main" val="2598355925"/>
                    </a:ext>
                  </a:extLst>
                </a:gridCol>
                <a:gridCol w="1733662">
                  <a:extLst>
                    <a:ext uri="{9D8B030D-6E8A-4147-A177-3AD203B41FA5}">
                      <a16:colId xmlns:a16="http://schemas.microsoft.com/office/drawing/2014/main" val="1264437108"/>
                    </a:ext>
                  </a:extLst>
                </a:gridCol>
                <a:gridCol w="1733662">
                  <a:extLst>
                    <a:ext uri="{9D8B030D-6E8A-4147-A177-3AD203B41FA5}">
                      <a16:colId xmlns:a16="http://schemas.microsoft.com/office/drawing/2014/main" val="1261732202"/>
                    </a:ext>
                  </a:extLst>
                </a:gridCol>
              </a:tblGrid>
              <a:tr h="370840">
                <a:tc>
                  <a:txBody>
                    <a:bodyPr/>
                    <a:lstStyle/>
                    <a:p>
                      <a:pPr>
                        <a:lnSpc>
                          <a:spcPct val="150000"/>
                        </a:lnSpc>
                      </a:pPr>
                      <a:r>
                        <a:rPr lang="en-GB" sz="1100" dirty="0">
                          <a:latin typeface="Cambria" panose="02040503050406030204" pitchFamily="18" charset="0"/>
                        </a:rPr>
                        <a:t>A military victory would be popular and would be seen as a positive way to start off Elizabeth’s reign.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Elizabeth’s councillors had no interest in continuing a war that England was only fighting because Mary had wanted to support her Spanish husband.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There was no evidence that England could actually win the war. The Council did not believe England had sufficient strength and resources to recapture Calais.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Victory would end the danger of invasion from France and Scotland.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3327990"/>
                  </a:ext>
                </a:extLst>
              </a:tr>
              <a:tr h="370840">
                <a:tc>
                  <a:txBody>
                    <a:bodyPr/>
                    <a:lstStyle/>
                    <a:p>
                      <a:pPr>
                        <a:lnSpc>
                          <a:spcPct val="150000"/>
                        </a:lnSpc>
                      </a:pPr>
                      <a:r>
                        <a:rPr lang="en-GB" sz="1100" dirty="0">
                          <a:latin typeface="Cambria" panose="02040503050406030204" pitchFamily="18" charset="0"/>
                        </a:rPr>
                        <a:t>England was broke. They could not afford to continue sending aid to Philip II. Famine and epidemics had killed 200,000 people and the farming communities were unable to spare men for fighting.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Calais might be regained, which would restore English pride.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Defeat would get the reign off to a disastrous start and preoccupy a government which had other problems to deal with.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The problem with making peace is that it might make Elizabeth look weak. Something she could not afford to do bearing in mind her other problems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1690"/>
                  </a:ext>
                </a:extLst>
              </a:tr>
            </a:tbl>
          </a:graphicData>
        </a:graphic>
      </p:graphicFrame>
      <p:sp>
        <p:nvSpPr>
          <p:cNvPr id="9" name="TextBox 8">
            <a:extLst>
              <a:ext uri="{FF2B5EF4-FFF2-40B4-BE49-F238E27FC236}">
                <a16:creationId xmlns:a16="http://schemas.microsoft.com/office/drawing/2014/main" id="{55B20F30-06C9-3541-B6D6-45C181646786}"/>
              </a:ext>
            </a:extLst>
          </p:cNvPr>
          <p:cNvSpPr txBox="1"/>
          <p:nvPr/>
        </p:nvSpPr>
        <p:spPr>
          <a:xfrm>
            <a:off x="1563756" y="3195425"/>
            <a:ext cx="1470992" cy="261610"/>
          </a:xfrm>
          <a:prstGeom prst="rect">
            <a:avLst/>
          </a:prstGeom>
          <a:noFill/>
        </p:spPr>
        <p:txBody>
          <a:bodyPr wrap="square" rtlCol="0" anchor="ctr">
            <a:spAutoFit/>
          </a:bodyPr>
          <a:lstStyle/>
          <a:p>
            <a:pPr algn="ctr"/>
            <a:r>
              <a:rPr lang="en-GB" sz="1100" b="1" dirty="0"/>
              <a:t>Continue the war</a:t>
            </a:r>
          </a:p>
        </p:txBody>
      </p:sp>
      <p:sp>
        <p:nvSpPr>
          <p:cNvPr id="20" name="TextBox 19">
            <a:extLst>
              <a:ext uri="{FF2B5EF4-FFF2-40B4-BE49-F238E27FC236}">
                <a16:creationId xmlns:a16="http://schemas.microsoft.com/office/drawing/2014/main" id="{D880A603-A401-B44E-8069-2B6B3C7F343B}"/>
              </a:ext>
            </a:extLst>
          </p:cNvPr>
          <p:cNvSpPr txBox="1"/>
          <p:nvPr/>
        </p:nvSpPr>
        <p:spPr>
          <a:xfrm>
            <a:off x="4524928" y="3195425"/>
            <a:ext cx="1470992" cy="261610"/>
          </a:xfrm>
          <a:prstGeom prst="rect">
            <a:avLst/>
          </a:prstGeom>
          <a:noFill/>
        </p:spPr>
        <p:txBody>
          <a:bodyPr wrap="square" rtlCol="0" anchor="ctr">
            <a:spAutoFit/>
          </a:bodyPr>
          <a:lstStyle/>
          <a:p>
            <a:pPr algn="ctr"/>
            <a:r>
              <a:rPr lang="en-GB" sz="1100" b="1" dirty="0"/>
              <a:t>Make peace</a:t>
            </a:r>
          </a:p>
        </p:txBody>
      </p:sp>
      <p:sp>
        <p:nvSpPr>
          <p:cNvPr id="10" name="Rectangle 9">
            <a:extLst>
              <a:ext uri="{FF2B5EF4-FFF2-40B4-BE49-F238E27FC236}">
                <a16:creationId xmlns:a16="http://schemas.microsoft.com/office/drawing/2014/main" id="{C665A247-D5B1-534A-9049-4301345D1D7A}"/>
              </a:ext>
            </a:extLst>
          </p:cNvPr>
          <p:cNvSpPr/>
          <p:nvPr/>
        </p:nvSpPr>
        <p:spPr>
          <a:xfrm>
            <a:off x="2928730" y="3195425"/>
            <a:ext cx="331305" cy="26161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D0DA79E6-9F91-AE45-9A00-D7BD01F2982D}"/>
              </a:ext>
            </a:extLst>
          </p:cNvPr>
          <p:cNvSpPr/>
          <p:nvPr/>
        </p:nvSpPr>
        <p:spPr>
          <a:xfrm>
            <a:off x="5830266" y="3195425"/>
            <a:ext cx="331305" cy="26161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17A0B1AF-BFCE-8D4C-A3D1-F08A77B62ECA}"/>
              </a:ext>
            </a:extLst>
          </p:cNvPr>
          <p:cNvSpPr/>
          <p:nvPr/>
        </p:nvSpPr>
        <p:spPr>
          <a:xfrm>
            <a:off x="312513" y="8083210"/>
            <a:ext cx="6934648" cy="2308324"/>
          </a:xfrm>
          <a:prstGeom prst="rect">
            <a:avLst/>
          </a:prstGeom>
        </p:spPr>
        <p:txBody>
          <a:bodyPr wrap="square">
            <a:spAutoFit/>
          </a:bodyPr>
          <a:lstStyle/>
          <a:p>
            <a:pPr fontAlgn="ct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TASK</a:t>
            </a:r>
            <a:r>
              <a:rPr lang="en-GB" sz="1100" dirty="0">
                <a:latin typeface="Cambria" panose="02040503050406030204" pitchFamily="18" charset="0"/>
                <a:ea typeface="Tahoma" panose="020B0604030504040204" pitchFamily="34" charset="0"/>
                <a:cs typeface="Tahoma" panose="020B0604030504040204" pitchFamily="34" charset="0"/>
              </a:rPr>
              <a:t>: If you were one of Elizabeth’s advisors, what would you suggest she did? Explain below showing that you have considered both sides of the argument. </a:t>
            </a:r>
          </a:p>
          <a:p>
            <a:pPr fontAlgn="ct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fontAlgn="ctr">
              <a:lnSpc>
                <a:spcPct val="150000"/>
              </a:lnSpc>
            </a:pPr>
            <a:r>
              <a:rPr lang="en-GB" sz="1050" b="1"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050" dirty="0">
              <a:latin typeface="Cambria" panose="02040503050406030204" pitchFamily="18" charset="0"/>
            </a:endParaRPr>
          </a:p>
        </p:txBody>
      </p:sp>
    </p:spTree>
    <p:extLst>
      <p:ext uri="{BB962C8B-B14F-4D97-AF65-F5344CB8AC3E}">
        <p14:creationId xmlns:p14="http://schemas.microsoft.com/office/powerpoint/2010/main" val="133496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44876D27-8181-9242-9D4A-101A4A66DAFC}"/>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F0B27403-4BB3-0345-A923-84163634CA9B}"/>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p.27</a:t>
            </a:r>
            <a:endParaRPr sz="1600" b="1" dirty="0">
              <a:latin typeface="Calibri"/>
              <a:ea typeface="Calibri"/>
              <a:cs typeface="Calibri"/>
              <a:sym typeface="Calibri"/>
            </a:endParaRPr>
          </a:p>
        </p:txBody>
      </p:sp>
      <p:sp>
        <p:nvSpPr>
          <p:cNvPr id="4" name="Rectangle 3">
            <a:extLst>
              <a:ext uri="{FF2B5EF4-FFF2-40B4-BE49-F238E27FC236}">
                <a16:creationId xmlns:a16="http://schemas.microsoft.com/office/drawing/2014/main" id="{9A059AE4-3675-EC4E-B29D-618A4D505E34}"/>
              </a:ext>
            </a:extLst>
          </p:cNvPr>
          <p:cNvSpPr/>
          <p:nvPr/>
        </p:nvSpPr>
        <p:spPr>
          <a:xfrm>
            <a:off x="312513" y="1556515"/>
            <a:ext cx="6934648" cy="877163"/>
          </a:xfrm>
          <a:prstGeom prst="rect">
            <a:avLst/>
          </a:prstGeom>
        </p:spPr>
        <p:txBody>
          <a:bodyPr wrap="square">
            <a:spAutoFit/>
          </a:bodyPr>
          <a:lstStyle/>
          <a:p>
            <a:pPr algn="ctr" font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Decision</a:t>
            </a:r>
          </a:p>
          <a:p>
            <a:pPr fontAlgn="ctr">
              <a:lnSpc>
                <a:spcPct val="150000"/>
              </a:lnSpc>
            </a:pPr>
            <a:r>
              <a:rPr lang="en-GB" sz="1100" dirty="0">
                <a:latin typeface="Cambria" panose="02040503050406030204" pitchFamily="18" charset="0"/>
              </a:rPr>
              <a:t>Elizabeth immediately signed a peace treaty with France in January 1559, just three months after she became Queen, in the Treaty of Cateau-Cambresis, and Calais was lost forever. </a:t>
            </a:r>
            <a:endParaRPr lang="en-GB" sz="1100" b="1" dirty="0">
              <a:latin typeface="Cambria" panose="02040503050406030204" pitchFamily="18" charset="0"/>
            </a:endParaRPr>
          </a:p>
        </p:txBody>
      </p:sp>
      <p:pic>
        <p:nvPicPr>
          <p:cNvPr id="5" name="Picture 4">
            <a:extLst>
              <a:ext uri="{FF2B5EF4-FFF2-40B4-BE49-F238E27FC236}">
                <a16:creationId xmlns:a16="http://schemas.microsoft.com/office/drawing/2014/main" id="{F6F4E741-A680-424E-A3D6-71B89CD3EE5D}"/>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564" b="94606" l="9091" r="89474">
                        <a14:foregroundMark x1="22488" y1="11618" x2="39234" y2="4149"/>
                        <a14:foregroundMark x1="39234" y1="4149" x2="57895" y2="2905"/>
                        <a14:foregroundMark x1="57895" y1="2905" x2="38756" y2="9544"/>
                        <a14:foregroundMark x1="38756" y1="9544" x2="56938" y2="7469"/>
                        <a14:foregroundMark x1="56938" y1="7469" x2="60766" y2="4979"/>
                        <a14:foregroundMark x1="24880" y1="90041" x2="61244" y2="94606"/>
                        <a14:foregroundMark x1="61244" y1="94606" x2="43541" y2="88382"/>
                        <a14:foregroundMark x1="43541" y1="88382" x2="26794" y2="89627"/>
                        <a14:foregroundMark x1="86124" y1="68050" x2="88517" y2="44398"/>
                      </a14:backgroundRemoval>
                    </a14:imgEffect>
                  </a14:imgLayer>
                </a14:imgProps>
              </a:ext>
              <a:ext uri="{28A0092B-C50C-407E-A947-70E740481C1C}">
                <a14:useLocalDpi xmlns:a14="http://schemas.microsoft.com/office/drawing/2010/main"/>
              </a:ext>
            </a:extLst>
          </a:blip>
          <a:stretch>
            <a:fillRect/>
          </a:stretch>
        </p:blipFill>
        <p:spPr>
          <a:xfrm>
            <a:off x="312513" y="2878823"/>
            <a:ext cx="1502773" cy="1732863"/>
          </a:xfrm>
          <a:prstGeom prst="rect">
            <a:avLst/>
          </a:prstGeom>
        </p:spPr>
      </p:pic>
      <p:sp>
        <p:nvSpPr>
          <p:cNvPr id="6" name="TextBox 5">
            <a:extLst>
              <a:ext uri="{FF2B5EF4-FFF2-40B4-BE49-F238E27FC236}">
                <a16:creationId xmlns:a16="http://schemas.microsoft.com/office/drawing/2014/main" id="{D7293F17-893B-344C-95B5-2FE4655AB7EF}"/>
              </a:ext>
            </a:extLst>
          </p:cNvPr>
          <p:cNvSpPr txBox="1"/>
          <p:nvPr/>
        </p:nvSpPr>
        <p:spPr>
          <a:xfrm>
            <a:off x="2037806" y="2433678"/>
            <a:ext cx="5239744" cy="2623154"/>
          </a:xfrm>
          <a:prstGeom prst="rect">
            <a:avLst/>
          </a:prstGeom>
          <a:noFill/>
        </p:spPr>
        <p:txBody>
          <a:bodyPr wrap="square"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How great was the problem?</a:t>
            </a:r>
          </a:p>
          <a:p>
            <a:pPr>
              <a:lnSpc>
                <a:spcPct val="150000"/>
              </a:lnSpc>
            </a:pPr>
            <a:r>
              <a:rPr lang="en-GB" sz="1100" dirty="0">
                <a:latin typeface="Cambria" panose="02040503050406030204" pitchFamily="18" charset="0"/>
              </a:rPr>
              <a:t>It was clear that Elizabeth thought that this was a huge problem. She spent over £100,000 at the beginning of her reign on weapons and munitions such as guns, pike-heads, bows and gunpowder. Restocking the realm’s armouries required Elizabeth to take out massive loans. </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Despite the peace that Elizabeth forged with France, there was still a continued fear of invasion. When Elizabeth decided that England would have a Protestant Church, this increased the likelihood of a European crusade against England to restore Catholicism. </a:t>
            </a:r>
          </a:p>
        </p:txBody>
      </p:sp>
      <p:sp>
        <p:nvSpPr>
          <p:cNvPr id="7" name="TextBox 6">
            <a:extLst>
              <a:ext uri="{FF2B5EF4-FFF2-40B4-BE49-F238E27FC236}">
                <a16:creationId xmlns:a16="http://schemas.microsoft.com/office/drawing/2014/main" id="{74A2BDA6-0F45-D846-A31F-55834D6328F5}"/>
              </a:ext>
            </a:extLst>
          </p:cNvPr>
          <p:cNvSpPr txBox="1"/>
          <p:nvPr/>
        </p:nvSpPr>
        <p:spPr>
          <a:xfrm>
            <a:off x="312513" y="5056831"/>
            <a:ext cx="6934648" cy="3361882"/>
          </a:xfrm>
          <a:prstGeom prst="rect">
            <a:avLst/>
          </a:prstGeom>
          <a:noFill/>
        </p:spPr>
        <p:txBody>
          <a:bodyPr wrap="square" rtlCol="0">
            <a:spAutoFit/>
          </a:bodyPr>
          <a:lstStyle/>
          <a:p>
            <a:pPr>
              <a:lnSpc>
                <a:spcPct val="150000"/>
              </a:lnSpc>
            </a:pPr>
            <a:r>
              <a:rPr lang="en-GB" sz="1100" dirty="0">
                <a:latin typeface="Cambria" panose="02040503050406030204" pitchFamily="18" charset="0"/>
              </a:rPr>
              <a:t>Despite this, Philip II, the King of Spain, was more worried about the growing influence of France than Elizabeth’s religion. This meant that he kept on good terms with Elizabeth even when she rejected his proposal of marriage. This did not however stop the English believing that an attack from Catholic Europe was imminent and inevitable. </a:t>
            </a:r>
          </a:p>
          <a:p>
            <a:pPr>
              <a:lnSpc>
                <a:spcPct val="150000"/>
              </a:lnSpc>
            </a:pPr>
            <a:endParaRPr lang="en-GB" sz="1100" dirty="0">
              <a:latin typeface="Cambria" panose="02040503050406030204" pitchFamily="18" charset="0"/>
            </a:endParaRPr>
          </a:p>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What does the speed with which Elizabeth made peace with France tell you?</a:t>
            </a:r>
          </a:p>
          <a:p>
            <a:pPr>
              <a:lnSpc>
                <a:spcPct val="150000"/>
              </a:lnSpc>
            </a:pPr>
            <a:endParaRPr lang="en-GB" sz="1100" b="1" dirty="0">
              <a:latin typeface="Cambria" panose="02040503050406030204" pitchFamily="18" charset="0"/>
            </a:endParaRPr>
          </a:p>
          <a:p>
            <a:pPr>
              <a:lnSpc>
                <a:spcPct val="150000"/>
              </a:lnSpc>
            </a:pPr>
            <a:r>
              <a:rPr lang="en-GB" sz="1100" b="1"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997825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B8DDEC3A-7514-444F-A413-A4DE5B108C99}"/>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9D7A3604-D2FA-9C42-AE71-F8D58DF00B16}"/>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p.28</a:t>
            </a:r>
            <a:endParaRPr sz="1600" b="1" dirty="0">
              <a:latin typeface="Calibri"/>
              <a:ea typeface="Calibri"/>
              <a:cs typeface="Calibri"/>
              <a:sym typeface="Calibri"/>
            </a:endParaRPr>
          </a:p>
        </p:txBody>
      </p:sp>
      <p:graphicFrame>
        <p:nvGraphicFramePr>
          <p:cNvPr id="4" name="Table 3">
            <a:extLst>
              <a:ext uri="{FF2B5EF4-FFF2-40B4-BE49-F238E27FC236}">
                <a16:creationId xmlns:a16="http://schemas.microsoft.com/office/drawing/2014/main" id="{183F2E9F-A730-E046-9C43-C3BE5B283D42}"/>
              </a:ext>
            </a:extLst>
          </p:cNvPr>
          <p:cNvGraphicFramePr>
            <a:graphicFrameLocks noGrp="1"/>
          </p:cNvGraphicFramePr>
          <p:nvPr>
            <p:extLst>
              <p:ext uri="{D42A27DB-BD31-4B8C-83A1-F6EECF244321}">
                <p14:modId xmlns:p14="http://schemas.microsoft.com/office/powerpoint/2010/main" val="1080819082"/>
              </p:ext>
            </p:extLst>
          </p:nvPr>
        </p:nvGraphicFramePr>
        <p:xfrm>
          <a:off x="333218" y="4875051"/>
          <a:ext cx="6893238" cy="4763437"/>
        </p:xfrm>
        <a:graphic>
          <a:graphicData uri="http://schemas.openxmlformats.org/drawingml/2006/table">
            <a:tbl>
              <a:tblPr firstRow="1" bandRow="1">
                <a:tableStyleId>{2D5ABB26-0587-4C30-8999-92F81FD0307C}</a:tableStyleId>
              </a:tblPr>
              <a:tblGrid>
                <a:gridCol w="1749288">
                  <a:extLst>
                    <a:ext uri="{9D8B030D-6E8A-4147-A177-3AD203B41FA5}">
                      <a16:colId xmlns:a16="http://schemas.microsoft.com/office/drawing/2014/main" val="3115524545"/>
                    </a:ext>
                  </a:extLst>
                </a:gridCol>
                <a:gridCol w="5143950">
                  <a:extLst>
                    <a:ext uri="{9D8B030D-6E8A-4147-A177-3AD203B41FA5}">
                      <a16:colId xmlns:a16="http://schemas.microsoft.com/office/drawing/2014/main" val="1081613974"/>
                    </a:ext>
                  </a:extLst>
                </a:gridCol>
              </a:tblGrid>
              <a:tr h="422008">
                <a:tc gridSpan="2">
                  <a:txBody>
                    <a:bodyPr/>
                    <a:lstStyle/>
                    <a:p>
                      <a:pPr algn="ctr"/>
                      <a:r>
                        <a:rPr lang="en-GB" sz="1100" b="1" dirty="0">
                          <a:latin typeface="Tahoma" panose="020B0604030504040204" pitchFamily="34" charset="0"/>
                          <a:ea typeface="Tahoma" panose="020B0604030504040204" pitchFamily="34" charset="0"/>
                          <a:cs typeface="Tahoma" panose="020B0604030504040204" pitchFamily="34" charset="0"/>
                        </a:rPr>
                        <a:t>Challenges At Abroad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sz="11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955778"/>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What was the problem in 1558?</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852017"/>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What were the choices facing Elizabeth?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999596"/>
                  </a:ext>
                </a:extLst>
              </a:tr>
              <a:tr h="114149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How great was the problem? (Use the above continuum line to guide you, put a number and an explanation in the box)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115033"/>
                  </a:ext>
                </a:extLst>
              </a:tr>
              <a:tr h="1025503">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How successful was Elizabeth with dealing this problem?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562091"/>
                  </a:ext>
                </a:extLst>
              </a:tr>
            </a:tbl>
          </a:graphicData>
        </a:graphic>
      </p:graphicFrame>
      <p:graphicFrame>
        <p:nvGraphicFramePr>
          <p:cNvPr id="5" name="Diagram 4">
            <a:extLst>
              <a:ext uri="{FF2B5EF4-FFF2-40B4-BE49-F238E27FC236}">
                <a16:creationId xmlns:a16="http://schemas.microsoft.com/office/drawing/2014/main" id="{35C8E6EA-7A5C-4740-B542-BA6D76C69BE1}"/>
              </a:ext>
            </a:extLst>
          </p:cNvPr>
          <p:cNvGraphicFramePr/>
          <p:nvPr>
            <p:extLst>
              <p:ext uri="{D42A27DB-BD31-4B8C-83A1-F6EECF244321}">
                <p14:modId xmlns:p14="http://schemas.microsoft.com/office/powerpoint/2010/main" val="3802184804"/>
              </p:ext>
            </p:extLst>
          </p:nvPr>
        </p:nvGraphicFramePr>
        <p:xfrm>
          <a:off x="333218" y="2287825"/>
          <a:ext cx="6893238" cy="197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12A8E55-5356-0F4F-B7DB-16AAFAB8D989}"/>
              </a:ext>
            </a:extLst>
          </p:cNvPr>
          <p:cNvSpPr txBox="1"/>
          <p:nvPr/>
        </p:nvSpPr>
        <p:spPr>
          <a:xfrm>
            <a:off x="333218" y="1391478"/>
            <a:ext cx="6893238"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From the information on the previous page regarding choosing the foreign threat , complete the table below. Use the criteria below to make a judgement on how much of a problem it was. </a:t>
            </a:r>
            <a:endParaRPr lang="en-GB" sz="1100" b="1" dirty="0">
              <a:latin typeface="Cambria" panose="02040503050406030204" pitchFamily="18" charset="0"/>
            </a:endParaRPr>
          </a:p>
        </p:txBody>
      </p:sp>
    </p:spTree>
    <p:extLst>
      <p:ext uri="{BB962C8B-B14F-4D97-AF65-F5344CB8AC3E}">
        <p14:creationId xmlns:p14="http://schemas.microsoft.com/office/powerpoint/2010/main" val="4219666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3445358-A2D7-334B-AE6D-DD310005A338}"/>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fontAlgn="ctr"/>
            <a:r>
              <a:rPr lang="en-GB" sz="1200" dirty="0">
                <a:solidFill>
                  <a:srgbClr val="000000"/>
                </a:solidFill>
                <a:latin typeface="Cambria" panose="02040503050406030204" pitchFamily="18" charset="0"/>
              </a:rPr>
              <a:t>C. Challenges at home and from abroad: the French threat, financial weaknesses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21514758-0DAA-6342-8942-B51A88645C66}"/>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p.29</a:t>
            </a:r>
            <a:endParaRPr sz="1600" b="1" dirty="0">
              <a:latin typeface="Calibri"/>
              <a:ea typeface="Calibri"/>
              <a:cs typeface="Calibri"/>
              <a:sym typeface="Calibri"/>
            </a:endParaRPr>
          </a:p>
        </p:txBody>
      </p:sp>
      <p:sp>
        <p:nvSpPr>
          <p:cNvPr id="4" name="TextBox 3">
            <a:extLst>
              <a:ext uri="{FF2B5EF4-FFF2-40B4-BE49-F238E27FC236}">
                <a16:creationId xmlns:a16="http://schemas.microsoft.com/office/drawing/2014/main" id="{11D69F02-5A96-BF43-93A5-5E6DE79E5117}"/>
              </a:ext>
            </a:extLst>
          </p:cNvPr>
          <p:cNvSpPr txBox="1"/>
          <p:nvPr/>
        </p:nvSpPr>
        <p:spPr>
          <a:xfrm>
            <a:off x="548640" y="1436914"/>
            <a:ext cx="6728910" cy="1843518"/>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Exam Question</a:t>
            </a:r>
          </a:p>
          <a:p>
            <a:pPr>
              <a:lnSpc>
                <a:spcPct val="150000"/>
              </a:lnSpc>
            </a:pPr>
            <a:r>
              <a:rPr lang="en-GB" sz="1100" dirty="0">
                <a:latin typeface="Cambria" panose="02040503050406030204" pitchFamily="18" charset="0"/>
              </a:rPr>
              <a:t>‘The problem with religion was the greatest problem Elizabeth had at the beginning of her reign’ </a:t>
            </a:r>
          </a:p>
          <a:p>
            <a:pPr>
              <a:lnSpc>
                <a:spcPct val="150000"/>
              </a:lnSpc>
            </a:pPr>
            <a:r>
              <a:rPr lang="en-GB" sz="1100" dirty="0">
                <a:latin typeface="Cambria" panose="02040503050406030204" pitchFamily="18" charset="0"/>
              </a:rPr>
              <a:t>How far do you agree? Explain your answer. </a:t>
            </a:r>
          </a:p>
          <a:p>
            <a:pPr>
              <a:lnSpc>
                <a:spcPct val="150000"/>
              </a:lnSpc>
            </a:pPr>
            <a:r>
              <a:rPr lang="en-GB" sz="1100" dirty="0">
                <a:latin typeface="Cambria" panose="02040503050406030204" pitchFamily="18" charset="0"/>
              </a:rPr>
              <a:t>You may use the following in your answer:</a:t>
            </a:r>
          </a:p>
          <a:p>
            <a:pPr marL="171450" indent="-171450">
              <a:lnSpc>
                <a:spcPct val="150000"/>
              </a:lnSpc>
              <a:buFont typeface="Arial" panose="020B0604020202020204" pitchFamily="34" charset="0"/>
              <a:buChar char="•"/>
            </a:pPr>
            <a:r>
              <a:rPr lang="en-GB" sz="1100" dirty="0">
                <a:latin typeface="Cambria" panose="02040503050406030204" pitchFamily="18" charset="0"/>
              </a:rPr>
              <a:t>Choosing the Privy Council</a:t>
            </a:r>
          </a:p>
          <a:p>
            <a:pPr marL="171450" indent="-171450">
              <a:lnSpc>
                <a:spcPct val="150000"/>
              </a:lnSpc>
              <a:buFont typeface="Arial" panose="020B0604020202020204" pitchFamily="34" charset="0"/>
              <a:buChar char="•"/>
            </a:pPr>
            <a:r>
              <a:rPr lang="en-GB" sz="1100" dirty="0">
                <a:latin typeface="Cambria" panose="02040503050406030204" pitchFamily="18" charset="0"/>
              </a:rPr>
              <a:t>Financial weaknesses. </a:t>
            </a:r>
          </a:p>
          <a:p>
            <a:pPr>
              <a:lnSpc>
                <a:spcPct val="150000"/>
              </a:lnSpc>
            </a:pPr>
            <a:r>
              <a:rPr lang="en-GB" sz="1100" dirty="0">
                <a:latin typeface="Cambria" panose="02040503050406030204" pitchFamily="18" charset="0"/>
              </a:rPr>
              <a:t>You must also use information of your own. 			</a:t>
            </a:r>
            <a:r>
              <a:rPr lang="en-GB" sz="1100" b="1" dirty="0">
                <a:latin typeface="Cambria" panose="02040503050406030204" pitchFamily="18" charset="0"/>
              </a:rPr>
              <a:t>16 marks</a:t>
            </a:r>
            <a:endParaRPr lang="en-GB" sz="1100" dirty="0">
              <a:latin typeface="Cambria" panose="02040503050406030204" pitchFamily="18" charset="0"/>
            </a:endParaRPr>
          </a:p>
        </p:txBody>
      </p:sp>
      <p:sp>
        <p:nvSpPr>
          <p:cNvPr id="5" name="TextBox 4">
            <a:extLst>
              <a:ext uri="{FF2B5EF4-FFF2-40B4-BE49-F238E27FC236}">
                <a16:creationId xmlns:a16="http://schemas.microsoft.com/office/drawing/2014/main" id="{6A6748AA-074F-C047-A581-3B25E22F63AB}"/>
              </a:ext>
            </a:extLst>
          </p:cNvPr>
          <p:cNvSpPr txBox="1"/>
          <p:nvPr/>
        </p:nvSpPr>
        <p:spPr>
          <a:xfrm>
            <a:off x="297813" y="3644537"/>
            <a:ext cx="6964041" cy="1335687"/>
          </a:xfrm>
          <a:prstGeom prst="rect">
            <a:avLst/>
          </a:prstGeom>
          <a:noFill/>
          <a:ln w="38100">
            <a:solidFill>
              <a:schemeClr val="tx1"/>
            </a:solidFill>
          </a:ln>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Introduction</a:t>
            </a:r>
          </a:p>
          <a:p>
            <a:r>
              <a:rPr lang="en-GB" sz="1050" dirty="0"/>
              <a:t>Make a judgement on the question. How far do you agree? You need to acknowledge the other factors that you are going to talk about. </a:t>
            </a:r>
          </a:p>
          <a:p>
            <a:pPr>
              <a:lnSpc>
                <a:spcPct val="150000"/>
              </a:lnSpc>
            </a:pPr>
            <a:endParaRPr lang="en-GB" sz="1100" dirty="0"/>
          </a:p>
          <a:p>
            <a:pPr>
              <a:lnSpc>
                <a:spcPct val="150000"/>
              </a:lnSpc>
            </a:pPr>
            <a:endParaRPr lang="en-GB" sz="1100" dirty="0"/>
          </a:p>
          <a:p>
            <a:pPr>
              <a:lnSpc>
                <a:spcPct val="150000"/>
              </a:lnSpc>
            </a:pPr>
            <a:endParaRPr lang="en-GB" sz="1100" dirty="0"/>
          </a:p>
        </p:txBody>
      </p:sp>
      <p:sp>
        <p:nvSpPr>
          <p:cNvPr id="6" name="TextBox 5">
            <a:extLst>
              <a:ext uri="{FF2B5EF4-FFF2-40B4-BE49-F238E27FC236}">
                <a16:creationId xmlns:a16="http://schemas.microsoft.com/office/drawing/2014/main" id="{A39C9078-2DE3-8140-9D6C-B0F7FCA97082}"/>
              </a:ext>
            </a:extLst>
          </p:cNvPr>
          <p:cNvSpPr txBox="1"/>
          <p:nvPr/>
        </p:nvSpPr>
        <p:spPr>
          <a:xfrm>
            <a:off x="297816" y="5509506"/>
            <a:ext cx="6964041" cy="1351075"/>
          </a:xfrm>
          <a:prstGeom prst="rect">
            <a:avLst/>
          </a:prstGeom>
          <a:noFill/>
          <a:ln w="38100">
            <a:solidFill>
              <a:schemeClr val="tx1"/>
            </a:solidFill>
          </a:ln>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Paragraph 1</a:t>
            </a:r>
          </a:p>
          <a:p>
            <a:r>
              <a:rPr lang="en-GB" sz="1050" dirty="0"/>
              <a:t>Point Evidence Explain paragraph on the topic of the question. Say why there is evidence that agrees with the statement and a little bit of knowledge to say why you don’t. This shows balance</a:t>
            </a:r>
          </a:p>
          <a:p>
            <a:pPr>
              <a:lnSpc>
                <a:spcPct val="150000"/>
              </a:lnSpc>
            </a:pPr>
            <a:endParaRPr lang="en-GB" sz="1100" dirty="0"/>
          </a:p>
          <a:p>
            <a:pPr>
              <a:lnSpc>
                <a:spcPct val="150000"/>
              </a:lnSpc>
            </a:pPr>
            <a:endParaRPr lang="en-GB" sz="1100" dirty="0"/>
          </a:p>
          <a:p>
            <a:pPr>
              <a:lnSpc>
                <a:spcPct val="150000"/>
              </a:lnSpc>
            </a:pPr>
            <a:endParaRPr lang="en-GB" sz="1100" dirty="0"/>
          </a:p>
        </p:txBody>
      </p:sp>
      <p:sp>
        <p:nvSpPr>
          <p:cNvPr id="7" name="TextBox 6">
            <a:extLst>
              <a:ext uri="{FF2B5EF4-FFF2-40B4-BE49-F238E27FC236}">
                <a16:creationId xmlns:a16="http://schemas.microsoft.com/office/drawing/2014/main" id="{5F5502CF-FB2D-5A40-86E8-C3000D80DA74}"/>
              </a:ext>
            </a:extLst>
          </p:cNvPr>
          <p:cNvSpPr txBox="1"/>
          <p:nvPr/>
        </p:nvSpPr>
        <p:spPr>
          <a:xfrm>
            <a:off x="297815" y="7374475"/>
            <a:ext cx="6964041" cy="1335687"/>
          </a:xfrm>
          <a:prstGeom prst="rect">
            <a:avLst/>
          </a:prstGeom>
          <a:noFill/>
          <a:ln w="38100">
            <a:solidFill>
              <a:schemeClr val="tx1"/>
            </a:solidFill>
          </a:ln>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Paragraph 2+3</a:t>
            </a:r>
          </a:p>
          <a:p>
            <a:r>
              <a:rPr lang="en-GB" sz="1050" dirty="0"/>
              <a:t>This is where you show the other arguments in the question. You need to make sure, again, to show balance. Say why the points agree and disagree with the statements. Always refer back to the question.</a:t>
            </a:r>
          </a:p>
          <a:p>
            <a:pPr>
              <a:lnSpc>
                <a:spcPct val="150000"/>
              </a:lnSpc>
            </a:pPr>
            <a:endParaRPr lang="en-GB" sz="1100" dirty="0"/>
          </a:p>
          <a:p>
            <a:pPr>
              <a:lnSpc>
                <a:spcPct val="150000"/>
              </a:lnSpc>
            </a:pPr>
            <a:endParaRPr lang="en-GB" sz="1100" dirty="0"/>
          </a:p>
          <a:p>
            <a:pPr>
              <a:lnSpc>
                <a:spcPct val="150000"/>
              </a:lnSpc>
            </a:pPr>
            <a:endParaRPr lang="en-GB" sz="1100" dirty="0"/>
          </a:p>
        </p:txBody>
      </p:sp>
      <p:sp>
        <p:nvSpPr>
          <p:cNvPr id="8" name="TextBox 7">
            <a:extLst>
              <a:ext uri="{FF2B5EF4-FFF2-40B4-BE49-F238E27FC236}">
                <a16:creationId xmlns:a16="http://schemas.microsoft.com/office/drawing/2014/main" id="{5BF6BB4A-53E0-2F4A-AED8-CA10EA9C00E2}"/>
              </a:ext>
            </a:extLst>
          </p:cNvPr>
          <p:cNvSpPr txBox="1"/>
          <p:nvPr/>
        </p:nvSpPr>
        <p:spPr>
          <a:xfrm>
            <a:off x="297814" y="9239444"/>
            <a:ext cx="6964041" cy="1097160"/>
          </a:xfrm>
          <a:prstGeom prst="rect">
            <a:avLst/>
          </a:prstGeom>
          <a:noFill/>
          <a:ln w="38100">
            <a:solidFill>
              <a:schemeClr val="tx1"/>
            </a:solidFill>
          </a:ln>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Conclusion</a:t>
            </a:r>
          </a:p>
          <a:p>
            <a:r>
              <a:rPr lang="en-GB" sz="1050" dirty="0"/>
              <a:t>Make a final judgement. You don’t need to include the new information, but you must say why it’s the most convincing argument. </a:t>
            </a:r>
          </a:p>
          <a:p>
            <a:pPr>
              <a:lnSpc>
                <a:spcPct val="150000"/>
              </a:lnSpc>
            </a:pPr>
            <a:endParaRPr lang="en-GB" sz="1100" dirty="0"/>
          </a:p>
          <a:p>
            <a:pPr>
              <a:lnSpc>
                <a:spcPct val="150000"/>
              </a:lnSpc>
            </a:pPr>
            <a:endParaRPr lang="en-GB" sz="1100" dirty="0"/>
          </a:p>
        </p:txBody>
      </p:sp>
      <p:cxnSp>
        <p:nvCxnSpPr>
          <p:cNvPr id="10" name="Straight Arrow Connector 9">
            <a:extLst>
              <a:ext uri="{FF2B5EF4-FFF2-40B4-BE49-F238E27FC236}">
                <a16:creationId xmlns:a16="http://schemas.microsoft.com/office/drawing/2014/main" id="{13F943F9-5568-A54E-9FD8-0E3A67E3C248}"/>
              </a:ext>
            </a:extLst>
          </p:cNvPr>
          <p:cNvCxnSpPr>
            <a:stCxn id="5" idx="2"/>
            <a:endCxn id="6" idx="0"/>
          </p:cNvCxnSpPr>
          <p:nvPr/>
        </p:nvCxnSpPr>
        <p:spPr>
          <a:xfrm>
            <a:off x="3779834" y="4980224"/>
            <a:ext cx="3" cy="5292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05457BE-D9E5-6742-A1C7-704E6AC4BC44}"/>
              </a:ext>
            </a:extLst>
          </p:cNvPr>
          <p:cNvCxnSpPr>
            <a:cxnSpLocks/>
            <a:stCxn id="7" idx="2"/>
            <a:endCxn id="8" idx="0"/>
          </p:cNvCxnSpPr>
          <p:nvPr/>
        </p:nvCxnSpPr>
        <p:spPr>
          <a:xfrm flipH="1">
            <a:off x="3779835" y="8710162"/>
            <a:ext cx="1" cy="5292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DBD1B10-2EF7-764B-BB7F-7AD03D221585}"/>
              </a:ext>
            </a:extLst>
          </p:cNvPr>
          <p:cNvCxnSpPr>
            <a:cxnSpLocks/>
            <a:stCxn id="6" idx="2"/>
            <a:endCxn id="7" idx="0"/>
          </p:cNvCxnSpPr>
          <p:nvPr/>
        </p:nvCxnSpPr>
        <p:spPr>
          <a:xfrm flipH="1">
            <a:off x="3779836" y="6860581"/>
            <a:ext cx="1" cy="5138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3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idx="4294967295"/>
          </p:nvPr>
        </p:nvSpPr>
        <p:spPr>
          <a:xfrm>
            <a:off x="889950" y="210100"/>
            <a:ext cx="5831400" cy="4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Tahoma" panose="020B0604030504040204" pitchFamily="34" charset="0"/>
                <a:ea typeface="Tahoma" panose="020B0604030504040204" pitchFamily="34" charset="0"/>
                <a:cs typeface="Tahoma" panose="020B0604030504040204" pitchFamily="34" charset="0"/>
              </a:rPr>
              <a:t>Keywords</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4" name="Google Shape;74;p15"/>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p.3</a:t>
            </a:r>
            <a:endParaRPr sz="1600" b="1" dirty="0">
              <a:latin typeface="Calibri"/>
              <a:ea typeface="Calibri"/>
              <a:cs typeface="Calibri"/>
              <a:sym typeface="Calibri"/>
            </a:endParaRPr>
          </a:p>
        </p:txBody>
      </p:sp>
      <p:graphicFrame>
        <p:nvGraphicFramePr>
          <p:cNvPr id="75" name="Google Shape;75;p15"/>
          <p:cNvGraphicFramePr/>
          <p:nvPr>
            <p:extLst>
              <p:ext uri="{D42A27DB-BD31-4B8C-83A1-F6EECF244321}">
                <p14:modId xmlns:p14="http://schemas.microsoft.com/office/powerpoint/2010/main" val="2665324973"/>
              </p:ext>
            </p:extLst>
          </p:nvPr>
        </p:nvGraphicFramePr>
        <p:xfrm>
          <a:off x="401782" y="922400"/>
          <a:ext cx="6875768" cy="9222561"/>
        </p:xfrm>
        <a:graphic>
          <a:graphicData uri="http://schemas.openxmlformats.org/drawingml/2006/table">
            <a:tbl>
              <a:tblPr>
                <a:noFill/>
              </a:tblPr>
              <a:tblGrid>
                <a:gridCol w="1165761">
                  <a:extLst>
                    <a:ext uri="{9D8B030D-6E8A-4147-A177-3AD203B41FA5}">
                      <a16:colId xmlns:a16="http://schemas.microsoft.com/office/drawing/2014/main" val="20000"/>
                    </a:ext>
                  </a:extLst>
                </a:gridCol>
                <a:gridCol w="5710007">
                  <a:extLst>
                    <a:ext uri="{9D8B030D-6E8A-4147-A177-3AD203B41FA5}">
                      <a16:colId xmlns:a16="http://schemas.microsoft.com/office/drawing/2014/main" val="20001"/>
                    </a:ext>
                  </a:extLst>
                </a:gridCol>
              </a:tblGrid>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gender</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Male or female. One of the problems with Elizabeth's ascendancy was the fact that she was a female and they were not considered legitimate to rule over men especially in an unmarried state. </a:t>
                      </a:r>
                      <a:endParaRPr lang="en-GB" dirty="0">
                        <a:effectLst/>
                        <a:latin typeface="Cambria" panose="02040503050406030204" pitchFamily="18" charset="0"/>
                      </a:endParaRPr>
                    </a:p>
                  </a:txBody>
                  <a:tcPr marL="68580" marR="6858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5623">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gentry</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People of a high social class.</a:t>
                      </a:r>
                      <a:endParaRPr lang="en-GB" dirty="0">
                        <a:effectLst/>
                        <a:latin typeface="Cambria" panose="02040503050406030204" pitchFamily="18" charset="0"/>
                      </a:endParaRPr>
                    </a:p>
                  </a:txBody>
                  <a:tcPr marL="68580" marR="6858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1208">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heathen</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A person who does not belong to a widely held religion (especially one who is not a Christian) as regarded by those who do. </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heretics</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People who refused to follow the religion of the monarch.</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Justices of the Peace (JP’s)</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Large landowners, appointed by the government who kept law and order locally and heard court cases.</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legitimacy</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To inherit the throne, it was essential that the monarch was legitimate, which meant being born whilst the reigning king and queen were married. It was not possible for any child to inherit unless they were born in wedlock.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Lord Lieutenants</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Noblemen, appointed by government, who governed English countries and raised the local militia (army raised in an emergency).</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Mass</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Roman Catholic service at which Catholics are given bread and wine. Catholics believe that this involves a miracle: the bread and wine is turned into the body and blood of Christ.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59337">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merchants</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 person or company involved in wholesale trade, especially one dealing with foreign countries or supplying goods to a particular trade.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59337">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Militia</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A military force of ordinary people, rather than soldiers, raised in an emergency.</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71904">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monarch</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Government in Elizabethan England centred on the monarch. Monarchs of England believed they had the right to rule by ‘the Grace of God’ – known as the divine right of kings. Elizabeth I made government policy, making all the important decisions with the advice of her Privy Council. She could declare war, make peace, call and dismiss Parliament, rule in some legal cases, grant titles, lands, money and jobs.</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531208">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nobility</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People belonging to the aristocracy (highest class) and of noble birth</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59337">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Papacy</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The system of church government ruled by the Pope.</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4031944326"/>
                  </a:ext>
                </a:extLst>
              </a:tr>
              <a:tr h="531208">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Papal Bull</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A written order issued by the Pope.</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2560473388"/>
                  </a:ext>
                </a:extLst>
              </a:tr>
              <a:tr h="0">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Parliament</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Advised Elizabeth’s government, made up of the House of Lords and the House of Commons. The House of Lords was made up of noblemen and bishops. The House of Commons was elected, though very few people could vote. Parliament passed laws and approved taxes (extraordinary taxation – extra taxes required to pay for unexpected expenses).</a:t>
                      </a:r>
                      <a:endParaRPr lang="en-GB">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546795673"/>
                  </a:ext>
                </a:extLst>
              </a:tr>
              <a:tr h="359337">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patronage</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Receiving encouragement or financial support for an individual cause. For example, Elizabeth I gave patronage to many explorers and certain noble families she could trust.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3702001087"/>
                  </a:ext>
                </a:extLst>
              </a:tr>
              <a:tr h="225386">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Privy Council (the)</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t">
                        <a:spcBef>
                          <a:spcPts val="0"/>
                        </a:spcBef>
                        <a:spcAft>
                          <a:spcPts val="0"/>
                        </a:spcAft>
                      </a:pPr>
                      <a:r>
                        <a:rPr lang="en-GB" sz="1100" b="0" i="0" u="none" strike="noStrike" dirty="0">
                          <a:solidFill>
                            <a:srgbClr val="000000"/>
                          </a:solidFill>
                          <a:effectLst/>
                          <a:latin typeface="Cambria" panose="02040503050406030204" pitchFamily="18" charset="0"/>
                        </a:rPr>
                        <a:t>Members of the nobility who helped govern the country and advised Elizabeth. They monitored parliament, Justices of the Peace, and oversaw law and order and the security of the country</a:t>
                      </a:r>
                      <a:endParaRPr lang="en-GB" dirty="0">
                        <a:effectLst/>
                        <a:latin typeface="Cambria" panose="02040503050406030204" pitchFamily="18" charset="0"/>
                      </a:endParaRPr>
                    </a:p>
                  </a:txBody>
                  <a:tcPr marL="6350" marR="6350">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44698742"/>
                  </a:ext>
                </a:extLst>
              </a:tr>
              <a:tr h="225386">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professionals</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In social hierarchy of towns, professionals were second to merchants. These people would be lawyers, clergy, doctors and teachers.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9977673"/>
                  </a:ext>
                </a:extLst>
              </a:tr>
              <a:tr h="225386">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provocation</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Action or speech that makes someone angry, especially deliberately.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1939465"/>
                  </a:ext>
                </a:extLst>
              </a:tr>
              <a:tr h="225386">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Puritans</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Radical Protestants.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2634424464"/>
                  </a:ext>
                </a:extLst>
              </a:tr>
            </a:tbl>
          </a:graphicData>
        </a:graphic>
      </p:graphicFrame>
    </p:spTree>
    <p:extLst>
      <p:ext uri="{BB962C8B-B14F-4D97-AF65-F5344CB8AC3E}">
        <p14:creationId xmlns:p14="http://schemas.microsoft.com/office/powerpoint/2010/main" val="4137495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0BA1F-D905-BB44-965A-C661A25D9AEC}"/>
              </a:ext>
            </a:extLst>
          </p:cNvPr>
          <p:cNvGraphicFramePr>
            <a:graphicFrameLocks noGrp="1"/>
          </p:cNvGraphicFramePr>
          <p:nvPr>
            <p:extLst>
              <p:ext uri="{D42A27DB-BD31-4B8C-83A1-F6EECF244321}">
                <p14:modId xmlns:p14="http://schemas.microsoft.com/office/powerpoint/2010/main" val="3954544904"/>
              </p:ext>
            </p:extLst>
          </p:nvPr>
        </p:nvGraphicFramePr>
        <p:xfrm>
          <a:off x="519113" y="2921000"/>
          <a:ext cx="6521450" cy="6800309"/>
        </p:xfrm>
        <a:graphic>
          <a:graphicData uri="http://schemas.openxmlformats.org/drawingml/2006/table">
            <a:tbl>
              <a:tblPr firstRow="1" firstCol="1" bandRow="1">
                <a:tableStyleId>{2D5ABB26-0587-4C30-8999-92F81FD0307C}</a:tableStyleId>
              </a:tblPr>
              <a:tblGrid>
                <a:gridCol w="2173609">
                  <a:extLst>
                    <a:ext uri="{9D8B030D-6E8A-4147-A177-3AD203B41FA5}">
                      <a16:colId xmlns:a16="http://schemas.microsoft.com/office/drawing/2014/main" val="1692073215"/>
                    </a:ext>
                  </a:extLst>
                </a:gridCol>
                <a:gridCol w="2173609">
                  <a:extLst>
                    <a:ext uri="{9D8B030D-6E8A-4147-A177-3AD203B41FA5}">
                      <a16:colId xmlns:a16="http://schemas.microsoft.com/office/drawing/2014/main" val="2278035305"/>
                    </a:ext>
                  </a:extLst>
                </a:gridCol>
                <a:gridCol w="2174232">
                  <a:extLst>
                    <a:ext uri="{9D8B030D-6E8A-4147-A177-3AD203B41FA5}">
                      <a16:colId xmlns:a16="http://schemas.microsoft.com/office/drawing/2014/main" val="1623758612"/>
                    </a:ext>
                  </a:extLst>
                </a:gridCol>
              </a:tblGrid>
              <a:tr h="1440200">
                <a:tc>
                  <a:txBody>
                    <a:bodyPr/>
                    <a:lstStyle/>
                    <a:p>
                      <a:pPr>
                        <a:lnSpc>
                          <a:spcPct val="107000"/>
                        </a:lnSpc>
                        <a:spcAft>
                          <a:spcPts val="0"/>
                        </a:spcAft>
                      </a:pPr>
                      <a:r>
                        <a:rPr lang="en-GB" sz="1200" b="1" dirty="0">
                          <a:effectLst/>
                          <a:latin typeface="Cambria" panose="02040503050406030204" pitchFamily="18" charset="0"/>
                        </a:rPr>
                        <a:t>a. </a:t>
                      </a:r>
                      <a:r>
                        <a:rPr lang="en-GB" sz="1200" dirty="0">
                          <a:effectLst/>
                          <a:latin typeface="Cambria" panose="02040503050406030204" pitchFamily="18" charset="0"/>
                        </a:rPr>
                        <a:t>Elizabeth I’s legitimacy was in doubt because of how her father had divorced his first wife, Catherine of Aragon, in order to marry Elizabeth’s mother, Anne Boleyn.</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Cambria" panose="02040503050406030204" pitchFamily="18" charset="0"/>
                        </a:rPr>
                        <a:t>e. </a:t>
                      </a:r>
                      <a:r>
                        <a:rPr lang="en-GB" sz="1200" dirty="0">
                          <a:effectLst/>
                          <a:latin typeface="Cambria" panose="02040503050406030204" pitchFamily="18" charset="0"/>
                        </a:rPr>
                        <a:t>France was wealthier and had</a:t>
                      </a:r>
                      <a:r>
                        <a:rPr lang="en-GB" sz="1100" dirty="0">
                          <a:effectLst/>
                          <a:latin typeface="Cambria" panose="02040503050406030204" pitchFamily="18" charset="0"/>
                        </a:rPr>
                        <a:t> </a:t>
                      </a:r>
                      <a:r>
                        <a:rPr lang="en-GB" sz="1200" dirty="0">
                          <a:effectLst/>
                          <a:latin typeface="Cambria" panose="02040503050406030204" pitchFamily="18" charset="0"/>
                        </a:rPr>
                        <a:t>a larger population than</a:t>
                      </a:r>
                      <a:endParaRPr lang="en-GB" sz="1100" dirty="0">
                        <a:effectLst/>
                        <a:latin typeface="Cambria" panose="02040503050406030204" pitchFamily="18" charset="0"/>
                      </a:endParaRPr>
                    </a:p>
                    <a:p>
                      <a:pPr>
                        <a:lnSpc>
                          <a:spcPct val="107000"/>
                        </a:lnSpc>
                        <a:spcAft>
                          <a:spcPts val="0"/>
                        </a:spcAft>
                      </a:pPr>
                      <a:r>
                        <a:rPr lang="en-GB" sz="1200" dirty="0">
                          <a:effectLst/>
                          <a:latin typeface="Cambria" panose="02040503050406030204" pitchFamily="18" charset="0"/>
                        </a:rPr>
                        <a:t>England. It was also England’s traditional enemy and was an ally of England’s other traditional enemy, Scotland.</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err="1">
                          <a:effectLst/>
                          <a:latin typeface="Cambria" panose="02040503050406030204" pitchFamily="18" charset="0"/>
                        </a:rPr>
                        <a:t>i</a:t>
                      </a:r>
                      <a:r>
                        <a:rPr lang="en-GB" sz="1200" b="1" dirty="0">
                          <a:effectLst/>
                          <a:latin typeface="Cambria" panose="02040503050406030204" pitchFamily="18" charset="0"/>
                        </a:rPr>
                        <a:t>. </a:t>
                      </a:r>
                      <a:r>
                        <a:rPr lang="en-GB" sz="1200" dirty="0">
                          <a:effectLst/>
                          <a:latin typeface="Cambria" panose="02040503050406030204" pitchFamily="18" charset="0"/>
                        </a:rPr>
                        <a:t>In 1536, when Anne Boleyn was executed for treason, Henry VIII himself declared Elizabeth illegitimate and excluded her from the succession. However, he later reversed his decision.</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1065762"/>
                  </a:ext>
                </a:extLst>
              </a:tr>
              <a:tr h="2271807">
                <a:tc>
                  <a:txBody>
                    <a:bodyPr/>
                    <a:lstStyle/>
                    <a:p>
                      <a:pPr>
                        <a:lnSpc>
                          <a:spcPct val="107000"/>
                        </a:lnSpc>
                        <a:spcAft>
                          <a:spcPts val="0"/>
                        </a:spcAft>
                      </a:pPr>
                      <a:r>
                        <a:rPr lang="en-GB" sz="1200" b="1" dirty="0">
                          <a:effectLst/>
                          <a:latin typeface="Cambria" panose="02040503050406030204" pitchFamily="18" charset="0"/>
                        </a:rPr>
                        <a:t>b. </a:t>
                      </a:r>
                      <a:r>
                        <a:rPr lang="en-GB" sz="1200" dirty="0">
                          <a:effectLst/>
                          <a:latin typeface="Cambria" panose="02040503050406030204" pitchFamily="18" charset="0"/>
                        </a:rPr>
                        <a:t>Many people thought that women were not capable of ruling. They</a:t>
                      </a:r>
                      <a:r>
                        <a:rPr lang="en-GB" sz="1100" dirty="0">
                          <a:effectLst/>
                          <a:latin typeface="Cambria" panose="02040503050406030204" pitchFamily="18" charset="0"/>
                        </a:rPr>
                        <a:t> </a:t>
                      </a:r>
                      <a:r>
                        <a:rPr lang="en-GB" sz="1200" dirty="0">
                          <a:effectLst/>
                          <a:latin typeface="Cambria" panose="02040503050406030204" pitchFamily="18" charset="0"/>
                        </a:rPr>
                        <a:t>used evidence of Mary I’s reign</a:t>
                      </a:r>
                      <a:r>
                        <a:rPr lang="en-GB" sz="1100" dirty="0">
                          <a:effectLst/>
                          <a:latin typeface="Cambria" panose="02040503050406030204" pitchFamily="18" charset="0"/>
                        </a:rPr>
                        <a:t> </a:t>
                      </a:r>
                      <a:r>
                        <a:rPr lang="en-GB" sz="1200" dirty="0">
                          <a:effectLst/>
                          <a:latin typeface="Cambria" panose="02040503050406030204" pitchFamily="18" charset="0"/>
                        </a:rPr>
                        <a:t>whereby England lost a war to</a:t>
                      </a:r>
                      <a:r>
                        <a:rPr lang="en-GB" sz="1100" dirty="0">
                          <a:effectLst/>
                          <a:latin typeface="Cambria" panose="02040503050406030204" pitchFamily="18" charset="0"/>
                        </a:rPr>
                        <a:t> </a:t>
                      </a:r>
                      <a:r>
                        <a:rPr lang="en-GB" sz="1200" dirty="0">
                          <a:effectLst/>
                          <a:latin typeface="Cambria" panose="02040503050406030204" pitchFamily="18" charset="0"/>
                        </a:rPr>
                        <a:t>France, had poor finances and her marriage to King Phillip II of Spain was so unpopular that it led to rebellion.</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Cambria" panose="02040503050406030204" pitchFamily="18" charset="0"/>
                        </a:rPr>
                        <a:t>f. </a:t>
                      </a:r>
                      <a:r>
                        <a:rPr lang="en-GB" sz="1200" dirty="0">
                          <a:effectLst/>
                          <a:latin typeface="Cambria" panose="02040503050406030204" pitchFamily="18" charset="0"/>
                        </a:rPr>
                        <a:t>A queen who ruled in her own right was something very new and it seemed unnatural to 16</a:t>
                      </a:r>
                      <a:r>
                        <a:rPr lang="en-GB" sz="1200" baseline="30000" dirty="0">
                          <a:effectLst/>
                          <a:latin typeface="Cambria" panose="02040503050406030204" pitchFamily="18" charset="0"/>
                        </a:rPr>
                        <a:t>th</a:t>
                      </a:r>
                      <a:r>
                        <a:rPr lang="en-GB" sz="1200" dirty="0">
                          <a:effectLst/>
                          <a:latin typeface="Cambria" panose="02040503050406030204" pitchFamily="18" charset="0"/>
                        </a:rPr>
                        <a:t> century society for a woman to rule.</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Cambria" panose="02040503050406030204" pitchFamily="18" charset="0"/>
                        </a:rPr>
                        <a:t>j. </a:t>
                      </a:r>
                      <a:r>
                        <a:rPr lang="en-GB" sz="1200" dirty="0">
                          <a:effectLst/>
                          <a:latin typeface="Cambria" panose="02040503050406030204" pitchFamily="18" charset="0"/>
                        </a:rPr>
                        <a:t>Mary, Queen of Scots, declared herself the legitimate Catholic claimant to the English throne when Mary I died. Mary was</a:t>
                      </a:r>
                      <a:r>
                        <a:rPr lang="en-GB" sz="1100" dirty="0">
                          <a:effectLst/>
                          <a:latin typeface="Cambria" panose="02040503050406030204" pitchFamily="18" charset="0"/>
                        </a:rPr>
                        <a:t> </a:t>
                      </a:r>
                      <a:r>
                        <a:rPr lang="en-GB" sz="1200" dirty="0">
                          <a:effectLst/>
                          <a:latin typeface="Cambria" panose="02040503050406030204" pitchFamily="18" charset="0"/>
                        </a:rPr>
                        <a:t>Elizabeth’s second cousin.</a:t>
                      </a:r>
                      <a:r>
                        <a:rPr lang="en-GB" sz="1100" dirty="0">
                          <a:effectLst/>
                          <a:latin typeface="Cambria" panose="02040503050406030204" pitchFamily="18" charset="0"/>
                        </a:rPr>
                        <a:t> </a:t>
                      </a:r>
                      <a:r>
                        <a:rPr lang="en-GB" sz="1200" dirty="0">
                          <a:effectLst/>
                          <a:latin typeface="Cambria" panose="02040503050406030204" pitchFamily="18" charset="0"/>
                        </a:rPr>
                        <a:t>Catholics who had not accepted</a:t>
                      </a:r>
                      <a:r>
                        <a:rPr lang="en-GB" sz="1100" dirty="0">
                          <a:effectLst/>
                          <a:latin typeface="Cambria" panose="02040503050406030204" pitchFamily="18" charset="0"/>
                        </a:rPr>
                        <a:t> </a:t>
                      </a:r>
                      <a:r>
                        <a:rPr lang="en-GB" sz="1200" dirty="0">
                          <a:effectLst/>
                          <a:latin typeface="Cambria" panose="02040503050406030204" pitchFamily="18" charset="0"/>
                        </a:rPr>
                        <a:t>Henry VIII’s marriage to Anne</a:t>
                      </a:r>
                      <a:r>
                        <a:rPr lang="en-GB" sz="1100" dirty="0">
                          <a:effectLst/>
                          <a:latin typeface="Cambria" panose="02040503050406030204" pitchFamily="18" charset="0"/>
                        </a:rPr>
                        <a:t> </a:t>
                      </a:r>
                      <a:r>
                        <a:rPr lang="en-GB" sz="1200" dirty="0">
                          <a:effectLst/>
                          <a:latin typeface="Cambria" panose="02040503050406030204" pitchFamily="18" charset="0"/>
                        </a:rPr>
                        <a:t>Boleyn could support her claim to be monarch.</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950618"/>
                  </a:ext>
                </a:extLst>
              </a:tr>
              <a:tr h="1648102">
                <a:tc>
                  <a:txBody>
                    <a:bodyPr/>
                    <a:lstStyle/>
                    <a:p>
                      <a:pPr>
                        <a:lnSpc>
                          <a:spcPct val="107000"/>
                        </a:lnSpc>
                        <a:spcAft>
                          <a:spcPts val="0"/>
                        </a:spcAft>
                      </a:pPr>
                      <a:r>
                        <a:rPr lang="en-GB" sz="1200" b="1" dirty="0">
                          <a:effectLst/>
                          <a:latin typeface="Cambria" panose="02040503050406030204" pitchFamily="18" charset="0"/>
                        </a:rPr>
                        <a:t>c. </a:t>
                      </a:r>
                      <a:r>
                        <a:rPr lang="en-GB" sz="1200" dirty="0">
                          <a:effectLst/>
                          <a:latin typeface="Cambria" panose="02040503050406030204" pitchFamily="18" charset="0"/>
                        </a:rPr>
                        <a:t>Women were not considered to be physically, mentally or emotionally capable of governing, and even the home was supposed to be under the authority of the husband or father.</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Cambria" panose="02040503050406030204" pitchFamily="18" charset="0"/>
                        </a:rPr>
                        <a:t>g. </a:t>
                      </a:r>
                      <a:r>
                        <a:rPr lang="en-GB" sz="1200" dirty="0">
                          <a:effectLst/>
                          <a:latin typeface="Cambria" panose="02040503050406030204" pitchFamily="18" charset="0"/>
                        </a:rPr>
                        <a:t>When she took the throne, the</a:t>
                      </a:r>
                      <a:r>
                        <a:rPr lang="en-GB" sz="1100" dirty="0">
                          <a:effectLst/>
                          <a:latin typeface="Cambria" panose="02040503050406030204" pitchFamily="18" charset="0"/>
                        </a:rPr>
                        <a:t> </a:t>
                      </a:r>
                      <a:r>
                        <a:rPr lang="en-GB" sz="1200" dirty="0">
                          <a:effectLst/>
                          <a:latin typeface="Cambria" panose="02040503050406030204" pitchFamily="18" charset="0"/>
                        </a:rPr>
                        <a:t>Crown was £300,000 in debt, which was a huge sum in 1558.</a:t>
                      </a:r>
                      <a:r>
                        <a:rPr lang="en-GB" sz="1100" dirty="0">
                          <a:effectLst/>
                          <a:latin typeface="Cambria" panose="02040503050406030204" pitchFamily="18" charset="0"/>
                        </a:rPr>
                        <a:t> </a:t>
                      </a:r>
                      <a:r>
                        <a:rPr lang="en-GB" sz="1200" dirty="0">
                          <a:effectLst/>
                          <a:latin typeface="Cambria" panose="02040503050406030204" pitchFamily="18" charset="0"/>
                        </a:rPr>
                        <a:t>In contrast, the total annual income of the Crown at that time was approximately £286,667.</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Cambria" panose="02040503050406030204" pitchFamily="18" charset="0"/>
                        </a:rPr>
                        <a:t>k. </a:t>
                      </a:r>
                      <a:r>
                        <a:rPr lang="en-GB" sz="1200" dirty="0">
                          <a:effectLst/>
                          <a:latin typeface="Cambria" panose="02040503050406030204" pitchFamily="18" charset="0"/>
                        </a:rPr>
                        <a:t>To be strong, Elizabeth had to be wealthy. Defending England and her throne was very expensive. However, Elizabeth’s</a:t>
                      </a:r>
                      <a:endParaRPr lang="en-GB" sz="1100" dirty="0">
                        <a:effectLst/>
                        <a:latin typeface="Cambria" panose="02040503050406030204" pitchFamily="18" charset="0"/>
                      </a:endParaRPr>
                    </a:p>
                    <a:p>
                      <a:pPr>
                        <a:lnSpc>
                          <a:spcPct val="107000"/>
                        </a:lnSpc>
                        <a:spcAft>
                          <a:spcPts val="0"/>
                        </a:spcAft>
                      </a:pPr>
                      <a:r>
                        <a:rPr lang="en-GB" sz="1200" dirty="0">
                          <a:effectLst/>
                          <a:latin typeface="Cambria" panose="02040503050406030204" pitchFamily="18" charset="0"/>
                        </a:rPr>
                        <a:t>government did not have much</a:t>
                      </a:r>
                      <a:endParaRPr lang="en-GB" sz="1100" dirty="0">
                        <a:effectLst/>
                        <a:latin typeface="Cambria" panose="02040503050406030204" pitchFamily="18" charset="0"/>
                      </a:endParaRPr>
                    </a:p>
                    <a:p>
                      <a:pPr>
                        <a:lnSpc>
                          <a:spcPct val="107000"/>
                        </a:lnSpc>
                        <a:spcAft>
                          <a:spcPts val="0"/>
                        </a:spcAft>
                      </a:pPr>
                      <a:r>
                        <a:rPr lang="en-GB" sz="1200" dirty="0">
                          <a:effectLst/>
                          <a:latin typeface="Cambria" panose="02040503050406030204" pitchFamily="18" charset="0"/>
                        </a:rPr>
                        <a:t>money, as England had fought</a:t>
                      </a:r>
                      <a:endParaRPr lang="en-GB" sz="1100" dirty="0">
                        <a:effectLst/>
                        <a:latin typeface="Cambria" panose="02040503050406030204" pitchFamily="18" charset="0"/>
                      </a:endParaRPr>
                    </a:p>
                    <a:p>
                      <a:pPr>
                        <a:lnSpc>
                          <a:spcPct val="107000"/>
                        </a:lnSpc>
                        <a:spcAft>
                          <a:spcPts val="0"/>
                        </a:spcAft>
                      </a:pPr>
                      <a:r>
                        <a:rPr lang="en-GB" sz="1200" dirty="0">
                          <a:effectLst/>
                          <a:latin typeface="Cambria" panose="02040503050406030204" pitchFamily="18" charset="0"/>
                        </a:rPr>
                        <a:t>costly wars before her reign</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319468"/>
                  </a:ext>
                </a:extLst>
              </a:tr>
              <a:tr h="1440200">
                <a:tc>
                  <a:txBody>
                    <a:bodyPr/>
                    <a:lstStyle/>
                    <a:p>
                      <a:pPr>
                        <a:lnSpc>
                          <a:spcPct val="107000"/>
                        </a:lnSpc>
                        <a:spcAft>
                          <a:spcPts val="0"/>
                        </a:spcAft>
                      </a:pPr>
                      <a:r>
                        <a:rPr lang="en-GB" sz="1200" b="1" dirty="0">
                          <a:effectLst/>
                          <a:latin typeface="Cambria" panose="02040503050406030204" pitchFamily="18" charset="0"/>
                        </a:rPr>
                        <a:t>d. </a:t>
                      </a:r>
                      <a:r>
                        <a:rPr lang="en-GB" sz="1200" dirty="0">
                          <a:effectLst/>
                          <a:latin typeface="Cambria" panose="02040503050406030204" pitchFamily="18" charset="0"/>
                        </a:rPr>
                        <a:t>The Christian religion taught that women should be under the authority of men. Furthermore,</a:t>
                      </a:r>
                      <a:r>
                        <a:rPr lang="en-GB" sz="1100" dirty="0">
                          <a:effectLst/>
                          <a:latin typeface="Cambria" panose="02040503050406030204" pitchFamily="18" charset="0"/>
                        </a:rPr>
                        <a:t> </a:t>
                      </a:r>
                      <a:r>
                        <a:rPr lang="en-GB" sz="1200" dirty="0">
                          <a:effectLst/>
                          <a:latin typeface="Cambria" panose="02040503050406030204" pitchFamily="18" charset="0"/>
                        </a:rPr>
                        <a:t>monarchs were still expected to</a:t>
                      </a:r>
                      <a:r>
                        <a:rPr lang="en-GB" sz="1100" dirty="0">
                          <a:effectLst/>
                          <a:latin typeface="Cambria" panose="02040503050406030204" pitchFamily="18" charset="0"/>
                        </a:rPr>
                        <a:t> </a:t>
                      </a:r>
                      <a:r>
                        <a:rPr lang="en-GB" sz="1200" dirty="0">
                          <a:effectLst/>
                          <a:latin typeface="Cambria" panose="02040503050406030204" pitchFamily="18" charset="0"/>
                        </a:rPr>
                        <a:t>lead their armies into battle</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Cambria" panose="02040503050406030204" pitchFamily="18" charset="0"/>
                        </a:rPr>
                        <a:t>h. </a:t>
                      </a:r>
                      <a:r>
                        <a:rPr lang="en-GB" sz="1200" dirty="0">
                          <a:effectLst/>
                          <a:latin typeface="Cambria" panose="02040503050406030204" pitchFamily="18" charset="0"/>
                        </a:rPr>
                        <a:t>Scotland was an independent country and a traditional enemy of England. England’s border with Scotland was remote and hard to defend, which meant it saw constant fighting and raids.</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Cambria" panose="02040503050406030204" pitchFamily="18" charset="0"/>
                        </a:rPr>
                        <a:t>l. </a:t>
                      </a:r>
                      <a:r>
                        <a:rPr lang="en-GB" sz="1200" dirty="0">
                          <a:effectLst/>
                          <a:latin typeface="Cambria" panose="02040503050406030204" pitchFamily="18" charset="0"/>
                        </a:rPr>
                        <a:t>In the 16th century it was unusual for women to be in a position of power.</a:t>
                      </a:r>
                      <a:endParaRPr lang="en-GB"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183412"/>
                  </a:ext>
                </a:extLst>
              </a:tr>
            </a:tbl>
          </a:graphicData>
        </a:graphic>
      </p:graphicFrame>
      <p:graphicFrame>
        <p:nvGraphicFramePr>
          <p:cNvPr id="3" name="Table 2">
            <a:extLst>
              <a:ext uri="{FF2B5EF4-FFF2-40B4-BE49-F238E27FC236}">
                <a16:creationId xmlns:a16="http://schemas.microsoft.com/office/drawing/2014/main" id="{86354D64-85DC-6248-9747-3D2B84974B41}"/>
              </a:ext>
            </a:extLst>
          </p:cNvPr>
          <p:cNvGraphicFramePr>
            <a:graphicFrameLocks noGrp="1"/>
          </p:cNvGraphicFramePr>
          <p:nvPr>
            <p:extLst>
              <p:ext uri="{D42A27DB-BD31-4B8C-83A1-F6EECF244321}">
                <p14:modId xmlns:p14="http://schemas.microsoft.com/office/powerpoint/2010/main" val="1446590052"/>
              </p:ext>
            </p:extLst>
          </p:nvPr>
        </p:nvGraphicFramePr>
        <p:xfrm>
          <a:off x="519113" y="1896322"/>
          <a:ext cx="6521452" cy="370840"/>
        </p:xfrm>
        <a:graphic>
          <a:graphicData uri="http://schemas.openxmlformats.org/drawingml/2006/table">
            <a:tbl>
              <a:tblPr firstRow="1" bandRow="1">
                <a:tableStyleId>{2D5ABB26-0587-4C30-8999-92F81FD0307C}</a:tableStyleId>
              </a:tblPr>
              <a:tblGrid>
                <a:gridCol w="1630363">
                  <a:extLst>
                    <a:ext uri="{9D8B030D-6E8A-4147-A177-3AD203B41FA5}">
                      <a16:colId xmlns:a16="http://schemas.microsoft.com/office/drawing/2014/main" val="2589766624"/>
                    </a:ext>
                  </a:extLst>
                </a:gridCol>
                <a:gridCol w="1630363">
                  <a:extLst>
                    <a:ext uri="{9D8B030D-6E8A-4147-A177-3AD203B41FA5}">
                      <a16:colId xmlns:a16="http://schemas.microsoft.com/office/drawing/2014/main" val="3297924904"/>
                    </a:ext>
                  </a:extLst>
                </a:gridCol>
                <a:gridCol w="1630363">
                  <a:extLst>
                    <a:ext uri="{9D8B030D-6E8A-4147-A177-3AD203B41FA5}">
                      <a16:colId xmlns:a16="http://schemas.microsoft.com/office/drawing/2014/main" val="1073290559"/>
                    </a:ext>
                  </a:extLst>
                </a:gridCol>
                <a:gridCol w="1630363">
                  <a:extLst>
                    <a:ext uri="{9D8B030D-6E8A-4147-A177-3AD203B41FA5}">
                      <a16:colId xmlns:a16="http://schemas.microsoft.com/office/drawing/2014/main" val="274856713"/>
                    </a:ext>
                  </a:extLst>
                </a:gridCol>
              </a:tblGrid>
              <a:tr h="370840">
                <a:tc>
                  <a:txBody>
                    <a:bodyPr/>
                    <a:lstStyle/>
                    <a:p>
                      <a:pPr algn="ctr"/>
                      <a:r>
                        <a:rPr lang="en-GB" sz="1100" b="1" dirty="0"/>
                        <a:t>Legitimacy</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Gender and Marriage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Financial Weakness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The French Threat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5283359"/>
                  </a:ext>
                </a:extLst>
              </a:tr>
            </a:tbl>
          </a:graphicData>
        </a:graphic>
      </p:graphicFrame>
      <p:sp>
        <p:nvSpPr>
          <p:cNvPr id="4" name="Rectangle 3">
            <a:extLst>
              <a:ext uri="{FF2B5EF4-FFF2-40B4-BE49-F238E27FC236}">
                <a16:creationId xmlns:a16="http://schemas.microsoft.com/office/drawing/2014/main" id="{C32BED01-8E2B-2244-BF08-413E460EC94D}"/>
              </a:ext>
            </a:extLst>
          </p:cNvPr>
          <p:cNvSpPr/>
          <p:nvPr/>
        </p:nvSpPr>
        <p:spPr>
          <a:xfrm>
            <a:off x="1060450" y="2254017"/>
            <a:ext cx="495300" cy="342900"/>
          </a:xfrm>
          <a:prstGeom prst="rect">
            <a:avLst/>
          </a:prstGeom>
          <a:ln w="38100">
            <a:extLst>
              <a:ext uri="{C807C97D-BFC1-408E-A445-0C87EB9F89A2}">
                <ask:lineSketchStyleProps xmlns:ask="http://schemas.microsoft.com/office/drawing/2018/sketchyshapes" sd="1219033472">
                  <a:custGeom>
                    <a:avLst/>
                    <a:gdLst>
                      <a:gd name="connsiteX0" fmla="*/ 0 w 495300"/>
                      <a:gd name="connsiteY0" fmla="*/ 0 h 342900"/>
                      <a:gd name="connsiteX1" fmla="*/ 495300 w 495300"/>
                      <a:gd name="connsiteY1" fmla="*/ 0 h 342900"/>
                      <a:gd name="connsiteX2" fmla="*/ 495300 w 495300"/>
                      <a:gd name="connsiteY2" fmla="*/ 342900 h 342900"/>
                      <a:gd name="connsiteX3" fmla="*/ 0 w 495300"/>
                      <a:gd name="connsiteY3" fmla="*/ 342900 h 342900"/>
                      <a:gd name="connsiteX4" fmla="*/ 0 w 49530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42900" fill="none" extrusionOk="0">
                        <a:moveTo>
                          <a:pt x="0" y="0"/>
                        </a:moveTo>
                        <a:cubicBezTo>
                          <a:pt x="160676" y="-29277"/>
                          <a:pt x="378431" y="51037"/>
                          <a:pt x="495300" y="0"/>
                        </a:cubicBezTo>
                        <a:cubicBezTo>
                          <a:pt x="533611" y="72403"/>
                          <a:pt x="487713" y="213050"/>
                          <a:pt x="495300" y="342900"/>
                        </a:cubicBezTo>
                        <a:cubicBezTo>
                          <a:pt x="333022" y="400477"/>
                          <a:pt x="126691" y="321495"/>
                          <a:pt x="0" y="342900"/>
                        </a:cubicBezTo>
                        <a:cubicBezTo>
                          <a:pt x="-5498" y="214681"/>
                          <a:pt x="9518" y="112549"/>
                          <a:pt x="0" y="0"/>
                        </a:cubicBezTo>
                        <a:close/>
                      </a:path>
                      <a:path w="495300" h="342900" stroke="0" extrusionOk="0">
                        <a:moveTo>
                          <a:pt x="0" y="0"/>
                        </a:moveTo>
                        <a:cubicBezTo>
                          <a:pt x="129078" y="-17365"/>
                          <a:pt x="289081" y="39623"/>
                          <a:pt x="495300" y="0"/>
                        </a:cubicBezTo>
                        <a:cubicBezTo>
                          <a:pt x="507751" y="100958"/>
                          <a:pt x="485500" y="233374"/>
                          <a:pt x="495300" y="342900"/>
                        </a:cubicBezTo>
                        <a:cubicBezTo>
                          <a:pt x="262423" y="395915"/>
                          <a:pt x="107798" y="307720"/>
                          <a:pt x="0" y="342900"/>
                        </a:cubicBezTo>
                        <a:cubicBezTo>
                          <a:pt x="-14881" y="220029"/>
                          <a:pt x="39583" y="131626"/>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643B0582-345A-714C-B657-90FFC71DAC09}"/>
              </a:ext>
            </a:extLst>
          </p:cNvPr>
          <p:cNvSpPr/>
          <p:nvPr/>
        </p:nvSpPr>
        <p:spPr>
          <a:xfrm>
            <a:off x="2632075" y="2287549"/>
            <a:ext cx="495300" cy="342900"/>
          </a:xfrm>
          <a:prstGeom prst="rect">
            <a:avLst/>
          </a:prstGeom>
          <a:ln w="38100">
            <a:extLst>
              <a:ext uri="{C807C97D-BFC1-408E-A445-0C87EB9F89A2}">
                <ask:lineSketchStyleProps xmlns:ask="http://schemas.microsoft.com/office/drawing/2018/sketchyshapes" sd="1219033472">
                  <a:custGeom>
                    <a:avLst/>
                    <a:gdLst>
                      <a:gd name="connsiteX0" fmla="*/ 0 w 495300"/>
                      <a:gd name="connsiteY0" fmla="*/ 0 h 342900"/>
                      <a:gd name="connsiteX1" fmla="*/ 495300 w 495300"/>
                      <a:gd name="connsiteY1" fmla="*/ 0 h 342900"/>
                      <a:gd name="connsiteX2" fmla="*/ 495300 w 495300"/>
                      <a:gd name="connsiteY2" fmla="*/ 342900 h 342900"/>
                      <a:gd name="connsiteX3" fmla="*/ 0 w 495300"/>
                      <a:gd name="connsiteY3" fmla="*/ 342900 h 342900"/>
                      <a:gd name="connsiteX4" fmla="*/ 0 w 49530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42900" fill="none" extrusionOk="0">
                        <a:moveTo>
                          <a:pt x="0" y="0"/>
                        </a:moveTo>
                        <a:cubicBezTo>
                          <a:pt x="160676" y="-29277"/>
                          <a:pt x="378431" y="51037"/>
                          <a:pt x="495300" y="0"/>
                        </a:cubicBezTo>
                        <a:cubicBezTo>
                          <a:pt x="533611" y="72403"/>
                          <a:pt x="487713" y="213050"/>
                          <a:pt x="495300" y="342900"/>
                        </a:cubicBezTo>
                        <a:cubicBezTo>
                          <a:pt x="333022" y="400477"/>
                          <a:pt x="126691" y="321495"/>
                          <a:pt x="0" y="342900"/>
                        </a:cubicBezTo>
                        <a:cubicBezTo>
                          <a:pt x="-5498" y="214681"/>
                          <a:pt x="9518" y="112549"/>
                          <a:pt x="0" y="0"/>
                        </a:cubicBezTo>
                        <a:close/>
                      </a:path>
                      <a:path w="495300" h="342900" stroke="0" extrusionOk="0">
                        <a:moveTo>
                          <a:pt x="0" y="0"/>
                        </a:moveTo>
                        <a:cubicBezTo>
                          <a:pt x="129078" y="-17365"/>
                          <a:pt x="289081" y="39623"/>
                          <a:pt x="495300" y="0"/>
                        </a:cubicBezTo>
                        <a:cubicBezTo>
                          <a:pt x="507751" y="100958"/>
                          <a:pt x="485500" y="233374"/>
                          <a:pt x="495300" y="342900"/>
                        </a:cubicBezTo>
                        <a:cubicBezTo>
                          <a:pt x="262423" y="395915"/>
                          <a:pt x="107798" y="307720"/>
                          <a:pt x="0" y="342900"/>
                        </a:cubicBezTo>
                        <a:cubicBezTo>
                          <a:pt x="-14881" y="220029"/>
                          <a:pt x="39583" y="131626"/>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9ACF0248-C00A-2849-9A35-174F3492BB43}"/>
              </a:ext>
            </a:extLst>
          </p:cNvPr>
          <p:cNvSpPr/>
          <p:nvPr/>
        </p:nvSpPr>
        <p:spPr>
          <a:xfrm>
            <a:off x="4318000" y="2287549"/>
            <a:ext cx="495300" cy="342900"/>
          </a:xfrm>
          <a:prstGeom prst="rect">
            <a:avLst/>
          </a:prstGeom>
          <a:ln w="38100">
            <a:extLst>
              <a:ext uri="{C807C97D-BFC1-408E-A445-0C87EB9F89A2}">
                <ask:lineSketchStyleProps xmlns:ask="http://schemas.microsoft.com/office/drawing/2018/sketchyshapes" sd="1219033472">
                  <a:custGeom>
                    <a:avLst/>
                    <a:gdLst>
                      <a:gd name="connsiteX0" fmla="*/ 0 w 495300"/>
                      <a:gd name="connsiteY0" fmla="*/ 0 h 342900"/>
                      <a:gd name="connsiteX1" fmla="*/ 495300 w 495300"/>
                      <a:gd name="connsiteY1" fmla="*/ 0 h 342900"/>
                      <a:gd name="connsiteX2" fmla="*/ 495300 w 495300"/>
                      <a:gd name="connsiteY2" fmla="*/ 342900 h 342900"/>
                      <a:gd name="connsiteX3" fmla="*/ 0 w 495300"/>
                      <a:gd name="connsiteY3" fmla="*/ 342900 h 342900"/>
                      <a:gd name="connsiteX4" fmla="*/ 0 w 49530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42900" fill="none" extrusionOk="0">
                        <a:moveTo>
                          <a:pt x="0" y="0"/>
                        </a:moveTo>
                        <a:cubicBezTo>
                          <a:pt x="160676" y="-29277"/>
                          <a:pt x="378431" y="51037"/>
                          <a:pt x="495300" y="0"/>
                        </a:cubicBezTo>
                        <a:cubicBezTo>
                          <a:pt x="533611" y="72403"/>
                          <a:pt x="487713" y="213050"/>
                          <a:pt x="495300" y="342900"/>
                        </a:cubicBezTo>
                        <a:cubicBezTo>
                          <a:pt x="333022" y="400477"/>
                          <a:pt x="126691" y="321495"/>
                          <a:pt x="0" y="342900"/>
                        </a:cubicBezTo>
                        <a:cubicBezTo>
                          <a:pt x="-5498" y="214681"/>
                          <a:pt x="9518" y="112549"/>
                          <a:pt x="0" y="0"/>
                        </a:cubicBezTo>
                        <a:close/>
                      </a:path>
                      <a:path w="495300" h="342900" stroke="0" extrusionOk="0">
                        <a:moveTo>
                          <a:pt x="0" y="0"/>
                        </a:moveTo>
                        <a:cubicBezTo>
                          <a:pt x="129078" y="-17365"/>
                          <a:pt x="289081" y="39623"/>
                          <a:pt x="495300" y="0"/>
                        </a:cubicBezTo>
                        <a:cubicBezTo>
                          <a:pt x="507751" y="100958"/>
                          <a:pt x="485500" y="233374"/>
                          <a:pt x="495300" y="342900"/>
                        </a:cubicBezTo>
                        <a:cubicBezTo>
                          <a:pt x="262423" y="395915"/>
                          <a:pt x="107798" y="307720"/>
                          <a:pt x="0" y="342900"/>
                        </a:cubicBezTo>
                        <a:cubicBezTo>
                          <a:pt x="-14881" y="220029"/>
                          <a:pt x="39583" y="131626"/>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139A43A9-FA80-CF44-A870-DF7AD1596C81}"/>
              </a:ext>
            </a:extLst>
          </p:cNvPr>
          <p:cNvSpPr/>
          <p:nvPr/>
        </p:nvSpPr>
        <p:spPr>
          <a:xfrm>
            <a:off x="6003925" y="2254017"/>
            <a:ext cx="495300" cy="342900"/>
          </a:xfrm>
          <a:prstGeom prst="rect">
            <a:avLst/>
          </a:prstGeom>
          <a:ln w="38100">
            <a:extLst>
              <a:ext uri="{C807C97D-BFC1-408E-A445-0C87EB9F89A2}">
                <ask:lineSketchStyleProps xmlns:ask="http://schemas.microsoft.com/office/drawing/2018/sketchyshapes" sd="1219033472">
                  <a:custGeom>
                    <a:avLst/>
                    <a:gdLst>
                      <a:gd name="connsiteX0" fmla="*/ 0 w 495300"/>
                      <a:gd name="connsiteY0" fmla="*/ 0 h 342900"/>
                      <a:gd name="connsiteX1" fmla="*/ 495300 w 495300"/>
                      <a:gd name="connsiteY1" fmla="*/ 0 h 342900"/>
                      <a:gd name="connsiteX2" fmla="*/ 495300 w 495300"/>
                      <a:gd name="connsiteY2" fmla="*/ 342900 h 342900"/>
                      <a:gd name="connsiteX3" fmla="*/ 0 w 495300"/>
                      <a:gd name="connsiteY3" fmla="*/ 342900 h 342900"/>
                      <a:gd name="connsiteX4" fmla="*/ 0 w 49530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42900" fill="none" extrusionOk="0">
                        <a:moveTo>
                          <a:pt x="0" y="0"/>
                        </a:moveTo>
                        <a:cubicBezTo>
                          <a:pt x="160676" y="-29277"/>
                          <a:pt x="378431" y="51037"/>
                          <a:pt x="495300" y="0"/>
                        </a:cubicBezTo>
                        <a:cubicBezTo>
                          <a:pt x="533611" y="72403"/>
                          <a:pt x="487713" y="213050"/>
                          <a:pt x="495300" y="342900"/>
                        </a:cubicBezTo>
                        <a:cubicBezTo>
                          <a:pt x="333022" y="400477"/>
                          <a:pt x="126691" y="321495"/>
                          <a:pt x="0" y="342900"/>
                        </a:cubicBezTo>
                        <a:cubicBezTo>
                          <a:pt x="-5498" y="214681"/>
                          <a:pt x="9518" y="112549"/>
                          <a:pt x="0" y="0"/>
                        </a:cubicBezTo>
                        <a:close/>
                      </a:path>
                      <a:path w="495300" h="342900" stroke="0" extrusionOk="0">
                        <a:moveTo>
                          <a:pt x="0" y="0"/>
                        </a:moveTo>
                        <a:cubicBezTo>
                          <a:pt x="129078" y="-17365"/>
                          <a:pt x="289081" y="39623"/>
                          <a:pt x="495300" y="0"/>
                        </a:cubicBezTo>
                        <a:cubicBezTo>
                          <a:pt x="507751" y="100958"/>
                          <a:pt x="485500" y="233374"/>
                          <a:pt x="495300" y="342900"/>
                        </a:cubicBezTo>
                        <a:cubicBezTo>
                          <a:pt x="262423" y="395915"/>
                          <a:pt x="107798" y="307720"/>
                          <a:pt x="0" y="342900"/>
                        </a:cubicBezTo>
                        <a:cubicBezTo>
                          <a:pt x="-14881" y="220029"/>
                          <a:pt x="39583" y="131626"/>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0ECD5CFB-5B82-8246-96F3-BE2392FF5AB6}"/>
              </a:ext>
            </a:extLst>
          </p:cNvPr>
          <p:cNvSpPr txBox="1"/>
          <p:nvPr/>
        </p:nvSpPr>
        <p:spPr>
          <a:xfrm>
            <a:off x="406400" y="1467385"/>
            <a:ext cx="6634163" cy="430887"/>
          </a:xfrm>
          <a:prstGeom prst="rect">
            <a:avLst/>
          </a:prstGeom>
          <a:noFill/>
        </p:spPr>
        <p:txBody>
          <a:bodyPr wrap="square" rtlCol="0">
            <a:spAutoFit/>
          </a:bodyPr>
          <a:lstStyle/>
          <a:p>
            <a:r>
              <a:rPr lang="en-GB" sz="1100" b="1" dirty="0">
                <a:latin typeface="Cambria" panose="02040503050406030204" pitchFamily="18" charset="0"/>
              </a:rPr>
              <a:t>TASK: Consolidate your learning. </a:t>
            </a:r>
            <a:r>
              <a:rPr lang="en-GB" sz="1100" dirty="0">
                <a:latin typeface="Cambria" panose="02040503050406030204" pitchFamily="18" charset="0"/>
              </a:rPr>
              <a:t>Study the cards and sort them into the headings blow. Use the provided key to show each category. </a:t>
            </a:r>
            <a:endParaRPr lang="en-GB" sz="1100" b="1" dirty="0">
              <a:latin typeface="Cambria" panose="02040503050406030204" pitchFamily="18" charset="0"/>
            </a:endParaRPr>
          </a:p>
        </p:txBody>
      </p:sp>
      <p:sp>
        <p:nvSpPr>
          <p:cNvPr id="11" name="Google Shape;81;p16">
            <a:extLst>
              <a:ext uri="{FF2B5EF4-FFF2-40B4-BE49-F238E27FC236}">
                <a16:creationId xmlns:a16="http://schemas.microsoft.com/office/drawing/2014/main" id="{0EB1BA67-DAF6-9A4D-B329-B2EF10F8F03D}"/>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Review</a:t>
            </a:r>
            <a:endParaRPr lang="en-GB" sz="1200" dirty="0">
              <a:latin typeface="Cambria" panose="02040503050406030204" pitchFamily="18" charset="0"/>
            </a:endParaRPr>
          </a:p>
        </p:txBody>
      </p:sp>
      <p:sp>
        <p:nvSpPr>
          <p:cNvPr id="12" name="Google Shape;86;p16">
            <a:extLst>
              <a:ext uri="{FF2B5EF4-FFF2-40B4-BE49-F238E27FC236}">
                <a16:creationId xmlns:a16="http://schemas.microsoft.com/office/drawing/2014/main" id="{D2CAFD47-B4FA-6744-B76E-82A01B51C206}"/>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p.30</a:t>
            </a:r>
            <a:endParaRPr sz="1600" b="1" dirty="0">
              <a:latin typeface="Calibri"/>
              <a:ea typeface="Calibri"/>
              <a:cs typeface="Calibri"/>
              <a:sym typeface="Calibri"/>
            </a:endParaRPr>
          </a:p>
        </p:txBody>
      </p:sp>
    </p:spTree>
    <p:extLst>
      <p:ext uri="{BB962C8B-B14F-4D97-AF65-F5344CB8AC3E}">
        <p14:creationId xmlns:p14="http://schemas.microsoft.com/office/powerpoint/2010/main" val="3907537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p16">
            <a:extLst>
              <a:ext uri="{FF2B5EF4-FFF2-40B4-BE49-F238E27FC236}">
                <a16:creationId xmlns:a16="http://schemas.microsoft.com/office/drawing/2014/main" id="{AF916F2C-09EB-834E-9C38-04EFCE3BE7AB}"/>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a:solidFill>
                  <a:srgbClr val="000000"/>
                </a:solidFill>
                <a:latin typeface="Cambria" panose="02040503050406030204" pitchFamily="18" charset="0"/>
              </a:rPr>
              <a:t>A. Religious divisions in England in 1558. </a:t>
            </a:r>
            <a:endParaRPr lang="en-GB" sz="1200" dirty="0">
              <a:latin typeface="Cambria" panose="02040503050406030204" pitchFamily="18" charset="0"/>
            </a:endParaRPr>
          </a:p>
        </p:txBody>
      </p:sp>
      <p:sp>
        <p:nvSpPr>
          <p:cNvPr id="4" name="Google Shape;86;p16">
            <a:extLst>
              <a:ext uri="{FF2B5EF4-FFF2-40B4-BE49-F238E27FC236}">
                <a16:creationId xmlns:a16="http://schemas.microsoft.com/office/drawing/2014/main" id="{5142E26C-8C16-2B4B-AD39-2C4D107E868B}"/>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latin typeface="Calibri"/>
                <a:ea typeface="Calibri"/>
                <a:cs typeface="Calibri"/>
                <a:sym typeface="Calibri"/>
              </a:rPr>
              <a:t>p.31</a:t>
            </a:r>
            <a:endParaRPr lang="en-GB" sz="1600" b="1" dirty="0">
              <a:latin typeface="Calibri"/>
              <a:ea typeface="Calibri"/>
              <a:cs typeface="Calibri"/>
              <a:sym typeface="Calibri"/>
            </a:endParaRPr>
          </a:p>
        </p:txBody>
      </p:sp>
      <p:sp>
        <p:nvSpPr>
          <p:cNvPr id="5" name="TextBox 4">
            <a:extLst>
              <a:ext uri="{FF2B5EF4-FFF2-40B4-BE49-F238E27FC236}">
                <a16:creationId xmlns:a16="http://schemas.microsoft.com/office/drawing/2014/main" id="{9F8B8C65-F9AA-A247-A148-15EF31ABC863}"/>
              </a:ext>
            </a:extLst>
          </p:cNvPr>
          <p:cNvSpPr txBox="1"/>
          <p:nvPr/>
        </p:nvSpPr>
        <p:spPr>
          <a:xfrm>
            <a:off x="444137" y="1254034"/>
            <a:ext cx="6833413" cy="6712992"/>
          </a:xfrm>
          <a:prstGeom prst="rect">
            <a:avLst/>
          </a:prstGeom>
          <a:noFill/>
        </p:spPr>
        <p:txBody>
          <a:bodyPr wrap="square" numCol="2" spcCol="360000"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English Reformation</a:t>
            </a:r>
          </a:p>
          <a:p>
            <a:pPr>
              <a:lnSpc>
                <a:spcPct val="150000"/>
              </a:lnSpc>
            </a:pPr>
            <a:r>
              <a:rPr lang="en-GB" sz="1100" dirty="0">
                <a:latin typeface="Cambria" panose="02040503050406030204" pitchFamily="18" charset="0"/>
              </a:rPr>
              <a:t>Religion was central to life in the 16</a:t>
            </a:r>
            <a:r>
              <a:rPr lang="en-GB" sz="1100" baseline="30000" dirty="0">
                <a:latin typeface="Cambria" panose="02040503050406030204" pitchFamily="18" charset="0"/>
              </a:rPr>
              <a:t>th</a:t>
            </a:r>
            <a:r>
              <a:rPr lang="en-GB" sz="1100" dirty="0">
                <a:latin typeface="Cambria" panose="02040503050406030204" pitchFamily="18" charset="0"/>
              </a:rPr>
              <a:t> century. During the middle ages, Catholicism dominated Western Europe. People had a genuine fear of going to hell and they believed in what the Catholic church said. Confession of sins and taking part in Mass were vital to keeping you safe from eternal damnation in hell and, even after you were dead, prayers from others could still help you on your way to heaven. </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The Reformation, which was a challenge to the teachings and power of the Roman Catholic Church and spawned Protestantism, began in Europe due to a number of people believing that the Roman Catholic Church had become corrupt, greedy and no longer represented a truly Christian life. The Reformation began in 1517 when the German priest wrote a 95 point thesis outlining aspects of the Catholic Church that he did not agree with. The Reformation spread to England in 1532, when Henry VIII created the Church of England. However, Henry was never a true Protestant – his changes came out of his desire to divorce his first wife. </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By 1558, the Reformation was tearing Europe apart. It is hard to appreciate the impact that this had on people at the time. Beliefs that had been held for centuries were challenged and this threatened to overturn established social and political hierarchies. </a:t>
            </a:r>
          </a:p>
          <a:p>
            <a:pPr>
              <a:lnSpc>
                <a:spcPct val="150000"/>
              </a:lnSpc>
            </a:pPr>
            <a:endParaRPr lang="en-GB" sz="1100" dirty="0">
              <a:latin typeface="Cambria" panose="02040503050406030204" pitchFamily="18" charset="0"/>
            </a:endParaRPr>
          </a:p>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Protestantism</a:t>
            </a:r>
            <a:endParaRPr lang="en-GB" sz="11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rPr>
              <a:t>The Catholic Church believed the Bible should be in Latin. This was a problem for most ordinary people as they could not read or write Latin and it meant that they had to accept whatever the Church told them about God’s will. Once the Bible was translated into English and different languages, people were able to understand and study the Bible for themselves. Some more extreme Protestants wanted to base their religion solely on what was in the Bible. </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Within the Bible, people realised that there was little mention of traditional church ceremonies, decorations or certain Church offices, such as bishops, so why were they needed? In short, Protestantism wanted a basic, less elaborate church whilst the Catholics liked grandeur. In the Catholic faith, the only person that was able to talk to God was the Pope unlike for Protestants, who believed that everyone could talk to God. </a:t>
            </a:r>
          </a:p>
        </p:txBody>
      </p:sp>
      <p:pic>
        <p:nvPicPr>
          <p:cNvPr id="12" name="Picture 1">
            <a:extLst>
              <a:ext uri="{FF2B5EF4-FFF2-40B4-BE49-F238E27FC236}">
                <a16:creationId xmlns:a16="http://schemas.microsoft.com/office/drawing/2014/main" id="{18BF96DE-7975-B341-B796-278D357198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 y="8088297"/>
            <a:ext cx="2241504" cy="192058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D9E1F7E-EBFC-C04F-95A6-AE554D25B7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9761" y="8088297"/>
            <a:ext cx="2211589" cy="192059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D0AD75F-0B48-4F4C-B7F1-9E10194C942D}"/>
              </a:ext>
            </a:extLst>
          </p:cNvPr>
          <p:cNvSpPr txBox="1"/>
          <p:nvPr/>
        </p:nvSpPr>
        <p:spPr>
          <a:xfrm>
            <a:off x="704850" y="10089894"/>
            <a:ext cx="2241504" cy="261610"/>
          </a:xfrm>
          <a:prstGeom prst="rect">
            <a:avLst/>
          </a:prstGeom>
          <a:noFill/>
        </p:spPr>
        <p:txBody>
          <a:bodyPr wrap="square" rtlCol="0">
            <a:spAutoFit/>
          </a:bodyPr>
          <a:lstStyle/>
          <a:p>
            <a:pPr algn="ctr"/>
            <a:r>
              <a:rPr lang="en-GB" sz="1100" b="1" dirty="0"/>
              <a:t>Roman Catholic</a:t>
            </a:r>
          </a:p>
        </p:txBody>
      </p:sp>
      <p:sp>
        <p:nvSpPr>
          <p:cNvPr id="16" name="TextBox 15">
            <a:extLst>
              <a:ext uri="{FF2B5EF4-FFF2-40B4-BE49-F238E27FC236}">
                <a16:creationId xmlns:a16="http://schemas.microsoft.com/office/drawing/2014/main" id="{530E172F-C0E4-944E-8BD6-8AD79E5A8769}"/>
              </a:ext>
            </a:extLst>
          </p:cNvPr>
          <p:cNvSpPr txBox="1"/>
          <p:nvPr/>
        </p:nvSpPr>
        <p:spPr>
          <a:xfrm>
            <a:off x="4494804" y="10111906"/>
            <a:ext cx="2241504" cy="261610"/>
          </a:xfrm>
          <a:prstGeom prst="rect">
            <a:avLst/>
          </a:prstGeom>
          <a:noFill/>
        </p:spPr>
        <p:txBody>
          <a:bodyPr wrap="square" rtlCol="0">
            <a:spAutoFit/>
          </a:bodyPr>
          <a:lstStyle/>
          <a:p>
            <a:pPr algn="ctr"/>
            <a:r>
              <a:rPr lang="en-GB" sz="1100" b="1" dirty="0"/>
              <a:t>Protestant</a:t>
            </a:r>
          </a:p>
        </p:txBody>
      </p:sp>
    </p:spTree>
    <p:extLst>
      <p:ext uri="{BB962C8B-B14F-4D97-AF65-F5344CB8AC3E}">
        <p14:creationId xmlns:p14="http://schemas.microsoft.com/office/powerpoint/2010/main" val="1097979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41DD9C96-4BFF-3F44-8829-7D9D8C868D83}"/>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A. Religious divisions in England in 1558. </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94D095E1-6923-7D49-B37C-B104F16ABD75}"/>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p.32</a:t>
            </a:r>
          </a:p>
        </p:txBody>
      </p:sp>
      <p:sp>
        <p:nvSpPr>
          <p:cNvPr id="4" name="TextBox 3">
            <a:extLst>
              <a:ext uri="{FF2B5EF4-FFF2-40B4-BE49-F238E27FC236}">
                <a16:creationId xmlns:a16="http://schemas.microsoft.com/office/drawing/2014/main" id="{7959E5A0-2D7F-394A-B395-5C35447A4FB9}"/>
              </a:ext>
            </a:extLst>
          </p:cNvPr>
          <p:cNvSpPr txBox="1"/>
          <p:nvPr/>
        </p:nvSpPr>
        <p:spPr>
          <a:xfrm>
            <a:off x="444137" y="1280160"/>
            <a:ext cx="6833413" cy="573875"/>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TASK: </a:t>
            </a:r>
            <a:r>
              <a:rPr lang="en-GB" sz="1100" dirty="0">
                <a:latin typeface="Cambria" panose="02040503050406030204" pitchFamily="18" charset="0"/>
                <a:ea typeface="Tahoma" panose="020B0604030504040204" pitchFamily="34" charset="0"/>
                <a:cs typeface="Tahoma" panose="020B0604030504040204" pitchFamily="34" charset="0"/>
              </a:rPr>
              <a:t>Look at the statements below, decide whether they refer to the Catholic faith or the Protestant faith. Some have been done for you. </a:t>
            </a:r>
            <a:endParaRPr lang="en-GB" sz="1100" b="1" dirty="0">
              <a:latin typeface="Cambria" panose="02040503050406030204" pitchFamily="18" charset="0"/>
              <a:ea typeface="Tahoma" panose="020B0604030504040204" pitchFamily="34" charset="0"/>
              <a:cs typeface="Tahoma" panose="020B0604030504040204" pitchFamily="34" charset="0"/>
            </a:endParaRPr>
          </a:p>
        </p:txBody>
      </p:sp>
      <p:graphicFrame>
        <p:nvGraphicFramePr>
          <p:cNvPr id="5" name="Table 4">
            <a:extLst>
              <a:ext uri="{FF2B5EF4-FFF2-40B4-BE49-F238E27FC236}">
                <a16:creationId xmlns:a16="http://schemas.microsoft.com/office/drawing/2014/main" id="{F6232D3B-2024-344E-8C33-52629402BD72}"/>
              </a:ext>
            </a:extLst>
          </p:cNvPr>
          <p:cNvGraphicFramePr>
            <a:graphicFrameLocks noGrp="1"/>
          </p:cNvGraphicFramePr>
          <p:nvPr>
            <p:extLst>
              <p:ext uri="{D42A27DB-BD31-4B8C-83A1-F6EECF244321}">
                <p14:modId xmlns:p14="http://schemas.microsoft.com/office/powerpoint/2010/main" val="1882825283"/>
              </p:ext>
            </p:extLst>
          </p:nvPr>
        </p:nvGraphicFramePr>
        <p:xfrm>
          <a:off x="444137" y="2186297"/>
          <a:ext cx="6833414" cy="4617720"/>
        </p:xfrm>
        <a:graphic>
          <a:graphicData uri="http://schemas.openxmlformats.org/drawingml/2006/table">
            <a:tbl>
              <a:tblPr firstRow="1" bandRow="1">
                <a:tableStyleId>{2D5ABB26-0587-4C30-8999-92F81FD0307C}</a:tableStyleId>
              </a:tblPr>
              <a:tblGrid>
                <a:gridCol w="5185955">
                  <a:extLst>
                    <a:ext uri="{9D8B030D-6E8A-4147-A177-3AD203B41FA5}">
                      <a16:colId xmlns:a16="http://schemas.microsoft.com/office/drawing/2014/main" val="1127924593"/>
                    </a:ext>
                  </a:extLst>
                </a:gridCol>
                <a:gridCol w="1647459">
                  <a:extLst>
                    <a:ext uri="{9D8B030D-6E8A-4147-A177-3AD203B41FA5}">
                      <a16:colId xmlns:a16="http://schemas.microsoft.com/office/drawing/2014/main" val="2104518691"/>
                    </a:ext>
                  </a:extLst>
                </a:gridCol>
              </a:tblGrid>
              <a:tr h="370840">
                <a:tc>
                  <a:txBody>
                    <a:bodyPr/>
                    <a:lstStyle/>
                    <a:p>
                      <a:r>
                        <a:rPr lang="en-GB" sz="1100" dirty="0">
                          <a:latin typeface="Cambria" panose="02040503050406030204" pitchFamily="18" charset="0"/>
                        </a:rPr>
                        <a:t>The Pope was the head of the Church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246935"/>
                  </a:ext>
                </a:extLst>
              </a:tr>
              <a:tr h="370840">
                <a:tc>
                  <a:txBody>
                    <a:bodyPr/>
                    <a:lstStyle/>
                    <a:p>
                      <a:r>
                        <a:rPr lang="en-GB" sz="1100" dirty="0">
                          <a:latin typeface="Cambria" panose="02040503050406030204" pitchFamily="18" charset="0"/>
                        </a:rPr>
                        <a:t>The Bible and church services should be in your own language.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025855"/>
                  </a:ext>
                </a:extLst>
              </a:tr>
              <a:tr h="370840">
                <a:tc>
                  <a:txBody>
                    <a:bodyPr/>
                    <a:lstStyle/>
                    <a:p>
                      <a:r>
                        <a:rPr lang="en-GB" sz="1100" dirty="0">
                          <a:latin typeface="Cambria" panose="02040503050406030204" pitchFamily="18" charset="0"/>
                        </a:rPr>
                        <a:t>Priests were permitted to marry if they wish.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sz="1100" dirty="0">
                          <a:latin typeface="Cambria" panose="02040503050406030204" pitchFamily="18" charset="0"/>
                        </a:rPr>
                        <a:t>Protestant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181573"/>
                  </a:ext>
                </a:extLst>
              </a:tr>
              <a:tr h="370840">
                <a:tc>
                  <a:txBody>
                    <a:bodyPr/>
                    <a:lstStyle/>
                    <a:p>
                      <a:r>
                        <a:rPr lang="en-GB" sz="1100" dirty="0">
                          <a:latin typeface="Cambria" panose="02040503050406030204" pitchFamily="18" charset="0"/>
                        </a:rPr>
                        <a:t>The Bible and Church services should be in Latin.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2717054"/>
                  </a:ext>
                </a:extLst>
              </a:tr>
              <a:tr h="370840">
                <a:tc>
                  <a:txBody>
                    <a:bodyPr/>
                    <a:lstStyle/>
                    <a:p>
                      <a:r>
                        <a:rPr lang="en-GB" sz="1100" dirty="0">
                          <a:latin typeface="Cambria" panose="02040503050406030204" pitchFamily="18" charset="0"/>
                        </a:rPr>
                        <a:t>The Church can forgive Sins.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5466613"/>
                  </a:ext>
                </a:extLst>
              </a:tr>
              <a:tr h="370840">
                <a:tc>
                  <a:txBody>
                    <a:bodyPr/>
                    <a:lstStyle/>
                    <a:p>
                      <a:r>
                        <a:rPr lang="en-GB" sz="1100" dirty="0">
                          <a:latin typeface="Cambria" panose="02040503050406030204" pitchFamily="18" charset="0"/>
                        </a:rPr>
                        <a:t>Sins can only be forgiven by God.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sz="1100" dirty="0">
                          <a:latin typeface="Cambria" panose="02040503050406030204" pitchFamily="18" charset="0"/>
                        </a:rPr>
                        <a:t>Protestant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326064"/>
                  </a:ext>
                </a:extLst>
              </a:tr>
              <a:tr h="370840">
                <a:tc>
                  <a:txBody>
                    <a:bodyPr/>
                    <a:lstStyle/>
                    <a:p>
                      <a:r>
                        <a:rPr lang="en-GB" sz="1100" dirty="0">
                          <a:latin typeface="Cambria" panose="02040503050406030204" pitchFamily="18" charset="0"/>
                        </a:rPr>
                        <a:t>There should not be a Pope.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653133"/>
                  </a:ext>
                </a:extLst>
              </a:tr>
              <a:tr h="370840">
                <a:tc>
                  <a:txBody>
                    <a:bodyPr/>
                    <a:lstStyle/>
                    <a:p>
                      <a:r>
                        <a:rPr lang="en-GB" sz="1100" dirty="0">
                          <a:latin typeface="Cambria" panose="02040503050406030204" pitchFamily="18" charset="0"/>
                        </a:rPr>
                        <a:t>Priests were forbidden to marry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5598106"/>
                  </a:ext>
                </a:extLst>
              </a:tr>
              <a:tr h="370840">
                <a:tc>
                  <a:txBody>
                    <a:bodyPr/>
                    <a:lstStyle/>
                    <a:p>
                      <a:r>
                        <a:rPr lang="en-GB" sz="1100" dirty="0">
                          <a:latin typeface="Cambria" panose="02040503050406030204" pitchFamily="18" charset="0"/>
                        </a:rPr>
                        <a:t>The Church acts as a go-between (intermediary) between God and the people.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sz="1100" dirty="0">
                          <a:latin typeface="Cambria" panose="02040503050406030204" pitchFamily="18" charset="0"/>
                        </a:rPr>
                        <a:t>Catholicism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232865"/>
                  </a:ext>
                </a:extLst>
              </a:tr>
              <a:tr h="370840">
                <a:tc>
                  <a:txBody>
                    <a:bodyPr/>
                    <a:lstStyle/>
                    <a:p>
                      <a:r>
                        <a:rPr lang="en-GB" sz="1100" dirty="0">
                          <a:latin typeface="Cambria" panose="02040503050406030204" pitchFamily="18" charset="0"/>
                        </a:rPr>
                        <a:t>During mass a miracle occurs when the bread and wine become the body and blood of Christ.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sz="1100" dirty="0">
                          <a:latin typeface="Cambria" panose="02040503050406030204" pitchFamily="18" charset="0"/>
                        </a:rPr>
                        <a:t>Catholicism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380402"/>
                  </a:ext>
                </a:extLst>
              </a:tr>
              <a:tr h="370840">
                <a:tc>
                  <a:txBody>
                    <a:bodyPr/>
                    <a:lstStyle/>
                    <a:p>
                      <a:r>
                        <a:rPr lang="en-GB" sz="1100" dirty="0">
                          <a:latin typeface="Cambria" panose="02040503050406030204" pitchFamily="18" charset="0"/>
                        </a:rPr>
                        <a:t>People have their own, direct relationship with God through prayer and study of the Bible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39839"/>
                  </a:ext>
                </a:extLst>
              </a:tr>
              <a:tr h="370840">
                <a:tc>
                  <a:txBody>
                    <a:bodyPr/>
                    <a:lstStyle/>
                    <a:p>
                      <a:r>
                        <a:rPr lang="en-GB" sz="1100" dirty="0">
                          <a:latin typeface="Cambria" panose="02040503050406030204" pitchFamily="18" charset="0"/>
                        </a:rPr>
                        <a:t>The bread and wine simply represent the Last Supper in the Bible, there is no miracle.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8009532"/>
                  </a:ext>
                </a:extLst>
              </a:tr>
            </a:tbl>
          </a:graphicData>
        </a:graphic>
      </p:graphicFrame>
      <p:sp>
        <p:nvSpPr>
          <p:cNvPr id="6" name="TextBox 5">
            <a:extLst>
              <a:ext uri="{FF2B5EF4-FFF2-40B4-BE49-F238E27FC236}">
                <a16:creationId xmlns:a16="http://schemas.microsoft.com/office/drawing/2014/main" id="{DE0FF0FF-AB06-D14A-ADC9-5E7CF8128A3B}"/>
              </a:ext>
            </a:extLst>
          </p:cNvPr>
          <p:cNvSpPr txBox="1"/>
          <p:nvPr/>
        </p:nvSpPr>
        <p:spPr>
          <a:xfrm>
            <a:off x="363130" y="6958149"/>
            <a:ext cx="6833413" cy="3107967"/>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TASK: </a:t>
            </a:r>
            <a:r>
              <a:rPr lang="en-GB" sz="1100" dirty="0">
                <a:latin typeface="Cambria" panose="02040503050406030204" pitchFamily="18" charset="0"/>
                <a:ea typeface="Tahoma" panose="020B0604030504040204" pitchFamily="34" charset="0"/>
                <a:cs typeface="Tahoma" panose="020B0604030504040204" pitchFamily="34" charset="0"/>
              </a:rPr>
              <a:t>Look at your answers from the table above, what do you think were the two main differences between Catholicism and Protestantism. </a:t>
            </a:r>
          </a:p>
          <a:p>
            <a:pP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b="1"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latin typeface="Cambria" panose="020405030504060302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2582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041AC4B4-703F-B34B-A007-436E19279CAB}"/>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A. Religious divisions in England in 1558. </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2D863278-E501-0946-8B95-3AF67B7F2D8D}"/>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p.33</a:t>
            </a:r>
          </a:p>
        </p:txBody>
      </p:sp>
      <p:sp>
        <p:nvSpPr>
          <p:cNvPr id="4" name="TextBox 3">
            <a:extLst>
              <a:ext uri="{FF2B5EF4-FFF2-40B4-BE49-F238E27FC236}">
                <a16:creationId xmlns:a16="http://schemas.microsoft.com/office/drawing/2014/main" id="{3ABB0201-7AEC-624D-A048-7C776105651D}"/>
              </a:ext>
            </a:extLst>
          </p:cNvPr>
          <p:cNvSpPr txBox="1"/>
          <p:nvPr/>
        </p:nvSpPr>
        <p:spPr>
          <a:xfrm>
            <a:off x="444137" y="1254034"/>
            <a:ext cx="6833413" cy="3130985"/>
          </a:xfrm>
          <a:prstGeom prst="rect">
            <a:avLst/>
          </a:prstGeom>
          <a:noFill/>
        </p:spPr>
        <p:txBody>
          <a:bodyPr wrap="square" numCol="1" spcCol="360000"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Religious Divisions in England in 1558</a:t>
            </a: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Historians believe that most of England were Catholic when Elizabeth became queen in 1558. There was a great deal of religious conflict spreading through Europe as Roman Catholics and Protestants fought to establish their faith as the ‘true’ religion. Elizabeth feared that this conflict would spread to England especially since many Catholics believed that she was illegitimate and had no right to rule. They preferred an alternative for the English thrown, Elizabeth’s Catholic cousin, Mary Queen of Scots. </a:t>
            </a:r>
          </a:p>
          <a:p>
            <a:pP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gn="ct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The Clergy</a:t>
            </a: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In order to change the religion of the country, Elizabeth needed an Act of Parliament. The House of Commons would be likely to agree with what Elizabeth wanted, but within the House of Lords, which was made up of lots of Catholic bishops and they may not agree to the change. Although priests changed their religion to keep their jobs, others were committed Catholics and would not agree to work in a Protestant Church. </a:t>
            </a:r>
          </a:p>
        </p:txBody>
      </p:sp>
      <p:pic>
        <p:nvPicPr>
          <p:cNvPr id="6" name="Picture 5" descr="A screenshot of a computer&#10;&#10;Description automatically generated">
            <a:extLst>
              <a:ext uri="{FF2B5EF4-FFF2-40B4-BE49-F238E27FC236}">
                <a16:creationId xmlns:a16="http://schemas.microsoft.com/office/drawing/2014/main" id="{51500882-FD00-514E-AEF2-66E0A9C988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4123" y="4691155"/>
            <a:ext cx="2436226" cy="3342502"/>
          </a:xfrm>
          <a:prstGeom prst="rect">
            <a:avLst/>
          </a:prstGeom>
          <a:ln w="38100">
            <a:solidFill>
              <a:schemeClr val="tx1"/>
            </a:solidFill>
          </a:ln>
        </p:spPr>
      </p:pic>
      <p:sp>
        <p:nvSpPr>
          <p:cNvPr id="7" name="TextBox 6">
            <a:extLst>
              <a:ext uri="{FF2B5EF4-FFF2-40B4-BE49-F238E27FC236}">
                <a16:creationId xmlns:a16="http://schemas.microsoft.com/office/drawing/2014/main" id="{2764EA2F-13F9-1140-99D9-3F271614E6F3}"/>
              </a:ext>
            </a:extLst>
          </p:cNvPr>
          <p:cNvSpPr txBox="1"/>
          <p:nvPr/>
        </p:nvSpPr>
        <p:spPr>
          <a:xfrm>
            <a:off x="3122023" y="4385019"/>
            <a:ext cx="4155527" cy="3638817"/>
          </a:xfrm>
          <a:prstGeom prst="rect">
            <a:avLst/>
          </a:prstGeom>
          <a:noFill/>
        </p:spPr>
        <p:txBody>
          <a:bodyPr wrap="square" numCol="1" spcCol="360000" rtlCol="0">
            <a:spAutoFit/>
          </a:bodyPr>
          <a:lstStyle/>
          <a:p>
            <a:pPr algn="ct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Geographical divisions</a:t>
            </a: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There were areas within England that were more Catholic than others, meaning that people living in this area were less likely to accept Protestantism. Looking at the image to the left, the areas in the west like Lancashire, Cheshire and Strafford along with Durham in the North were strongly Catholic. Whilst parts of the north and diocese (areas looked after by a bishop) such as Lichfield were especially Catholic. The more remote a community, the more likely it was to be Catholic. </a:t>
            </a:r>
          </a:p>
          <a:p>
            <a:pP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London, East Anglia and the south-east tended to be more Protestant. Due to location and their ability to trade, these areas had been influenced by the Netherlands and German states, that were Protestant, whose boats would come to England.  </a:t>
            </a:r>
          </a:p>
        </p:txBody>
      </p:sp>
      <p:sp>
        <p:nvSpPr>
          <p:cNvPr id="8" name="TextBox 7">
            <a:extLst>
              <a:ext uri="{FF2B5EF4-FFF2-40B4-BE49-F238E27FC236}">
                <a16:creationId xmlns:a16="http://schemas.microsoft.com/office/drawing/2014/main" id="{C6AC5BE4-E286-1C46-A5BC-AF7BD17A910C}"/>
              </a:ext>
            </a:extLst>
          </p:cNvPr>
          <p:cNvSpPr txBox="1"/>
          <p:nvPr/>
        </p:nvSpPr>
        <p:spPr>
          <a:xfrm>
            <a:off x="444137" y="8142767"/>
            <a:ext cx="6833413" cy="1838324"/>
          </a:xfrm>
          <a:prstGeom prst="rect">
            <a:avLst/>
          </a:prstGeom>
          <a:noFill/>
        </p:spPr>
        <p:txBody>
          <a:bodyPr wrap="square" numCol="1" spcCol="360000" rtlCol="0">
            <a:spAutoFit/>
          </a:bodyPr>
          <a:lstStyle/>
          <a:p>
            <a:pPr algn="ct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Puritans</a:t>
            </a: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When Elizabeth came to the throne, many Protestants who had fled to Protestant countries, such as the Netherlands, during Mary’s reign returned. Radical Protestants were often referred to as  Puritans because they wanted to ‘purify’ the Christian religion by getting rid of anything that wasn’t in the Bible. Puritans wanted to manage their own churches themselves, rather than bishops or the Pope choosing for them. They wanted very basic churches, without </a:t>
            </a:r>
            <a:r>
              <a:rPr lang="en-GB" sz="1100">
                <a:latin typeface="Cambria" panose="02040503050406030204" pitchFamily="18" charset="0"/>
                <a:ea typeface="Tahoma" panose="020B0604030504040204" pitchFamily="34" charset="0"/>
                <a:cs typeface="Tahoma" panose="020B0604030504040204" pitchFamily="34" charset="0"/>
              </a:rPr>
              <a:t>an altar </a:t>
            </a:r>
            <a:r>
              <a:rPr lang="en-GB" sz="1100" dirty="0">
                <a:latin typeface="Cambria" panose="02040503050406030204" pitchFamily="18" charset="0"/>
                <a:ea typeface="Tahoma" panose="020B0604030504040204" pitchFamily="34" charset="0"/>
                <a:cs typeface="Tahoma" panose="020B0604030504040204" pitchFamily="34" charset="0"/>
              </a:rPr>
              <a:t>or special clothes for priests, something that Elizabeth liked. Furthermore, under this system, there was no role for the monarch as head of the Church. </a:t>
            </a:r>
          </a:p>
        </p:txBody>
      </p:sp>
    </p:spTree>
    <p:extLst>
      <p:ext uri="{BB962C8B-B14F-4D97-AF65-F5344CB8AC3E}">
        <p14:creationId xmlns:p14="http://schemas.microsoft.com/office/powerpoint/2010/main" val="2815719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837E8B1A-85B0-C647-B7C5-70C09E0078DF}"/>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A. Religious divisions in England in 1558. </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10D1D383-7C11-F248-823D-62A7E3EAA3C5}"/>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p.34</a:t>
            </a:r>
          </a:p>
        </p:txBody>
      </p:sp>
      <p:sp>
        <p:nvSpPr>
          <p:cNvPr id="4" name="TextBox 3">
            <a:extLst>
              <a:ext uri="{FF2B5EF4-FFF2-40B4-BE49-F238E27FC236}">
                <a16:creationId xmlns:a16="http://schemas.microsoft.com/office/drawing/2014/main" id="{5B769A3D-4E47-D341-865B-5CC50108709F}"/>
              </a:ext>
            </a:extLst>
          </p:cNvPr>
          <p:cNvSpPr txBox="1"/>
          <p:nvPr/>
        </p:nvSpPr>
        <p:spPr>
          <a:xfrm>
            <a:off x="444137" y="1254034"/>
            <a:ext cx="6833413" cy="314894"/>
          </a:xfrm>
          <a:prstGeom prst="rect">
            <a:avLst/>
          </a:prstGeom>
          <a:noFill/>
        </p:spPr>
        <p:txBody>
          <a:bodyPr wrap="square" numCol="1" spcCol="360000" rtlCol="0">
            <a:spAutoFit/>
          </a:bodyPr>
          <a:lstStyle/>
          <a:p>
            <a:pP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TASK: </a:t>
            </a:r>
            <a:r>
              <a:rPr lang="en-GB" sz="1100" dirty="0">
                <a:latin typeface="Cambria" panose="02040503050406030204" pitchFamily="18" charset="0"/>
                <a:ea typeface="Tahoma" panose="020B0604030504040204" pitchFamily="34" charset="0"/>
                <a:cs typeface="Tahoma" panose="020B0604030504040204" pitchFamily="34" charset="0"/>
              </a:rPr>
              <a:t> Answer the following questions regarding religious divisions in England. </a:t>
            </a:r>
            <a:endParaRPr lang="en-GB" sz="1100" b="1" dirty="0">
              <a:latin typeface="Cambria" panose="02040503050406030204" pitchFamily="18" charset="0"/>
              <a:ea typeface="Tahoma" panose="020B0604030504040204" pitchFamily="34" charset="0"/>
              <a:cs typeface="Tahoma" panose="020B0604030504040204" pitchFamily="34" charset="0"/>
            </a:endParaRPr>
          </a:p>
        </p:txBody>
      </p:sp>
      <p:graphicFrame>
        <p:nvGraphicFramePr>
          <p:cNvPr id="5" name="Table 4">
            <a:extLst>
              <a:ext uri="{FF2B5EF4-FFF2-40B4-BE49-F238E27FC236}">
                <a16:creationId xmlns:a16="http://schemas.microsoft.com/office/drawing/2014/main" id="{0993E4FF-3A79-214C-83E1-A5E5C3C7C885}"/>
              </a:ext>
            </a:extLst>
          </p:cNvPr>
          <p:cNvGraphicFramePr>
            <a:graphicFrameLocks noGrp="1"/>
          </p:cNvGraphicFramePr>
          <p:nvPr>
            <p:extLst>
              <p:ext uri="{D42A27DB-BD31-4B8C-83A1-F6EECF244321}">
                <p14:modId xmlns:p14="http://schemas.microsoft.com/office/powerpoint/2010/main" val="296166518"/>
              </p:ext>
            </p:extLst>
          </p:nvPr>
        </p:nvGraphicFramePr>
        <p:xfrm>
          <a:off x="444136" y="1875064"/>
          <a:ext cx="6833414" cy="2746904"/>
        </p:xfrm>
        <a:graphic>
          <a:graphicData uri="http://schemas.openxmlformats.org/drawingml/2006/table">
            <a:tbl>
              <a:tblPr firstRow="1" bandRow="1">
                <a:tableStyleId>{2D5ABB26-0587-4C30-8999-92F81FD0307C}</a:tableStyleId>
              </a:tblPr>
              <a:tblGrid>
                <a:gridCol w="2351315">
                  <a:extLst>
                    <a:ext uri="{9D8B030D-6E8A-4147-A177-3AD203B41FA5}">
                      <a16:colId xmlns:a16="http://schemas.microsoft.com/office/drawing/2014/main" val="2040504307"/>
                    </a:ext>
                  </a:extLst>
                </a:gridCol>
                <a:gridCol w="4482099">
                  <a:extLst>
                    <a:ext uri="{9D8B030D-6E8A-4147-A177-3AD203B41FA5}">
                      <a16:colId xmlns:a16="http://schemas.microsoft.com/office/drawing/2014/main" val="3357421509"/>
                    </a:ext>
                  </a:extLst>
                </a:gridCol>
              </a:tblGrid>
              <a:tr h="493445">
                <a:tc>
                  <a:txBody>
                    <a:bodyPr/>
                    <a:lstStyle/>
                    <a:p>
                      <a:pPr>
                        <a:lnSpc>
                          <a:spcPct val="100000"/>
                        </a:lnSpc>
                      </a:pPr>
                      <a:r>
                        <a:rPr lang="en-GB" sz="1100" b="1" dirty="0">
                          <a:latin typeface="Cambria" panose="02040503050406030204" pitchFamily="18" charset="0"/>
                        </a:rPr>
                        <a:t>1. Why did Elizabeth fear religious conflict coming to England?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0000"/>
                        </a:lnSpc>
                      </a:pPr>
                      <a:endParaRPr lang="en-GB" sz="110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69704"/>
                  </a:ext>
                </a:extLst>
              </a:tr>
              <a:tr h="672209">
                <a:tc>
                  <a:txBody>
                    <a:bodyPr/>
                    <a:lstStyle/>
                    <a:p>
                      <a:pPr>
                        <a:lnSpc>
                          <a:spcPct val="100000"/>
                        </a:lnSpc>
                      </a:pPr>
                      <a:r>
                        <a:rPr lang="en-GB" sz="1100" b="1" dirty="0">
                          <a:latin typeface="Cambria" panose="02040503050406030204" pitchFamily="18" charset="0"/>
                        </a:rPr>
                        <a:t>2.  Why might it have been difficult to change the religion of the country?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0000"/>
                        </a:lnSpc>
                      </a:pPr>
                      <a:endParaRPr lang="en-GB" sz="110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693315"/>
                  </a:ext>
                </a:extLst>
              </a:tr>
              <a:tr h="493445">
                <a:tc>
                  <a:txBody>
                    <a:bodyPr/>
                    <a:lstStyle/>
                    <a:p>
                      <a:pPr>
                        <a:lnSpc>
                          <a:spcPct val="100000"/>
                        </a:lnSpc>
                      </a:pPr>
                      <a:r>
                        <a:rPr lang="en-GB" sz="1100" b="1" dirty="0">
                          <a:latin typeface="Cambria" panose="02040503050406030204" pitchFamily="18" charset="0"/>
                        </a:rPr>
                        <a:t>3. Which areas of England tended to be Catholic?</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0000"/>
                        </a:lnSpc>
                      </a:pPr>
                      <a:endParaRPr lang="en-GB" sz="110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425083"/>
                  </a:ext>
                </a:extLst>
              </a:tr>
              <a:tr h="493445">
                <a:tc>
                  <a:txBody>
                    <a:bodyPr/>
                    <a:lstStyle/>
                    <a:p>
                      <a:pPr>
                        <a:lnSpc>
                          <a:spcPct val="100000"/>
                        </a:lnSpc>
                      </a:pPr>
                      <a:r>
                        <a:rPr lang="en-GB" sz="1100" b="1" dirty="0">
                          <a:latin typeface="Cambria" panose="02040503050406030204" pitchFamily="18" charset="0"/>
                        </a:rPr>
                        <a:t>4. Who were the Puritans?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0000"/>
                        </a:lnSpc>
                      </a:pPr>
                      <a:endParaRPr lang="en-GB" sz="110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520301"/>
                  </a:ext>
                </a:extLst>
              </a:tr>
              <a:tr h="493445">
                <a:tc>
                  <a:txBody>
                    <a:bodyPr/>
                    <a:lstStyle/>
                    <a:p>
                      <a:pPr>
                        <a:lnSpc>
                          <a:spcPct val="100000"/>
                        </a:lnSpc>
                      </a:pPr>
                      <a:r>
                        <a:rPr lang="en-GB" sz="1100" b="1" dirty="0">
                          <a:latin typeface="Cambria" panose="02040503050406030204" pitchFamily="18" charset="0"/>
                        </a:rPr>
                        <a:t>5. Give one idea of the Puritan faith.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0000"/>
                        </a:lnSpc>
                      </a:pPr>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98837"/>
                  </a:ext>
                </a:extLst>
              </a:tr>
            </a:tbl>
          </a:graphicData>
        </a:graphic>
      </p:graphicFrame>
      <p:sp>
        <p:nvSpPr>
          <p:cNvPr id="6" name="TextBox 5">
            <a:extLst>
              <a:ext uri="{FF2B5EF4-FFF2-40B4-BE49-F238E27FC236}">
                <a16:creationId xmlns:a16="http://schemas.microsoft.com/office/drawing/2014/main" id="{51D5DB4E-C046-6649-965A-441C436E9F98}"/>
              </a:ext>
            </a:extLst>
          </p:cNvPr>
          <p:cNvSpPr txBox="1"/>
          <p:nvPr/>
        </p:nvSpPr>
        <p:spPr>
          <a:xfrm>
            <a:off x="363130" y="4770657"/>
            <a:ext cx="6833413" cy="2854051"/>
          </a:xfrm>
          <a:prstGeom prst="rect">
            <a:avLst/>
          </a:prstGeom>
          <a:noFill/>
        </p:spPr>
        <p:txBody>
          <a:bodyPr wrap="square" numCol="1" spcCol="360000" rtlCol="0">
            <a:spAutoFit/>
          </a:bodyPr>
          <a:lstStyle/>
          <a:p>
            <a:pP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HOT: </a:t>
            </a:r>
            <a:r>
              <a:rPr lang="en-GB" sz="1100" dirty="0">
                <a:latin typeface="Cambria" panose="02040503050406030204" pitchFamily="18" charset="0"/>
                <a:ea typeface="Tahoma" panose="020B0604030504040204" pitchFamily="34" charset="0"/>
                <a:cs typeface="Tahoma" panose="020B0604030504040204" pitchFamily="34" charset="0"/>
              </a:rPr>
              <a:t> What could Elizabeth  do to ensure England’s religion could be changed without causing unrest or rebellion?</a:t>
            </a:r>
          </a:p>
          <a:p>
            <a:pPr>
              <a:lnSpc>
                <a:spcPct val="150000"/>
              </a:lnSpc>
            </a:pPr>
            <a:endParaRPr lang="en-GB" sz="1100" b="1"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b="1"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TASK</a:t>
            </a:r>
            <a:r>
              <a:rPr lang="en-GB" sz="1100" dirty="0">
                <a:latin typeface="Cambria" panose="02040503050406030204" pitchFamily="18" charset="0"/>
                <a:ea typeface="Tahoma" panose="020B0604030504040204" pitchFamily="34" charset="0"/>
                <a:cs typeface="Tahoma" panose="020B0604030504040204" pitchFamily="34" charset="0"/>
              </a:rPr>
              <a:t>: How do these images relate to what you have just read about religious divisions in England.</a:t>
            </a:r>
          </a:p>
        </p:txBody>
      </p:sp>
      <p:grpSp>
        <p:nvGrpSpPr>
          <p:cNvPr id="14" name="Group 13">
            <a:extLst>
              <a:ext uri="{FF2B5EF4-FFF2-40B4-BE49-F238E27FC236}">
                <a16:creationId xmlns:a16="http://schemas.microsoft.com/office/drawing/2014/main" id="{7FB35493-3856-BB47-9E40-E9583FF54F64}"/>
              </a:ext>
            </a:extLst>
          </p:cNvPr>
          <p:cNvGrpSpPr/>
          <p:nvPr/>
        </p:nvGrpSpPr>
        <p:grpSpPr>
          <a:xfrm>
            <a:off x="2723177" y="7997665"/>
            <a:ext cx="1566111" cy="1270000"/>
            <a:chOff x="2657863" y="7984603"/>
            <a:chExt cx="1566111" cy="1270000"/>
          </a:xfrm>
        </p:grpSpPr>
        <p:pic>
          <p:nvPicPr>
            <p:cNvPr id="7" name="Picture 6">
              <a:extLst>
                <a:ext uri="{FF2B5EF4-FFF2-40B4-BE49-F238E27FC236}">
                  <a16:creationId xmlns:a16="http://schemas.microsoft.com/office/drawing/2014/main" id="{E76FA08D-1BFF-6A40-A7E8-4DF493B456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3974" y="7984603"/>
              <a:ext cx="1270000" cy="1270000"/>
            </a:xfrm>
            <a:prstGeom prst="rect">
              <a:avLst/>
            </a:prstGeom>
          </p:spPr>
        </p:pic>
        <p:cxnSp>
          <p:nvCxnSpPr>
            <p:cNvPr id="9" name="Straight Arrow Connector 8">
              <a:extLst>
                <a:ext uri="{FF2B5EF4-FFF2-40B4-BE49-F238E27FC236}">
                  <a16:creationId xmlns:a16="http://schemas.microsoft.com/office/drawing/2014/main" id="{764B26FF-68CE-474C-A398-A163044F9F7E}"/>
                </a:ext>
              </a:extLst>
            </p:cNvPr>
            <p:cNvCxnSpPr>
              <a:cxnSpLocks/>
            </p:cNvCxnSpPr>
            <p:nvPr/>
          </p:nvCxnSpPr>
          <p:spPr>
            <a:xfrm>
              <a:off x="3136306" y="8934994"/>
              <a:ext cx="46904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8225D6CC-7D87-7D47-8859-8BEA7D45E2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7863" y="8520638"/>
              <a:ext cx="592221" cy="592221"/>
            </a:xfrm>
            <a:prstGeom prst="rect">
              <a:avLst/>
            </a:prstGeom>
          </p:spPr>
        </p:pic>
      </p:grpSp>
      <p:pic>
        <p:nvPicPr>
          <p:cNvPr id="15" name="Picture 14">
            <a:extLst>
              <a:ext uri="{FF2B5EF4-FFF2-40B4-BE49-F238E27FC236}">
                <a16:creationId xmlns:a16="http://schemas.microsoft.com/office/drawing/2014/main" id="{0A24CF70-90E4-5546-A69C-0815A85F6D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287" y="7997665"/>
            <a:ext cx="1270000" cy="1270000"/>
          </a:xfrm>
          <a:prstGeom prst="rect">
            <a:avLst/>
          </a:prstGeom>
        </p:spPr>
      </p:pic>
      <p:pic>
        <p:nvPicPr>
          <p:cNvPr id="16" name="Picture 15">
            <a:extLst>
              <a:ext uri="{FF2B5EF4-FFF2-40B4-BE49-F238E27FC236}">
                <a16:creationId xmlns:a16="http://schemas.microsoft.com/office/drawing/2014/main" id="{26DC26FB-D1DE-CB41-A6BF-12460D1CD8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4288" y="7997665"/>
            <a:ext cx="1270001" cy="1270001"/>
          </a:xfrm>
          <a:prstGeom prst="rect">
            <a:avLst/>
          </a:prstGeom>
        </p:spPr>
      </p:pic>
      <p:pic>
        <p:nvPicPr>
          <p:cNvPr id="19" name="Picture 18">
            <a:extLst>
              <a:ext uri="{FF2B5EF4-FFF2-40B4-BE49-F238E27FC236}">
                <a16:creationId xmlns:a16="http://schemas.microsoft.com/office/drawing/2014/main" id="{58C3A777-DFC3-E146-AE37-F04EEC8593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6349" y="7997663"/>
            <a:ext cx="1270002" cy="1270002"/>
          </a:xfrm>
          <a:prstGeom prst="rect">
            <a:avLst/>
          </a:prstGeom>
        </p:spPr>
      </p:pic>
      <p:sp>
        <p:nvSpPr>
          <p:cNvPr id="20" name="Rectangle 19">
            <a:extLst>
              <a:ext uri="{FF2B5EF4-FFF2-40B4-BE49-F238E27FC236}">
                <a16:creationId xmlns:a16="http://schemas.microsoft.com/office/drawing/2014/main" id="{03E37DE6-D32D-EA4B-BA79-D90D078B5171}"/>
              </a:ext>
            </a:extLst>
          </p:cNvPr>
          <p:cNvSpPr/>
          <p:nvPr/>
        </p:nvSpPr>
        <p:spPr>
          <a:xfrm>
            <a:off x="444136" y="9366069"/>
            <a:ext cx="1305151" cy="109728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A3755BA2-E3D8-3B4B-B6C0-D2D0B5C31FDD}"/>
              </a:ext>
            </a:extLst>
          </p:cNvPr>
          <p:cNvSpPr/>
          <p:nvPr/>
        </p:nvSpPr>
        <p:spPr>
          <a:xfrm>
            <a:off x="2984137" y="9366302"/>
            <a:ext cx="1305151" cy="109728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EE58D446-1726-0845-89B8-DE99311943C6}"/>
              </a:ext>
            </a:extLst>
          </p:cNvPr>
          <p:cNvSpPr/>
          <p:nvPr/>
        </p:nvSpPr>
        <p:spPr>
          <a:xfrm>
            <a:off x="4924288" y="9366069"/>
            <a:ext cx="2432063" cy="109728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23103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p16">
            <a:extLst>
              <a:ext uri="{FF2B5EF4-FFF2-40B4-BE49-F238E27FC236}">
                <a16:creationId xmlns:a16="http://schemas.microsoft.com/office/drawing/2014/main" id="{F0E26761-F7F9-8849-999D-70D79D4FF26A}"/>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B. Elizabeth’s religious Settlement (1559): its features and impact.</a:t>
            </a:r>
            <a:endParaRPr lang="en-GB" sz="1200" dirty="0">
              <a:latin typeface="Cambria" panose="02040503050406030204" pitchFamily="18" charset="0"/>
            </a:endParaRPr>
          </a:p>
        </p:txBody>
      </p:sp>
      <p:sp>
        <p:nvSpPr>
          <p:cNvPr id="4" name="Google Shape;86;p16">
            <a:extLst>
              <a:ext uri="{FF2B5EF4-FFF2-40B4-BE49-F238E27FC236}">
                <a16:creationId xmlns:a16="http://schemas.microsoft.com/office/drawing/2014/main" id="{621E12BC-FD08-934C-8FAE-389E72B5D209}"/>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p.35</a:t>
            </a:r>
          </a:p>
        </p:txBody>
      </p:sp>
      <p:sp>
        <p:nvSpPr>
          <p:cNvPr id="5" name="TextBox 4">
            <a:extLst>
              <a:ext uri="{FF2B5EF4-FFF2-40B4-BE49-F238E27FC236}">
                <a16:creationId xmlns:a16="http://schemas.microsoft.com/office/drawing/2014/main" id="{C5457BF0-0092-FA4F-B923-8444743A746B}"/>
              </a:ext>
            </a:extLst>
          </p:cNvPr>
          <p:cNvSpPr txBox="1"/>
          <p:nvPr/>
        </p:nvSpPr>
        <p:spPr>
          <a:xfrm>
            <a:off x="444137" y="1254034"/>
            <a:ext cx="6833413" cy="2877070"/>
          </a:xfrm>
          <a:prstGeom prst="rect">
            <a:avLst/>
          </a:prstGeom>
          <a:noFill/>
        </p:spPr>
        <p:txBody>
          <a:bodyPr wrap="square" numCol="1" spcCol="360000"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Elizabeth’s Religious Settlement, 1559</a:t>
            </a: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Elizabeth wanted to find a compromise when it came to England’s religion. This meant establishing a form of Protestantism that Catholics could accept. Elizabeth was a Protestant, not Puritan. She did not want to alienate her Catholic subjects or annoy them by introducing Puritan aspects as they were too extreme for Catholics to accept. Furthermore, the Puritans wanted to develop their own Church, under their own leadership, which would have been a challenge to Elizabeth’s authority. It was important to get this settlement right. It was generally believed in the 16</a:t>
            </a:r>
            <a:r>
              <a:rPr lang="en-GB" sz="1100" baseline="30000" dirty="0">
                <a:latin typeface="Cambria" panose="02040503050406030204" pitchFamily="18" charset="0"/>
                <a:ea typeface="Tahoma" panose="020B0604030504040204" pitchFamily="34" charset="0"/>
                <a:cs typeface="Tahoma" panose="020B0604030504040204" pitchFamily="34" charset="0"/>
              </a:rPr>
              <a:t>th</a:t>
            </a:r>
            <a:r>
              <a:rPr lang="en-GB" sz="1100" dirty="0">
                <a:latin typeface="Cambria" panose="02040503050406030204" pitchFamily="18" charset="0"/>
                <a:ea typeface="Tahoma" panose="020B0604030504040204" pitchFamily="34" charset="0"/>
                <a:cs typeface="Tahoma" panose="020B0604030504040204" pitchFamily="34" charset="0"/>
              </a:rPr>
              <a:t> century that a successful government needed the country to follow the monarch’s religion. If they didn’t, who would people turn to as the ultimate source of authority: the monarch or the Church?</a:t>
            </a: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The religious settlement was designed to be accepted by as many of her subjects as possible. It came in three parts and the key features are shown below in the mind map. </a:t>
            </a:r>
          </a:p>
        </p:txBody>
      </p:sp>
      <p:sp>
        <p:nvSpPr>
          <p:cNvPr id="6" name="Rounded Rectangle 5">
            <a:extLst>
              <a:ext uri="{FF2B5EF4-FFF2-40B4-BE49-F238E27FC236}">
                <a16:creationId xmlns:a16="http://schemas.microsoft.com/office/drawing/2014/main" id="{A48DA0CE-2E57-BC4E-91DE-0439BACBB657}"/>
              </a:ext>
            </a:extLst>
          </p:cNvPr>
          <p:cNvSpPr/>
          <p:nvPr/>
        </p:nvSpPr>
        <p:spPr>
          <a:xfrm>
            <a:off x="2926080" y="6087297"/>
            <a:ext cx="1358537" cy="1384662"/>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solidFill>
                  <a:schemeClr val="tx1"/>
                </a:solidFill>
                <a:latin typeface="Cambria" panose="02040503050406030204" pitchFamily="18" charset="0"/>
              </a:rPr>
              <a:t>Features of the Religious Settlement</a:t>
            </a:r>
          </a:p>
        </p:txBody>
      </p:sp>
      <p:sp>
        <p:nvSpPr>
          <p:cNvPr id="7" name="TextBox 6">
            <a:extLst>
              <a:ext uri="{FF2B5EF4-FFF2-40B4-BE49-F238E27FC236}">
                <a16:creationId xmlns:a16="http://schemas.microsoft.com/office/drawing/2014/main" id="{70B81B41-0976-C842-B904-7BD312CAEA45}"/>
              </a:ext>
            </a:extLst>
          </p:cNvPr>
          <p:cNvSpPr txBox="1"/>
          <p:nvPr/>
        </p:nvSpPr>
        <p:spPr>
          <a:xfrm>
            <a:off x="1541417" y="5448109"/>
            <a:ext cx="1384663" cy="461665"/>
          </a:xfrm>
          <a:prstGeom prst="rect">
            <a:avLst/>
          </a:prstGeom>
          <a:noFill/>
        </p:spPr>
        <p:txBody>
          <a:bodyPr wrap="square" rtlCol="0" anchor="ctr">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Act of Supremacy</a:t>
            </a:r>
          </a:p>
        </p:txBody>
      </p:sp>
      <p:sp>
        <p:nvSpPr>
          <p:cNvPr id="9" name="TextBox 8">
            <a:extLst>
              <a:ext uri="{FF2B5EF4-FFF2-40B4-BE49-F238E27FC236}">
                <a16:creationId xmlns:a16="http://schemas.microsoft.com/office/drawing/2014/main" id="{9C423A91-35CA-3041-9C95-319D67B62617}"/>
              </a:ext>
            </a:extLst>
          </p:cNvPr>
          <p:cNvSpPr txBox="1"/>
          <p:nvPr/>
        </p:nvSpPr>
        <p:spPr>
          <a:xfrm>
            <a:off x="4052736" y="5335452"/>
            <a:ext cx="1384663" cy="461665"/>
          </a:xfrm>
          <a:prstGeom prst="rect">
            <a:avLst/>
          </a:prstGeom>
          <a:noFill/>
        </p:spPr>
        <p:txBody>
          <a:bodyPr wrap="square" rtlCol="0" anchor="ctr">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Act of Uniformity</a:t>
            </a:r>
          </a:p>
        </p:txBody>
      </p:sp>
      <p:sp>
        <p:nvSpPr>
          <p:cNvPr id="10" name="TextBox 9">
            <a:extLst>
              <a:ext uri="{FF2B5EF4-FFF2-40B4-BE49-F238E27FC236}">
                <a16:creationId xmlns:a16="http://schemas.microsoft.com/office/drawing/2014/main" id="{A2774624-4860-E74D-A5EC-7587C9172C03}"/>
              </a:ext>
            </a:extLst>
          </p:cNvPr>
          <p:cNvSpPr txBox="1"/>
          <p:nvPr/>
        </p:nvSpPr>
        <p:spPr>
          <a:xfrm>
            <a:off x="3963747" y="7888222"/>
            <a:ext cx="1384663" cy="461665"/>
          </a:xfrm>
          <a:prstGeom prst="rect">
            <a:avLst/>
          </a:prstGeom>
          <a:noFill/>
        </p:spPr>
        <p:txBody>
          <a:bodyPr wrap="square" rtlCol="0" anchor="ctr">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 Royal Injunctions</a:t>
            </a:r>
          </a:p>
        </p:txBody>
      </p:sp>
      <p:sp>
        <p:nvSpPr>
          <p:cNvPr id="11" name="TextBox 10">
            <a:extLst>
              <a:ext uri="{FF2B5EF4-FFF2-40B4-BE49-F238E27FC236}">
                <a16:creationId xmlns:a16="http://schemas.microsoft.com/office/drawing/2014/main" id="{A1713A11-8158-6941-866F-AFF4B432ED42}"/>
              </a:ext>
            </a:extLst>
          </p:cNvPr>
          <p:cNvSpPr txBox="1"/>
          <p:nvPr/>
        </p:nvSpPr>
        <p:spPr>
          <a:xfrm>
            <a:off x="496388" y="4379006"/>
            <a:ext cx="1737360" cy="822661"/>
          </a:xfrm>
          <a:prstGeom prst="rect">
            <a:avLst/>
          </a:prstGeom>
          <a:noFill/>
        </p:spPr>
        <p:txBody>
          <a:bodyPr wrap="square" rtlCol="0" anchor="ctr">
            <a:spAutoFit/>
          </a:bodyPr>
          <a:lstStyle/>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Made Elizabeth Supreme Governor of the Church of England. </a:t>
            </a:r>
          </a:p>
        </p:txBody>
      </p:sp>
      <p:sp>
        <p:nvSpPr>
          <p:cNvPr id="12" name="TextBox 11">
            <a:extLst>
              <a:ext uri="{FF2B5EF4-FFF2-40B4-BE49-F238E27FC236}">
                <a16:creationId xmlns:a16="http://schemas.microsoft.com/office/drawing/2014/main" id="{EC8DE125-81CF-1B41-AEF6-DA4E6DA13947}"/>
              </a:ext>
            </a:extLst>
          </p:cNvPr>
          <p:cNvSpPr txBox="1"/>
          <p:nvPr/>
        </p:nvSpPr>
        <p:spPr>
          <a:xfrm>
            <a:off x="809068" y="6910587"/>
            <a:ext cx="1384664" cy="1584408"/>
          </a:xfrm>
          <a:prstGeom prst="rect">
            <a:avLst/>
          </a:prstGeom>
          <a:noFill/>
        </p:spPr>
        <p:txBody>
          <a:bodyPr wrap="square" rtlCol="0" anchor="ctr">
            <a:spAutoFit/>
          </a:bodyPr>
          <a:lstStyle/>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All clergy and royal officials had to swear an oath of allegiance to her as the Head of the Church</a:t>
            </a:r>
          </a:p>
        </p:txBody>
      </p:sp>
      <p:cxnSp>
        <p:nvCxnSpPr>
          <p:cNvPr id="14" name="Straight Connector 13">
            <a:extLst>
              <a:ext uri="{FF2B5EF4-FFF2-40B4-BE49-F238E27FC236}">
                <a16:creationId xmlns:a16="http://schemas.microsoft.com/office/drawing/2014/main" id="{61DDE5C0-545A-244B-B24C-0AE82080C41B}"/>
              </a:ext>
            </a:extLst>
          </p:cNvPr>
          <p:cNvCxnSpPr>
            <a:cxnSpLocks/>
          </p:cNvCxnSpPr>
          <p:nvPr/>
        </p:nvCxnSpPr>
        <p:spPr>
          <a:xfrm>
            <a:off x="2586446" y="5894925"/>
            <a:ext cx="501295" cy="192372"/>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2992327-C7BE-994A-A443-7D1090516F8C}"/>
              </a:ext>
            </a:extLst>
          </p:cNvPr>
          <p:cNvCxnSpPr>
            <a:cxnSpLocks/>
          </p:cNvCxnSpPr>
          <p:nvPr/>
        </p:nvCxnSpPr>
        <p:spPr>
          <a:xfrm>
            <a:off x="1623044" y="5027997"/>
            <a:ext cx="323322" cy="420112"/>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82FB15A-22B3-3246-9E4E-A4142DBE4A87}"/>
              </a:ext>
            </a:extLst>
          </p:cNvPr>
          <p:cNvCxnSpPr>
            <a:cxnSpLocks/>
            <a:stCxn id="12" idx="0"/>
            <a:endCxn id="7" idx="2"/>
          </p:cNvCxnSpPr>
          <p:nvPr/>
        </p:nvCxnSpPr>
        <p:spPr>
          <a:xfrm flipV="1">
            <a:off x="1501400" y="5909774"/>
            <a:ext cx="732349" cy="1000813"/>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1B26E59F-7411-5346-B82E-715083C5B11D}"/>
              </a:ext>
            </a:extLst>
          </p:cNvPr>
          <p:cNvSpPr txBox="1"/>
          <p:nvPr/>
        </p:nvSpPr>
        <p:spPr>
          <a:xfrm>
            <a:off x="5540190" y="4489708"/>
            <a:ext cx="1737360" cy="1076577"/>
          </a:xfrm>
          <a:prstGeom prst="rect">
            <a:avLst/>
          </a:prstGeom>
          <a:noFill/>
        </p:spPr>
        <p:txBody>
          <a:bodyPr wrap="square" rtlCol="0" anchor="ctr">
            <a:spAutoFit/>
          </a:bodyPr>
          <a:lstStyle/>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Established the appearance of churches and the form of services they held. </a:t>
            </a:r>
          </a:p>
        </p:txBody>
      </p:sp>
      <p:cxnSp>
        <p:nvCxnSpPr>
          <p:cNvPr id="25" name="Straight Connector 24">
            <a:extLst>
              <a:ext uri="{FF2B5EF4-FFF2-40B4-BE49-F238E27FC236}">
                <a16:creationId xmlns:a16="http://schemas.microsoft.com/office/drawing/2014/main" id="{A5C82915-1014-EC46-9083-33ED505AA576}"/>
              </a:ext>
            </a:extLst>
          </p:cNvPr>
          <p:cNvCxnSpPr>
            <a:cxnSpLocks/>
            <a:stCxn id="24" idx="1"/>
          </p:cNvCxnSpPr>
          <p:nvPr/>
        </p:nvCxnSpPr>
        <p:spPr>
          <a:xfrm flipH="1">
            <a:off x="5107577" y="5027997"/>
            <a:ext cx="432613" cy="307455"/>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482BB69-8F1C-1C40-92F2-3FCBC49C5A1B}"/>
              </a:ext>
            </a:extLst>
          </p:cNvPr>
          <p:cNvCxnSpPr>
            <a:cxnSpLocks/>
            <a:stCxn id="9" idx="2"/>
          </p:cNvCxnSpPr>
          <p:nvPr/>
        </p:nvCxnSpPr>
        <p:spPr>
          <a:xfrm flipH="1">
            <a:off x="4229116" y="5797117"/>
            <a:ext cx="515952" cy="393181"/>
          </a:xfrm>
          <a:prstGeom prst="line">
            <a:avLst/>
          </a:prstGeom>
          <a:ln w="38100"/>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1F92B505-B577-3A4B-9C22-D75275944E61}"/>
              </a:ext>
            </a:extLst>
          </p:cNvPr>
          <p:cNvSpPr txBox="1"/>
          <p:nvPr/>
        </p:nvSpPr>
        <p:spPr>
          <a:xfrm>
            <a:off x="2166574" y="9070176"/>
            <a:ext cx="3226525" cy="1076577"/>
          </a:xfrm>
          <a:prstGeom prst="rect">
            <a:avLst/>
          </a:prstGeom>
          <a:noFill/>
        </p:spPr>
        <p:txBody>
          <a:bodyPr wrap="square" rtlCol="0" anchor="ctr">
            <a:spAutoFit/>
          </a:bodyPr>
          <a:lstStyle/>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A set of instructions set up by Sir William Cecil on behalf of the queen to the clergy, on a wide range of issues to reinforce the Acts of Supremacy and Uniformity. </a:t>
            </a:r>
          </a:p>
        </p:txBody>
      </p:sp>
      <p:sp>
        <p:nvSpPr>
          <p:cNvPr id="36" name="TextBox 35">
            <a:extLst>
              <a:ext uri="{FF2B5EF4-FFF2-40B4-BE49-F238E27FC236}">
                <a16:creationId xmlns:a16="http://schemas.microsoft.com/office/drawing/2014/main" id="{137089D7-3680-DE4E-8442-03862C708871}"/>
              </a:ext>
            </a:extLst>
          </p:cNvPr>
          <p:cNvSpPr txBox="1"/>
          <p:nvPr/>
        </p:nvSpPr>
        <p:spPr>
          <a:xfrm>
            <a:off x="6054632" y="6996312"/>
            <a:ext cx="1358538" cy="1584408"/>
          </a:xfrm>
          <a:prstGeom prst="rect">
            <a:avLst/>
          </a:prstGeom>
          <a:noFill/>
        </p:spPr>
        <p:txBody>
          <a:bodyPr wrap="square" rtlCol="0" anchor="ctr">
            <a:spAutoFit/>
          </a:bodyPr>
          <a:lstStyle/>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It included instructions on how people should worship God and the structure of services. </a:t>
            </a:r>
          </a:p>
        </p:txBody>
      </p:sp>
      <p:cxnSp>
        <p:nvCxnSpPr>
          <p:cNvPr id="37" name="Straight Connector 36">
            <a:extLst>
              <a:ext uri="{FF2B5EF4-FFF2-40B4-BE49-F238E27FC236}">
                <a16:creationId xmlns:a16="http://schemas.microsoft.com/office/drawing/2014/main" id="{3A545343-F650-BF4C-9BAF-02615F8EF1BA}"/>
              </a:ext>
            </a:extLst>
          </p:cNvPr>
          <p:cNvCxnSpPr>
            <a:cxnSpLocks/>
            <a:stCxn id="10" idx="0"/>
          </p:cNvCxnSpPr>
          <p:nvPr/>
        </p:nvCxnSpPr>
        <p:spPr>
          <a:xfrm flipH="1" flipV="1">
            <a:off x="4217958" y="7395334"/>
            <a:ext cx="438121" cy="492888"/>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7F0734B-436F-9C42-8ADC-7DBFDECDBA97}"/>
              </a:ext>
            </a:extLst>
          </p:cNvPr>
          <p:cNvCxnSpPr>
            <a:cxnSpLocks/>
            <a:stCxn id="36" idx="1"/>
          </p:cNvCxnSpPr>
          <p:nvPr/>
        </p:nvCxnSpPr>
        <p:spPr>
          <a:xfrm flipH="1">
            <a:off x="5107577" y="7788516"/>
            <a:ext cx="947055" cy="245988"/>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AE95DC3-C5A6-B345-9578-41A5BC85ABF8}"/>
              </a:ext>
            </a:extLst>
          </p:cNvPr>
          <p:cNvCxnSpPr>
            <a:cxnSpLocks/>
            <a:stCxn id="10" idx="2"/>
            <a:endCxn id="35" idx="0"/>
          </p:cNvCxnSpPr>
          <p:nvPr/>
        </p:nvCxnSpPr>
        <p:spPr>
          <a:xfrm flipH="1">
            <a:off x="3779837" y="8349887"/>
            <a:ext cx="876242" cy="720289"/>
          </a:xfrm>
          <a:prstGeom prst="line">
            <a:avLst/>
          </a:prstGeom>
          <a:ln w="38100"/>
        </p:spPr>
        <p:style>
          <a:lnRef idx="1">
            <a:schemeClr val="dk1"/>
          </a:lnRef>
          <a:fillRef idx="0">
            <a:schemeClr val="dk1"/>
          </a:fillRef>
          <a:effectRef idx="0">
            <a:schemeClr val="dk1"/>
          </a:effectRef>
          <a:fontRef idx="minor">
            <a:schemeClr val="tx1"/>
          </a:fontRef>
        </p:style>
      </p:cxnSp>
      <p:pic>
        <p:nvPicPr>
          <p:cNvPr id="47" name="Picture 46">
            <a:extLst>
              <a:ext uri="{FF2B5EF4-FFF2-40B4-BE49-F238E27FC236}">
                <a16:creationId xmlns:a16="http://schemas.microsoft.com/office/drawing/2014/main" id="{AA8A4EA8-254C-9949-A506-1E20D46A0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9702" y="5444124"/>
            <a:ext cx="1229748" cy="1229748"/>
          </a:xfrm>
          <a:prstGeom prst="rect">
            <a:avLst/>
          </a:prstGeom>
        </p:spPr>
      </p:pic>
      <p:pic>
        <p:nvPicPr>
          <p:cNvPr id="49" name="Picture 48">
            <a:extLst>
              <a:ext uri="{FF2B5EF4-FFF2-40B4-BE49-F238E27FC236}">
                <a16:creationId xmlns:a16="http://schemas.microsoft.com/office/drawing/2014/main" id="{9933D231-51DD-3642-A345-4580712D0E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123" y="8911259"/>
            <a:ext cx="1235494" cy="1235494"/>
          </a:xfrm>
          <a:prstGeom prst="rect">
            <a:avLst/>
          </a:prstGeom>
        </p:spPr>
      </p:pic>
      <p:pic>
        <p:nvPicPr>
          <p:cNvPr id="50" name="Picture 49">
            <a:extLst>
              <a:ext uri="{FF2B5EF4-FFF2-40B4-BE49-F238E27FC236}">
                <a16:creationId xmlns:a16="http://schemas.microsoft.com/office/drawing/2014/main" id="{CC0FD5B1-5A38-C644-A70F-08C7E04A0D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186" y="5472230"/>
            <a:ext cx="1229748" cy="1229748"/>
          </a:xfrm>
          <a:prstGeom prst="rect">
            <a:avLst/>
          </a:prstGeom>
        </p:spPr>
      </p:pic>
    </p:spTree>
    <p:extLst>
      <p:ext uri="{BB962C8B-B14F-4D97-AF65-F5344CB8AC3E}">
        <p14:creationId xmlns:p14="http://schemas.microsoft.com/office/powerpoint/2010/main" val="3960486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5EE658D8-7E9F-4C44-9741-DFD4814EF86C}"/>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B. Elizabeth’s Religious Settlement (1559): its features and impact. </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C5BE9143-EADE-E54C-B70F-958D2C2349C3}"/>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p.36</a:t>
            </a:r>
          </a:p>
        </p:txBody>
      </p:sp>
      <p:sp>
        <p:nvSpPr>
          <p:cNvPr id="4" name="TextBox 3">
            <a:extLst>
              <a:ext uri="{FF2B5EF4-FFF2-40B4-BE49-F238E27FC236}">
                <a16:creationId xmlns:a16="http://schemas.microsoft.com/office/drawing/2014/main" id="{AB78BDFB-048C-AE4D-8347-1AD9ACAC5AE8}"/>
              </a:ext>
            </a:extLst>
          </p:cNvPr>
          <p:cNvSpPr txBox="1"/>
          <p:nvPr/>
        </p:nvSpPr>
        <p:spPr>
          <a:xfrm>
            <a:off x="363130" y="2042870"/>
            <a:ext cx="6833413" cy="7932300"/>
          </a:xfrm>
          <a:prstGeom prst="rect">
            <a:avLst/>
          </a:prstGeom>
          <a:noFill/>
        </p:spPr>
        <p:txBody>
          <a:bodyPr wrap="square" numCol="2" spcCol="360000" rtlCol="0">
            <a:spAutoFit/>
          </a:bodyPr>
          <a:lstStyle/>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To make sure the the religious settlement was being enforced, </a:t>
            </a:r>
            <a:r>
              <a:rPr lang="en-GB" sz="1100" b="1" dirty="0">
                <a:latin typeface="Cambria" panose="02040503050406030204" pitchFamily="18" charset="0"/>
                <a:ea typeface="Tahoma" panose="020B0604030504040204" pitchFamily="34" charset="0"/>
                <a:cs typeface="Tahoma" panose="020B0604030504040204" pitchFamily="34" charset="0"/>
              </a:rPr>
              <a:t>the Ecclesiastical High Commission </a:t>
            </a:r>
            <a:r>
              <a:rPr lang="en-GB" sz="1100" dirty="0">
                <a:latin typeface="Cambria" panose="02040503050406030204" pitchFamily="18" charset="0"/>
                <a:ea typeface="Tahoma" panose="020B0604030504040204" pitchFamily="34" charset="0"/>
                <a:cs typeface="Tahoma" panose="020B0604030504040204" pitchFamily="34" charset="0"/>
              </a:rPr>
              <a:t>was set up under the Act of Supremacy. The purpose of this commission was to maintain discipline within the church and punishing the members of the clergy whose loyalty was in doubt. </a:t>
            </a:r>
          </a:p>
          <a:p>
            <a:pP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The </a:t>
            </a:r>
            <a:r>
              <a:rPr lang="en-GB" sz="1100" b="1" dirty="0">
                <a:latin typeface="Cambria" panose="02040503050406030204" pitchFamily="18" charset="0"/>
                <a:ea typeface="Tahoma" panose="020B0604030504040204" pitchFamily="34" charset="0"/>
                <a:cs typeface="Tahoma" panose="020B0604030504040204" pitchFamily="34" charset="0"/>
              </a:rPr>
              <a:t>Act of Uniformity </a:t>
            </a:r>
            <a:r>
              <a:rPr lang="en-GB" sz="1100" dirty="0">
                <a:latin typeface="Cambria" panose="02040503050406030204" pitchFamily="18" charset="0"/>
                <a:ea typeface="Tahoma" panose="020B0604030504040204" pitchFamily="34" charset="0"/>
                <a:cs typeface="Tahoma" panose="020B0604030504040204" pitchFamily="34" charset="0"/>
              </a:rPr>
              <a:t>introduced a set form of church service in the Book of Common Prayer to be used in </a:t>
            </a:r>
            <a:r>
              <a:rPr lang="en-GB" sz="1100" b="1" dirty="0">
                <a:latin typeface="Cambria" panose="02040503050406030204" pitchFamily="18" charset="0"/>
                <a:ea typeface="Tahoma" panose="020B0604030504040204" pitchFamily="34" charset="0"/>
                <a:cs typeface="Tahoma" panose="020B0604030504040204" pitchFamily="34" charset="0"/>
              </a:rPr>
              <a:t>all </a:t>
            </a:r>
            <a:r>
              <a:rPr lang="en-GB" sz="1100" dirty="0">
                <a:latin typeface="Cambria" panose="02040503050406030204" pitchFamily="18" charset="0"/>
                <a:ea typeface="Tahoma" panose="020B0604030504040204" pitchFamily="34" charset="0"/>
                <a:cs typeface="Tahoma" panose="020B0604030504040204" pitchFamily="34" charset="0"/>
              </a:rPr>
              <a:t>churches. The clergy had to use the wording of the Prayer Book when they were conducting service and anyone that was found not doing so would be punished. The wording of the service was deliberately vague and unclear so that both Catholics and Protestants could interpret it how they liked. For example, Catholics could take the meaning behind bread and wine becoming the body and blood of Christ literally, whilst Protestants could take it as simply an act of remembrance. It also made it clear that priests were to wear special clothing. </a:t>
            </a:r>
          </a:p>
          <a:p>
            <a:pP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The </a:t>
            </a:r>
            <a:r>
              <a:rPr lang="en-GB" sz="1100" b="1" dirty="0">
                <a:latin typeface="Cambria" panose="02040503050406030204" pitchFamily="18" charset="0"/>
                <a:ea typeface="Tahoma" panose="020B0604030504040204" pitchFamily="34" charset="0"/>
                <a:cs typeface="Tahoma" panose="020B0604030504040204" pitchFamily="34" charset="0"/>
              </a:rPr>
              <a:t>Act of Uniformity </a:t>
            </a:r>
            <a:r>
              <a:rPr lang="en-GB" sz="1100" dirty="0">
                <a:latin typeface="Cambria" panose="02040503050406030204" pitchFamily="18" charset="0"/>
                <a:ea typeface="Tahoma" panose="020B0604030504040204" pitchFamily="34" charset="0"/>
                <a:cs typeface="Tahoma" panose="020B0604030504040204" pitchFamily="34" charset="0"/>
              </a:rPr>
              <a:t>also ordered that everyone was to attend church on a Sunday and other holy days, such as Good Friday, or else be fined one shilling for every absence. Though this wasn’t a huge fine for the nobility, it represented a week’s pay for many people. There was 12 pence in a shilling and after 1563, labourers could earn one pence a day, skilled craftsmen four and servants between 8-9 a week. Missing church would seriously harm people financially. </a:t>
            </a:r>
          </a:p>
          <a:p>
            <a:pP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The </a:t>
            </a:r>
            <a:r>
              <a:rPr lang="en-GB" sz="1100" b="1" dirty="0">
                <a:latin typeface="Cambria" panose="02040503050406030204" pitchFamily="18" charset="0"/>
                <a:ea typeface="Tahoma" panose="020B0604030504040204" pitchFamily="34" charset="0"/>
                <a:cs typeface="Tahoma" panose="020B0604030504040204" pitchFamily="34" charset="0"/>
              </a:rPr>
              <a:t>Royal Injunctions </a:t>
            </a:r>
            <a:r>
              <a:rPr lang="en-GB" sz="1100" dirty="0">
                <a:latin typeface="Cambria" panose="02040503050406030204" pitchFamily="18" charset="0"/>
                <a:ea typeface="Tahoma" panose="020B0604030504040204" pitchFamily="34" charset="0"/>
                <a:cs typeface="Tahoma" panose="020B0604030504040204" pitchFamily="34" charset="0"/>
              </a:rPr>
              <a:t>were issued to help further establish the Acts of Supremacy and Uniformity and they covered a range of issues. For example, it made sure that all clergy were to teach the Royal Supremacy and anyone who refuse to attend church was to be reported to the Privy Council. On top of this, it made sure that each parish had a copy of the Bible in English and no one was allowed to preach without a licence from the government. Finally, it made sure the clergy were wearing special vestments and enforced the banning of pilgrimages to ‘fake’ miracles. </a:t>
            </a:r>
          </a:p>
          <a:p>
            <a:pP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The banning of ‘fake’ miracles was also a way of pleasing both Catholics and Protestants. To Protestants, places where saints were buried or where miracles were supposed to have happened were all superstition whilst to Catholics, they were important parts of their religion. By referring to them as ‘fake’ implies that there might be real ones  (although none had yet been found).  The Royal Injunction also allowed images in churches which would help retain the familiar look for worshippers and make the changes less unsettling. Puritans, however, especially disliked people praying before saints’ statues as the Bible forbade worshipping idols. They believed people should only pray to the one true God, and that praying to idols was a sin. </a:t>
            </a:r>
          </a:p>
        </p:txBody>
      </p:sp>
      <p:grpSp>
        <p:nvGrpSpPr>
          <p:cNvPr id="8" name="Group 7">
            <a:extLst>
              <a:ext uri="{FF2B5EF4-FFF2-40B4-BE49-F238E27FC236}">
                <a16:creationId xmlns:a16="http://schemas.microsoft.com/office/drawing/2014/main" id="{6CF6DCA3-C256-0C4E-A9FC-1ED1918EC703}"/>
              </a:ext>
            </a:extLst>
          </p:cNvPr>
          <p:cNvGrpSpPr/>
          <p:nvPr/>
        </p:nvGrpSpPr>
        <p:grpSpPr>
          <a:xfrm>
            <a:off x="5972354" y="1178889"/>
            <a:ext cx="1224189" cy="1069745"/>
            <a:chOff x="4012544" y="8865451"/>
            <a:chExt cx="2228712" cy="1639127"/>
          </a:xfrm>
        </p:grpSpPr>
        <p:pic>
          <p:nvPicPr>
            <p:cNvPr id="5" name="Picture 4">
              <a:extLst>
                <a:ext uri="{FF2B5EF4-FFF2-40B4-BE49-F238E27FC236}">
                  <a16:creationId xmlns:a16="http://schemas.microsoft.com/office/drawing/2014/main" id="{975EF87E-722F-0146-A905-9E43083BD6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2544" y="8895806"/>
              <a:ext cx="750177" cy="1575800"/>
            </a:xfrm>
            <a:prstGeom prst="rect">
              <a:avLst/>
            </a:prstGeom>
          </p:spPr>
        </p:pic>
        <p:pic>
          <p:nvPicPr>
            <p:cNvPr id="6" name="Picture 5">
              <a:extLst>
                <a:ext uri="{FF2B5EF4-FFF2-40B4-BE49-F238E27FC236}">
                  <a16:creationId xmlns:a16="http://schemas.microsoft.com/office/drawing/2014/main" id="{43A1E1C7-7DF2-DC4B-86F1-BA1D6711F0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2722" y="8895805"/>
              <a:ext cx="702940" cy="1608773"/>
            </a:xfrm>
            <a:prstGeom prst="rect">
              <a:avLst/>
            </a:prstGeom>
          </p:spPr>
        </p:pic>
        <p:pic>
          <p:nvPicPr>
            <p:cNvPr id="7" name="Picture 6">
              <a:extLst>
                <a:ext uri="{FF2B5EF4-FFF2-40B4-BE49-F238E27FC236}">
                  <a16:creationId xmlns:a16="http://schemas.microsoft.com/office/drawing/2014/main" id="{BB935EA7-5081-224D-9A4F-A05B0CF93603}"/>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65662" y="8865451"/>
              <a:ext cx="775594" cy="1608774"/>
            </a:xfrm>
            <a:prstGeom prst="rect">
              <a:avLst/>
            </a:prstGeom>
          </p:spPr>
        </p:pic>
      </p:grpSp>
      <p:sp>
        <p:nvSpPr>
          <p:cNvPr id="9" name="TextBox 8">
            <a:extLst>
              <a:ext uri="{FF2B5EF4-FFF2-40B4-BE49-F238E27FC236}">
                <a16:creationId xmlns:a16="http://schemas.microsoft.com/office/drawing/2014/main" id="{9E6686A8-5E85-0742-933A-6E7FC698070E}"/>
              </a:ext>
            </a:extLst>
          </p:cNvPr>
          <p:cNvSpPr txBox="1"/>
          <p:nvPr/>
        </p:nvSpPr>
        <p:spPr>
          <a:xfrm>
            <a:off x="363131" y="1337937"/>
            <a:ext cx="6914420" cy="314894"/>
          </a:xfrm>
          <a:prstGeom prst="rect">
            <a:avLst/>
          </a:prstGeom>
          <a:noFill/>
        </p:spPr>
        <p:txBody>
          <a:bodyPr wrap="square" numCol="1" spcCol="360000" rtlCol="0">
            <a:spAutoFit/>
          </a:bodyPr>
          <a:lstStyle/>
          <a:p>
            <a:pP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TASK: </a:t>
            </a:r>
            <a:r>
              <a:rPr lang="en-GB" sz="1100" dirty="0">
                <a:latin typeface="Cambria" panose="02040503050406030204" pitchFamily="18" charset="0"/>
                <a:ea typeface="Tahoma" panose="020B0604030504040204" pitchFamily="34" charset="0"/>
                <a:cs typeface="Tahoma" panose="020B0604030504040204" pitchFamily="34" charset="0"/>
              </a:rPr>
              <a:t> Highlight the specific details of the Religious Settlement. </a:t>
            </a:r>
            <a:endParaRPr lang="en-GB" sz="1100" b="1" dirty="0">
              <a:latin typeface="Cambria" panose="020405030504060302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9359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56BA99E6-CD1D-4A48-BBA0-AB7AE7DD01A9}"/>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B. Elizabeth’s Religious Settlement (1559): its features and impact. </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4613DBC6-DB75-A844-9C7C-7B7527A084D9}"/>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p.37</a:t>
            </a:r>
          </a:p>
        </p:txBody>
      </p:sp>
      <p:sp>
        <p:nvSpPr>
          <p:cNvPr id="9" name="Horizontal Scroll 8">
            <a:extLst>
              <a:ext uri="{FF2B5EF4-FFF2-40B4-BE49-F238E27FC236}">
                <a16:creationId xmlns:a16="http://schemas.microsoft.com/office/drawing/2014/main" id="{368F8399-0D6A-FA42-812E-77D79A28C193}"/>
              </a:ext>
            </a:extLst>
          </p:cNvPr>
          <p:cNvSpPr/>
          <p:nvPr/>
        </p:nvSpPr>
        <p:spPr>
          <a:xfrm>
            <a:off x="548640" y="2116640"/>
            <a:ext cx="3231197" cy="3683269"/>
          </a:xfrm>
          <a:custGeom>
            <a:avLst/>
            <a:gdLst>
              <a:gd name="csX0" fmla="*/ 3231197 w 3231197"/>
              <a:gd name="csY0" fmla="*/ 201950 h 3683269"/>
              <a:gd name="csX1" fmla="*/ 3029247 w 3231197"/>
              <a:gd name="csY1" fmla="*/ 403900 h 3683269"/>
              <a:gd name="csX2" fmla="*/ 3029247 w 3231197"/>
              <a:gd name="csY2" fmla="*/ 201950 h 3683269"/>
              <a:gd name="csX3" fmla="*/ 2928272 w 3231197"/>
              <a:gd name="csY3" fmla="*/ 302925 h 3683269"/>
              <a:gd name="csX4" fmla="*/ 2827297 w 3231197"/>
              <a:gd name="csY4" fmla="*/ 201950 h 3683269"/>
              <a:gd name="csX5" fmla="*/ 2827297 w 3231197"/>
              <a:gd name="csY5" fmla="*/ 403900 h 3683269"/>
              <a:gd name="csX6" fmla="*/ 2302228 w 3231197"/>
              <a:gd name="csY6" fmla="*/ 403900 h 3683269"/>
              <a:gd name="csX7" fmla="*/ 1724651 w 3231197"/>
              <a:gd name="csY7" fmla="*/ 403900 h 3683269"/>
              <a:gd name="csX8" fmla="*/ 1278342 w 3231197"/>
              <a:gd name="csY8" fmla="*/ 403900 h 3683269"/>
              <a:gd name="csX9" fmla="*/ 753273 w 3231197"/>
              <a:gd name="csY9" fmla="*/ 403900 h 3683269"/>
              <a:gd name="csX10" fmla="*/ 201950 w 3231197"/>
              <a:gd name="csY10" fmla="*/ 403900 h 3683269"/>
              <a:gd name="csX11" fmla="*/ 0 w 3231197"/>
              <a:gd name="csY11" fmla="*/ 605850 h 3683269"/>
              <a:gd name="csX12" fmla="*/ 0 w 3231197"/>
              <a:gd name="csY12" fmla="*/ 1180944 h 3683269"/>
              <a:gd name="csX13" fmla="*/ 0 w 3231197"/>
              <a:gd name="csY13" fmla="*/ 1698528 h 3683269"/>
              <a:gd name="csX14" fmla="*/ 0 w 3231197"/>
              <a:gd name="csY14" fmla="*/ 2273622 h 3683269"/>
              <a:gd name="csX15" fmla="*/ 0 w 3231197"/>
              <a:gd name="csY15" fmla="*/ 2906225 h 3683269"/>
              <a:gd name="csX16" fmla="*/ 0 w 3231197"/>
              <a:gd name="csY16" fmla="*/ 3481319 h 3683269"/>
              <a:gd name="csX17" fmla="*/ 201950 w 3231197"/>
              <a:gd name="csY17" fmla="*/ 3683269 h 3683269"/>
              <a:gd name="csX18" fmla="*/ 403900 w 3231197"/>
              <a:gd name="csY18" fmla="*/ 3481319 h 3683269"/>
              <a:gd name="csX19" fmla="*/ 403900 w 3231197"/>
              <a:gd name="csY19" fmla="*/ 3279369 h 3683269"/>
              <a:gd name="csX20" fmla="*/ 876462 w 3231197"/>
              <a:gd name="csY20" fmla="*/ 3279369 h 3683269"/>
              <a:gd name="csX21" fmla="*/ 1322771 w 3231197"/>
              <a:gd name="csY21" fmla="*/ 3279369 h 3683269"/>
              <a:gd name="csX22" fmla="*/ 1769080 w 3231197"/>
              <a:gd name="csY22" fmla="*/ 3279369 h 3683269"/>
              <a:gd name="csX23" fmla="*/ 2294150 w 3231197"/>
              <a:gd name="csY23" fmla="*/ 3279369 h 3683269"/>
              <a:gd name="csX24" fmla="*/ 3029247 w 3231197"/>
              <a:gd name="csY24" fmla="*/ 3279369 h 3683269"/>
              <a:gd name="csX25" fmla="*/ 3231197 w 3231197"/>
              <a:gd name="csY25" fmla="*/ 3077419 h 3683269"/>
              <a:gd name="csX26" fmla="*/ 3231197 w 3231197"/>
              <a:gd name="csY26" fmla="*/ 2531080 h 3683269"/>
              <a:gd name="csX27" fmla="*/ 3231197 w 3231197"/>
              <a:gd name="csY27" fmla="*/ 2042250 h 3683269"/>
              <a:gd name="csX28" fmla="*/ 3231197 w 3231197"/>
              <a:gd name="csY28" fmla="*/ 1438402 h 3683269"/>
              <a:gd name="csX29" fmla="*/ 3231197 w 3231197"/>
              <a:gd name="csY29" fmla="*/ 920817 h 3683269"/>
              <a:gd name="csX30" fmla="*/ 3231197 w 3231197"/>
              <a:gd name="csY30" fmla="*/ 201950 h 3683269"/>
              <a:gd name="csX31" fmla="*/ 201950 w 3231197"/>
              <a:gd name="csY31" fmla="*/ 807799 h 3683269"/>
              <a:gd name="csX32" fmla="*/ 403900 w 3231197"/>
              <a:gd name="csY32" fmla="*/ 605849 h 3683269"/>
              <a:gd name="csX33" fmla="*/ 302925 w 3231197"/>
              <a:gd name="csY33" fmla="*/ 504874 h 3683269"/>
              <a:gd name="csX34" fmla="*/ 201950 w 3231197"/>
              <a:gd name="csY34" fmla="*/ 605849 h 3683269"/>
              <a:gd name="csX35" fmla="*/ 201950 w 3231197"/>
              <a:gd name="csY35" fmla="*/ 807799 h 3683269"/>
              <a:gd name="csX0" fmla="*/ 201950 w 3231197"/>
              <a:gd name="csY0" fmla="*/ 807799 h 3683269"/>
              <a:gd name="csX1" fmla="*/ 403900 w 3231197"/>
              <a:gd name="csY1" fmla="*/ 605849 h 3683269"/>
              <a:gd name="csX2" fmla="*/ 302925 w 3231197"/>
              <a:gd name="csY2" fmla="*/ 504874 h 3683269"/>
              <a:gd name="csX3" fmla="*/ 201950 w 3231197"/>
              <a:gd name="csY3" fmla="*/ 605849 h 3683269"/>
              <a:gd name="csX4" fmla="*/ 201950 w 3231197"/>
              <a:gd name="csY4" fmla="*/ 807799 h 3683269"/>
              <a:gd name="csX5" fmla="*/ 3029247 w 3231197"/>
              <a:gd name="csY5" fmla="*/ 403900 h 3683269"/>
              <a:gd name="csX6" fmla="*/ 3231197 w 3231197"/>
              <a:gd name="csY6" fmla="*/ 201950 h 3683269"/>
              <a:gd name="csX7" fmla="*/ 3029247 w 3231197"/>
              <a:gd name="csY7" fmla="*/ 0 h 3683269"/>
              <a:gd name="csX8" fmla="*/ 2827297 w 3231197"/>
              <a:gd name="csY8" fmla="*/ 201950 h 3683269"/>
              <a:gd name="csX9" fmla="*/ 2928272 w 3231197"/>
              <a:gd name="csY9" fmla="*/ 302925 h 3683269"/>
              <a:gd name="csX10" fmla="*/ 3029247 w 3231197"/>
              <a:gd name="csY10" fmla="*/ 201950 h 3683269"/>
              <a:gd name="csX11" fmla="*/ 3029247 w 3231197"/>
              <a:gd name="csY11" fmla="*/ 403900 h 3683269"/>
              <a:gd name="csX0" fmla="*/ 0 w 3231197"/>
              <a:gd name="csY0" fmla="*/ 605849 h 3683269"/>
              <a:gd name="csX1" fmla="*/ 201950 w 3231197"/>
              <a:gd name="csY1" fmla="*/ 403899 h 3683269"/>
              <a:gd name="csX2" fmla="*/ 779526 w 3231197"/>
              <a:gd name="csY2" fmla="*/ 403899 h 3683269"/>
              <a:gd name="csX3" fmla="*/ 1252089 w 3231197"/>
              <a:gd name="csY3" fmla="*/ 403899 h 3683269"/>
              <a:gd name="csX4" fmla="*/ 1750905 w 3231197"/>
              <a:gd name="csY4" fmla="*/ 403900 h 3683269"/>
              <a:gd name="csX5" fmla="*/ 2302228 w 3231197"/>
              <a:gd name="csY5" fmla="*/ 403900 h 3683269"/>
              <a:gd name="csX6" fmla="*/ 2827297 w 3231197"/>
              <a:gd name="csY6" fmla="*/ 403900 h 3683269"/>
              <a:gd name="csX7" fmla="*/ 2827297 w 3231197"/>
              <a:gd name="csY7" fmla="*/ 201950 h 3683269"/>
              <a:gd name="csX8" fmla="*/ 3029247 w 3231197"/>
              <a:gd name="csY8" fmla="*/ 0 h 3683269"/>
              <a:gd name="csX9" fmla="*/ 3231197 w 3231197"/>
              <a:gd name="csY9" fmla="*/ 201950 h 3683269"/>
              <a:gd name="csX10" fmla="*/ 3231197 w 3231197"/>
              <a:gd name="csY10" fmla="*/ 690780 h 3683269"/>
              <a:gd name="csX11" fmla="*/ 3231197 w 3231197"/>
              <a:gd name="csY11" fmla="*/ 1179610 h 3683269"/>
              <a:gd name="csX12" fmla="*/ 3231197 w 3231197"/>
              <a:gd name="csY12" fmla="*/ 1754704 h 3683269"/>
              <a:gd name="csX13" fmla="*/ 3231197 w 3231197"/>
              <a:gd name="csY13" fmla="*/ 2272288 h 3683269"/>
              <a:gd name="csX14" fmla="*/ 3231197 w 3231197"/>
              <a:gd name="csY14" fmla="*/ 3077420 h 3683269"/>
              <a:gd name="csX15" fmla="*/ 3029247 w 3231197"/>
              <a:gd name="csY15" fmla="*/ 3279370 h 3683269"/>
              <a:gd name="csX16" fmla="*/ 2530431 w 3231197"/>
              <a:gd name="csY16" fmla="*/ 3279370 h 3683269"/>
              <a:gd name="csX17" fmla="*/ 2005362 w 3231197"/>
              <a:gd name="csY17" fmla="*/ 3279370 h 3683269"/>
              <a:gd name="csX18" fmla="*/ 1532799 w 3231197"/>
              <a:gd name="csY18" fmla="*/ 3279369 h 3683269"/>
              <a:gd name="csX19" fmla="*/ 955223 w 3231197"/>
              <a:gd name="csY19" fmla="*/ 3279369 h 3683269"/>
              <a:gd name="csX20" fmla="*/ 403900 w 3231197"/>
              <a:gd name="csY20" fmla="*/ 3279369 h 3683269"/>
              <a:gd name="csX21" fmla="*/ 403900 w 3231197"/>
              <a:gd name="csY21" fmla="*/ 3481319 h 3683269"/>
              <a:gd name="csX22" fmla="*/ 201950 w 3231197"/>
              <a:gd name="csY22" fmla="*/ 3683269 h 3683269"/>
              <a:gd name="csX23" fmla="*/ 0 w 3231197"/>
              <a:gd name="csY23" fmla="*/ 3481319 h 3683269"/>
              <a:gd name="csX24" fmla="*/ 0 w 3231197"/>
              <a:gd name="csY24" fmla="*/ 2848716 h 3683269"/>
              <a:gd name="csX25" fmla="*/ 0 w 3231197"/>
              <a:gd name="csY25" fmla="*/ 2216112 h 3683269"/>
              <a:gd name="csX26" fmla="*/ 0 w 3231197"/>
              <a:gd name="csY26" fmla="*/ 1698528 h 3683269"/>
              <a:gd name="csX27" fmla="*/ 0 w 3231197"/>
              <a:gd name="csY27" fmla="*/ 1209698 h 3683269"/>
              <a:gd name="csX28" fmla="*/ 0 w 3231197"/>
              <a:gd name="csY28" fmla="*/ 605849 h 3683269"/>
              <a:gd name="csX29" fmla="*/ 2827297 w 3231197"/>
              <a:gd name="csY29" fmla="*/ 403900 h 3683269"/>
              <a:gd name="csX30" fmla="*/ 3029247 w 3231197"/>
              <a:gd name="csY30" fmla="*/ 403900 h 3683269"/>
              <a:gd name="csX31" fmla="*/ 3231197 w 3231197"/>
              <a:gd name="csY31" fmla="*/ 201950 h 3683269"/>
              <a:gd name="csX32" fmla="*/ 3029247 w 3231197"/>
              <a:gd name="csY32" fmla="*/ 403900 h 3683269"/>
              <a:gd name="csX33" fmla="*/ 3029247 w 3231197"/>
              <a:gd name="csY33" fmla="*/ 201950 h 3683269"/>
              <a:gd name="csX34" fmla="*/ 2928272 w 3231197"/>
              <a:gd name="csY34" fmla="*/ 302925 h 3683269"/>
              <a:gd name="csX35" fmla="*/ 2827297 w 3231197"/>
              <a:gd name="csY35" fmla="*/ 201950 h 3683269"/>
              <a:gd name="csX36" fmla="*/ 201950 w 3231197"/>
              <a:gd name="csY36" fmla="*/ 807799 h 3683269"/>
              <a:gd name="csX37" fmla="*/ 201950 w 3231197"/>
              <a:gd name="csY37" fmla="*/ 605849 h 3683269"/>
              <a:gd name="csX38" fmla="*/ 302925 w 3231197"/>
              <a:gd name="csY38" fmla="*/ 504874 h 3683269"/>
              <a:gd name="csX39" fmla="*/ 403900 w 3231197"/>
              <a:gd name="csY39" fmla="*/ 605849 h 3683269"/>
              <a:gd name="csX40" fmla="*/ 201950 w 3231197"/>
              <a:gd name="csY40" fmla="*/ 807799 h 3683269"/>
              <a:gd name="csX41" fmla="*/ 0 w 3231197"/>
              <a:gd name="csY41" fmla="*/ 605849 h 3683269"/>
              <a:gd name="csX42" fmla="*/ 403900 w 3231197"/>
              <a:gd name="csY42" fmla="*/ 605849 h 3683269"/>
              <a:gd name="csX43" fmla="*/ 403900 w 3231197"/>
              <a:gd name="csY43" fmla="*/ 1087083 h 3683269"/>
              <a:gd name="csX44" fmla="*/ 403900 w 3231197"/>
              <a:gd name="csY44" fmla="*/ 1648522 h 3683269"/>
              <a:gd name="csX45" fmla="*/ 403900 w 3231197"/>
              <a:gd name="csY45" fmla="*/ 2156491 h 3683269"/>
              <a:gd name="csX46" fmla="*/ 403900 w 3231197"/>
              <a:gd name="csY46" fmla="*/ 2691195 h 3683269"/>
              <a:gd name="csX47" fmla="*/ 403900 w 3231197"/>
              <a:gd name="csY47" fmla="*/ 3279369 h 3683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3231197" h="3683269" stroke="0" extrusionOk="0">
                <a:moveTo>
                  <a:pt x="3231197" y="201950"/>
                </a:moveTo>
                <a:cubicBezTo>
                  <a:pt x="3206550" y="298281"/>
                  <a:pt x="3133961" y="406460"/>
                  <a:pt x="3029247" y="403900"/>
                </a:cubicBezTo>
                <a:cubicBezTo>
                  <a:pt x="3017602" y="336534"/>
                  <a:pt x="3040202" y="245366"/>
                  <a:pt x="3029247" y="201950"/>
                </a:cubicBezTo>
                <a:cubicBezTo>
                  <a:pt x="3021967" y="252180"/>
                  <a:pt x="2977630" y="316078"/>
                  <a:pt x="2928272" y="302925"/>
                </a:cubicBezTo>
                <a:cubicBezTo>
                  <a:pt x="2872522" y="304242"/>
                  <a:pt x="2824396" y="248372"/>
                  <a:pt x="2827297" y="201950"/>
                </a:cubicBezTo>
                <a:cubicBezTo>
                  <a:pt x="2836242" y="299872"/>
                  <a:pt x="2826422" y="349866"/>
                  <a:pt x="2827297" y="403900"/>
                </a:cubicBezTo>
                <a:cubicBezTo>
                  <a:pt x="2589001" y="455807"/>
                  <a:pt x="2461653" y="381316"/>
                  <a:pt x="2302228" y="403900"/>
                </a:cubicBezTo>
                <a:cubicBezTo>
                  <a:pt x="2142803" y="426484"/>
                  <a:pt x="1920476" y="399872"/>
                  <a:pt x="1724651" y="403900"/>
                </a:cubicBezTo>
                <a:cubicBezTo>
                  <a:pt x="1528826" y="407928"/>
                  <a:pt x="1500175" y="393026"/>
                  <a:pt x="1278342" y="403900"/>
                </a:cubicBezTo>
                <a:cubicBezTo>
                  <a:pt x="1056509" y="414774"/>
                  <a:pt x="998962" y="343916"/>
                  <a:pt x="753273" y="403900"/>
                </a:cubicBezTo>
                <a:cubicBezTo>
                  <a:pt x="507584" y="463884"/>
                  <a:pt x="472701" y="353630"/>
                  <a:pt x="201950" y="403900"/>
                </a:cubicBezTo>
                <a:cubicBezTo>
                  <a:pt x="106785" y="387725"/>
                  <a:pt x="26726" y="477083"/>
                  <a:pt x="0" y="605850"/>
                </a:cubicBezTo>
                <a:cubicBezTo>
                  <a:pt x="20359" y="767422"/>
                  <a:pt x="-20358" y="909992"/>
                  <a:pt x="0" y="1180944"/>
                </a:cubicBezTo>
                <a:cubicBezTo>
                  <a:pt x="20358" y="1451896"/>
                  <a:pt x="-20986" y="1565908"/>
                  <a:pt x="0" y="1698528"/>
                </a:cubicBezTo>
                <a:cubicBezTo>
                  <a:pt x="20986" y="1831148"/>
                  <a:pt x="-58160" y="2094194"/>
                  <a:pt x="0" y="2273622"/>
                </a:cubicBezTo>
                <a:cubicBezTo>
                  <a:pt x="58160" y="2453050"/>
                  <a:pt x="-46460" y="2760214"/>
                  <a:pt x="0" y="2906225"/>
                </a:cubicBezTo>
                <a:cubicBezTo>
                  <a:pt x="46460" y="3052236"/>
                  <a:pt x="-26132" y="3321470"/>
                  <a:pt x="0" y="3481319"/>
                </a:cubicBezTo>
                <a:cubicBezTo>
                  <a:pt x="-3753" y="3599564"/>
                  <a:pt x="111287" y="3698778"/>
                  <a:pt x="201950" y="3683269"/>
                </a:cubicBezTo>
                <a:cubicBezTo>
                  <a:pt x="312979" y="3695278"/>
                  <a:pt x="412303" y="3587868"/>
                  <a:pt x="403900" y="3481319"/>
                </a:cubicBezTo>
                <a:cubicBezTo>
                  <a:pt x="379824" y="3404626"/>
                  <a:pt x="408179" y="3331489"/>
                  <a:pt x="403900" y="3279369"/>
                </a:cubicBezTo>
                <a:cubicBezTo>
                  <a:pt x="625084" y="3222990"/>
                  <a:pt x="650412" y="3282304"/>
                  <a:pt x="876462" y="3279369"/>
                </a:cubicBezTo>
                <a:cubicBezTo>
                  <a:pt x="1102512" y="3276434"/>
                  <a:pt x="1144788" y="3291326"/>
                  <a:pt x="1322771" y="3279369"/>
                </a:cubicBezTo>
                <a:cubicBezTo>
                  <a:pt x="1500754" y="3267412"/>
                  <a:pt x="1547882" y="3307592"/>
                  <a:pt x="1769080" y="3279369"/>
                </a:cubicBezTo>
                <a:cubicBezTo>
                  <a:pt x="1990278" y="3251146"/>
                  <a:pt x="2183114" y="3279902"/>
                  <a:pt x="2294150" y="3279369"/>
                </a:cubicBezTo>
                <a:cubicBezTo>
                  <a:pt x="2405186" y="3278836"/>
                  <a:pt x="2875783" y="3290655"/>
                  <a:pt x="3029247" y="3279369"/>
                </a:cubicBezTo>
                <a:cubicBezTo>
                  <a:pt x="3140262" y="3268599"/>
                  <a:pt x="3242620" y="3196149"/>
                  <a:pt x="3231197" y="3077419"/>
                </a:cubicBezTo>
                <a:cubicBezTo>
                  <a:pt x="3209969" y="2890152"/>
                  <a:pt x="3232370" y="2803066"/>
                  <a:pt x="3231197" y="2531080"/>
                </a:cubicBezTo>
                <a:cubicBezTo>
                  <a:pt x="3230024" y="2259094"/>
                  <a:pt x="3239119" y="2160944"/>
                  <a:pt x="3231197" y="2042250"/>
                </a:cubicBezTo>
                <a:cubicBezTo>
                  <a:pt x="3223275" y="1923556"/>
                  <a:pt x="3236397" y="1717457"/>
                  <a:pt x="3231197" y="1438402"/>
                </a:cubicBezTo>
                <a:cubicBezTo>
                  <a:pt x="3225997" y="1159347"/>
                  <a:pt x="3255291" y="1154511"/>
                  <a:pt x="3231197" y="920817"/>
                </a:cubicBezTo>
                <a:cubicBezTo>
                  <a:pt x="3207103" y="687124"/>
                  <a:pt x="3290075" y="445435"/>
                  <a:pt x="3231197" y="201950"/>
                </a:cubicBezTo>
                <a:close/>
                <a:moveTo>
                  <a:pt x="201950" y="807799"/>
                </a:moveTo>
                <a:cubicBezTo>
                  <a:pt x="317224" y="791475"/>
                  <a:pt x="374592" y="716439"/>
                  <a:pt x="403900" y="605849"/>
                </a:cubicBezTo>
                <a:cubicBezTo>
                  <a:pt x="415824" y="553491"/>
                  <a:pt x="372503" y="501218"/>
                  <a:pt x="302925" y="504874"/>
                </a:cubicBezTo>
                <a:cubicBezTo>
                  <a:pt x="245998" y="512910"/>
                  <a:pt x="203302" y="553652"/>
                  <a:pt x="201950" y="605849"/>
                </a:cubicBezTo>
                <a:cubicBezTo>
                  <a:pt x="203582" y="655552"/>
                  <a:pt x="198316" y="762274"/>
                  <a:pt x="201950" y="807799"/>
                </a:cubicBezTo>
                <a:close/>
              </a:path>
              <a:path w="3231197" h="3683269" fill="darkenLess" stroke="0" extrusionOk="0">
                <a:moveTo>
                  <a:pt x="201950" y="807799"/>
                </a:moveTo>
                <a:cubicBezTo>
                  <a:pt x="335343" y="829423"/>
                  <a:pt x="390789" y="699850"/>
                  <a:pt x="403900" y="605849"/>
                </a:cubicBezTo>
                <a:cubicBezTo>
                  <a:pt x="400927" y="553034"/>
                  <a:pt x="365562" y="506416"/>
                  <a:pt x="302925" y="504874"/>
                </a:cubicBezTo>
                <a:cubicBezTo>
                  <a:pt x="250012" y="501826"/>
                  <a:pt x="200384" y="547285"/>
                  <a:pt x="201950" y="605849"/>
                </a:cubicBezTo>
                <a:cubicBezTo>
                  <a:pt x="213614" y="676194"/>
                  <a:pt x="179500" y="729291"/>
                  <a:pt x="201950" y="807799"/>
                </a:cubicBezTo>
                <a:close/>
                <a:moveTo>
                  <a:pt x="3029247" y="403900"/>
                </a:moveTo>
                <a:cubicBezTo>
                  <a:pt x="3135851" y="404810"/>
                  <a:pt x="3226330" y="331309"/>
                  <a:pt x="3231197" y="201950"/>
                </a:cubicBezTo>
                <a:cubicBezTo>
                  <a:pt x="3237889" y="79145"/>
                  <a:pt x="3136232" y="6355"/>
                  <a:pt x="3029247" y="0"/>
                </a:cubicBezTo>
                <a:cubicBezTo>
                  <a:pt x="2918227" y="23392"/>
                  <a:pt x="2841789" y="77412"/>
                  <a:pt x="2827297" y="201950"/>
                </a:cubicBezTo>
                <a:cubicBezTo>
                  <a:pt x="2826815" y="259223"/>
                  <a:pt x="2876019" y="304130"/>
                  <a:pt x="2928272" y="302925"/>
                </a:cubicBezTo>
                <a:cubicBezTo>
                  <a:pt x="2978545" y="292023"/>
                  <a:pt x="3040692" y="255538"/>
                  <a:pt x="3029247" y="201950"/>
                </a:cubicBezTo>
                <a:cubicBezTo>
                  <a:pt x="3043181" y="250520"/>
                  <a:pt x="3009394" y="318846"/>
                  <a:pt x="3029247" y="403900"/>
                </a:cubicBezTo>
                <a:close/>
              </a:path>
              <a:path w="3231197" h="3683269" fill="none" extrusionOk="0">
                <a:moveTo>
                  <a:pt x="0" y="605849"/>
                </a:moveTo>
                <a:cubicBezTo>
                  <a:pt x="17807" y="477223"/>
                  <a:pt x="104030" y="389943"/>
                  <a:pt x="201950" y="403899"/>
                </a:cubicBezTo>
                <a:cubicBezTo>
                  <a:pt x="351595" y="402348"/>
                  <a:pt x="611155" y="415984"/>
                  <a:pt x="779526" y="403899"/>
                </a:cubicBezTo>
                <a:cubicBezTo>
                  <a:pt x="947897" y="391814"/>
                  <a:pt x="1091816" y="428109"/>
                  <a:pt x="1252089" y="403899"/>
                </a:cubicBezTo>
                <a:cubicBezTo>
                  <a:pt x="1412363" y="379689"/>
                  <a:pt x="1638560" y="410631"/>
                  <a:pt x="1750905" y="403900"/>
                </a:cubicBezTo>
                <a:cubicBezTo>
                  <a:pt x="1863250" y="397168"/>
                  <a:pt x="2165225" y="416614"/>
                  <a:pt x="2302228" y="403900"/>
                </a:cubicBezTo>
                <a:cubicBezTo>
                  <a:pt x="2439231" y="391186"/>
                  <a:pt x="2710930" y="462409"/>
                  <a:pt x="2827297" y="403900"/>
                </a:cubicBezTo>
                <a:cubicBezTo>
                  <a:pt x="2823309" y="333597"/>
                  <a:pt x="2849058" y="294127"/>
                  <a:pt x="2827297" y="201950"/>
                </a:cubicBezTo>
                <a:cubicBezTo>
                  <a:pt x="2809251" y="80466"/>
                  <a:pt x="2918841" y="-27648"/>
                  <a:pt x="3029247" y="0"/>
                </a:cubicBezTo>
                <a:cubicBezTo>
                  <a:pt x="3142626" y="19225"/>
                  <a:pt x="3251676" y="102704"/>
                  <a:pt x="3231197" y="201950"/>
                </a:cubicBezTo>
                <a:cubicBezTo>
                  <a:pt x="3285996" y="330509"/>
                  <a:pt x="3210709" y="562469"/>
                  <a:pt x="3231197" y="690780"/>
                </a:cubicBezTo>
                <a:cubicBezTo>
                  <a:pt x="3251685" y="819091"/>
                  <a:pt x="3215245" y="1049162"/>
                  <a:pt x="3231197" y="1179610"/>
                </a:cubicBezTo>
                <a:cubicBezTo>
                  <a:pt x="3247149" y="1310058"/>
                  <a:pt x="3184963" y="1590017"/>
                  <a:pt x="3231197" y="1754704"/>
                </a:cubicBezTo>
                <a:cubicBezTo>
                  <a:pt x="3277431" y="1919391"/>
                  <a:pt x="3206559" y="2051646"/>
                  <a:pt x="3231197" y="2272288"/>
                </a:cubicBezTo>
                <a:cubicBezTo>
                  <a:pt x="3255835" y="2492930"/>
                  <a:pt x="3216725" y="2800691"/>
                  <a:pt x="3231197" y="3077420"/>
                </a:cubicBezTo>
                <a:cubicBezTo>
                  <a:pt x="3223186" y="3160317"/>
                  <a:pt x="3129574" y="3262086"/>
                  <a:pt x="3029247" y="3279370"/>
                </a:cubicBezTo>
                <a:cubicBezTo>
                  <a:pt x="2862479" y="3288960"/>
                  <a:pt x="2718196" y="3272822"/>
                  <a:pt x="2530431" y="3279370"/>
                </a:cubicBezTo>
                <a:cubicBezTo>
                  <a:pt x="2342666" y="3285918"/>
                  <a:pt x="2186267" y="3230125"/>
                  <a:pt x="2005362" y="3279370"/>
                </a:cubicBezTo>
                <a:cubicBezTo>
                  <a:pt x="1824456" y="3328614"/>
                  <a:pt x="1731430" y="3257277"/>
                  <a:pt x="1532799" y="3279369"/>
                </a:cubicBezTo>
                <a:cubicBezTo>
                  <a:pt x="1334168" y="3301462"/>
                  <a:pt x="1078970" y="3225520"/>
                  <a:pt x="955223" y="3279369"/>
                </a:cubicBezTo>
                <a:cubicBezTo>
                  <a:pt x="831476" y="3333218"/>
                  <a:pt x="561029" y="3273787"/>
                  <a:pt x="403900" y="3279369"/>
                </a:cubicBezTo>
                <a:cubicBezTo>
                  <a:pt x="419429" y="3345393"/>
                  <a:pt x="379750" y="3430929"/>
                  <a:pt x="403900" y="3481319"/>
                </a:cubicBezTo>
                <a:cubicBezTo>
                  <a:pt x="387875" y="3601222"/>
                  <a:pt x="323949" y="3711925"/>
                  <a:pt x="201950" y="3683269"/>
                </a:cubicBezTo>
                <a:cubicBezTo>
                  <a:pt x="95077" y="3681531"/>
                  <a:pt x="19245" y="3572110"/>
                  <a:pt x="0" y="3481319"/>
                </a:cubicBezTo>
                <a:cubicBezTo>
                  <a:pt x="-69570" y="3181510"/>
                  <a:pt x="29284" y="3121039"/>
                  <a:pt x="0" y="2848716"/>
                </a:cubicBezTo>
                <a:cubicBezTo>
                  <a:pt x="-29284" y="2576393"/>
                  <a:pt x="27912" y="2391238"/>
                  <a:pt x="0" y="2216112"/>
                </a:cubicBezTo>
                <a:cubicBezTo>
                  <a:pt x="-27912" y="2040986"/>
                  <a:pt x="40623" y="1843456"/>
                  <a:pt x="0" y="1698528"/>
                </a:cubicBezTo>
                <a:cubicBezTo>
                  <a:pt x="-40623" y="1553600"/>
                  <a:pt x="17224" y="1314021"/>
                  <a:pt x="0" y="1209698"/>
                </a:cubicBezTo>
                <a:cubicBezTo>
                  <a:pt x="-17224" y="1105375"/>
                  <a:pt x="439" y="737079"/>
                  <a:pt x="0" y="605849"/>
                </a:cubicBezTo>
                <a:close/>
                <a:moveTo>
                  <a:pt x="2827297" y="403900"/>
                </a:moveTo>
                <a:cubicBezTo>
                  <a:pt x="2925452" y="390252"/>
                  <a:pt x="2969335" y="416007"/>
                  <a:pt x="3029247" y="403900"/>
                </a:cubicBezTo>
                <a:cubicBezTo>
                  <a:pt x="3138488" y="398358"/>
                  <a:pt x="3245342" y="299105"/>
                  <a:pt x="3231197" y="201950"/>
                </a:cubicBezTo>
                <a:moveTo>
                  <a:pt x="3029247" y="403900"/>
                </a:moveTo>
                <a:cubicBezTo>
                  <a:pt x="3007480" y="336804"/>
                  <a:pt x="3030241" y="282733"/>
                  <a:pt x="3029247" y="201950"/>
                </a:cubicBezTo>
                <a:cubicBezTo>
                  <a:pt x="3030084" y="264678"/>
                  <a:pt x="2981904" y="301482"/>
                  <a:pt x="2928272" y="302925"/>
                </a:cubicBezTo>
                <a:cubicBezTo>
                  <a:pt x="2882686" y="312022"/>
                  <a:pt x="2829788" y="260805"/>
                  <a:pt x="2827297" y="201950"/>
                </a:cubicBezTo>
                <a:moveTo>
                  <a:pt x="201950" y="807799"/>
                </a:moveTo>
                <a:cubicBezTo>
                  <a:pt x="197465" y="740973"/>
                  <a:pt x="212067" y="673865"/>
                  <a:pt x="201950" y="605849"/>
                </a:cubicBezTo>
                <a:cubicBezTo>
                  <a:pt x="203141" y="561089"/>
                  <a:pt x="247323" y="506600"/>
                  <a:pt x="302925" y="504874"/>
                </a:cubicBezTo>
                <a:cubicBezTo>
                  <a:pt x="369693" y="493622"/>
                  <a:pt x="394752" y="556488"/>
                  <a:pt x="403900" y="605849"/>
                </a:cubicBezTo>
                <a:cubicBezTo>
                  <a:pt x="393960" y="716446"/>
                  <a:pt x="317470" y="812127"/>
                  <a:pt x="201950" y="807799"/>
                </a:cubicBezTo>
                <a:cubicBezTo>
                  <a:pt x="122478" y="804985"/>
                  <a:pt x="-97" y="714684"/>
                  <a:pt x="0" y="605849"/>
                </a:cubicBezTo>
                <a:moveTo>
                  <a:pt x="403900" y="605849"/>
                </a:moveTo>
                <a:cubicBezTo>
                  <a:pt x="461569" y="773431"/>
                  <a:pt x="384542" y="954413"/>
                  <a:pt x="403900" y="1087083"/>
                </a:cubicBezTo>
                <a:cubicBezTo>
                  <a:pt x="423258" y="1219753"/>
                  <a:pt x="376813" y="1437556"/>
                  <a:pt x="403900" y="1648522"/>
                </a:cubicBezTo>
                <a:cubicBezTo>
                  <a:pt x="430987" y="1859488"/>
                  <a:pt x="392363" y="1979518"/>
                  <a:pt x="403900" y="2156491"/>
                </a:cubicBezTo>
                <a:cubicBezTo>
                  <a:pt x="415437" y="2333464"/>
                  <a:pt x="381213" y="2453834"/>
                  <a:pt x="403900" y="2691195"/>
                </a:cubicBezTo>
                <a:cubicBezTo>
                  <a:pt x="426587" y="2928556"/>
                  <a:pt x="370913" y="3107969"/>
                  <a:pt x="403900" y="3279369"/>
                </a:cubicBezTo>
              </a:path>
              <a:path w="3231197" h="3683269" fill="none" stroke="0" extrusionOk="0">
                <a:moveTo>
                  <a:pt x="0" y="605849"/>
                </a:moveTo>
                <a:cubicBezTo>
                  <a:pt x="6825" y="468679"/>
                  <a:pt x="89788" y="407020"/>
                  <a:pt x="201950" y="403899"/>
                </a:cubicBezTo>
                <a:cubicBezTo>
                  <a:pt x="371494" y="348520"/>
                  <a:pt x="465370" y="449164"/>
                  <a:pt x="674512" y="403899"/>
                </a:cubicBezTo>
                <a:cubicBezTo>
                  <a:pt x="883654" y="358634"/>
                  <a:pt x="1063613" y="420948"/>
                  <a:pt x="1252089" y="403899"/>
                </a:cubicBezTo>
                <a:cubicBezTo>
                  <a:pt x="1440565" y="386850"/>
                  <a:pt x="1582199" y="410030"/>
                  <a:pt x="1777158" y="403900"/>
                </a:cubicBezTo>
                <a:cubicBezTo>
                  <a:pt x="1972117" y="397769"/>
                  <a:pt x="2054361" y="413185"/>
                  <a:pt x="2223467" y="403900"/>
                </a:cubicBezTo>
                <a:cubicBezTo>
                  <a:pt x="2392573" y="394615"/>
                  <a:pt x="2538565" y="412922"/>
                  <a:pt x="2827297" y="403900"/>
                </a:cubicBezTo>
                <a:cubicBezTo>
                  <a:pt x="2817331" y="303692"/>
                  <a:pt x="2832632" y="274621"/>
                  <a:pt x="2827297" y="201950"/>
                </a:cubicBezTo>
                <a:cubicBezTo>
                  <a:pt x="2825356" y="88155"/>
                  <a:pt x="2919060" y="-17066"/>
                  <a:pt x="3029247" y="0"/>
                </a:cubicBezTo>
                <a:cubicBezTo>
                  <a:pt x="3128734" y="17497"/>
                  <a:pt x="3228793" y="96418"/>
                  <a:pt x="3231197" y="201950"/>
                </a:cubicBezTo>
                <a:cubicBezTo>
                  <a:pt x="3263088" y="392026"/>
                  <a:pt x="3169288" y="544500"/>
                  <a:pt x="3231197" y="719535"/>
                </a:cubicBezTo>
                <a:cubicBezTo>
                  <a:pt x="3293106" y="894571"/>
                  <a:pt x="3205801" y="1065115"/>
                  <a:pt x="3231197" y="1208365"/>
                </a:cubicBezTo>
                <a:cubicBezTo>
                  <a:pt x="3256593" y="1351615"/>
                  <a:pt x="3202364" y="1481872"/>
                  <a:pt x="3231197" y="1754704"/>
                </a:cubicBezTo>
                <a:cubicBezTo>
                  <a:pt x="3260030" y="2027536"/>
                  <a:pt x="3162891" y="2090642"/>
                  <a:pt x="3231197" y="2358553"/>
                </a:cubicBezTo>
                <a:cubicBezTo>
                  <a:pt x="3299503" y="2626464"/>
                  <a:pt x="3162132" y="2881420"/>
                  <a:pt x="3231197" y="3077420"/>
                </a:cubicBezTo>
                <a:cubicBezTo>
                  <a:pt x="3222100" y="3188347"/>
                  <a:pt x="3130485" y="3297593"/>
                  <a:pt x="3029247" y="3279370"/>
                </a:cubicBezTo>
                <a:cubicBezTo>
                  <a:pt x="2853209" y="3308399"/>
                  <a:pt x="2578379" y="3218002"/>
                  <a:pt x="2451671" y="3279370"/>
                </a:cubicBezTo>
                <a:cubicBezTo>
                  <a:pt x="2324963" y="3340738"/>
                  <a:pt x="2070499" y="3221869"/>
                  <a:pt x="1874094" y="3279370"/>
                </a:cubicBezTo>
                <a:cubicBezTo>
                  <a:pt x="1677689" y="3336870"/>
                  <a:pt x="1520869" y="3252505"/>
                  <a:pt x="1349025" y="3279369"/>
                </a:cubicBezTo>
                <a:cubicBezTo>
                  <a:pt x="1177181" y="3306234"/>
                  <a:pt x="704494" y="3273110"/>
                  <a:pt x="403900" y="3279369"/>
                </a:cubicBezTo>
                <a:cubicBezTo>
                  <a:pt x="413649" y="3379610"/>
                  <a:pt x="385894" y="3399131"/>
                  <a:pt x="403900" y="3481319"/>
                </a:cubicBezTo>
                <a:cubicBezTo>
                  <a:pt x="434772" y="3598377"/>
                  <a:pt x="314112" y="3691291"/>
                  <a:pt x="201950" y="3683269"/>
                </a:cubicBezTo>
                <a:cubicBezTo>
                  <a:pt x="68629" y="3675084"/>
                  <a:pt x="30370" y="3590852"/>
                  <a:pt x="0" y="3481319"/>
                </a:cubicBezTo>
                <a:cubicBezTo>
                  <a:pt x="-5244" y="3364704"/>
                  <a:pt x="53524" y="3225965"/>
                  <a:pt x="0" y="2992489"/>
                </a:cubicBezTo>
                <a:cubicBezTo>
                  <a:pt x="-53524" y="2759013"/>
                  <a:pt x="23475" y="2679652"/>
                  <a:pt x="0" y="2446150"/>
                </a:cubicBezTo>
                <a:cubicBezTo>
                  <a:pt x="-23475" y="2212648"/>
                  <a:pt x="52845" y="2062499"/>
                  <a:pt x="0" y="1871056"/>
                </a:cubicBezTo>
                <a:cubicBezTo>
                  <a:pt x="-52845" y="1679613"/>
                  <a:pt x="41599" y="1488967"/>
                  <a:pt x="0" y="1353471"/>
                </a:cubicBezTo>
                <a:cubicBezTo>
                  <a:pt x="-41599" y="1217976"/>
                  <a:pt x="74572" y="979277"/>
                  <a:pt x="0" y="605849"/>
                </a:cubicBezTo>
                <a:close/>
                <a:moveTo>
                  <a:pt x="2827297" y="403900"/>
                </a:moveTo>
                <a:cubicBezTo>
                  <a:pt x="2896830" y="380134"/>
                  <a:pt x="2963908" y="408207"/>
                  <a:pt x="3029247" y="403900"/>
                </a:cubicBezTo>
                <a:cubicBezTo>
                  <a:pt x="3142349" y="415669"/>
                  <a:pt x="3214108" y="309392"/>
                  <a:pt x="3231197" y="201950"/>
                </a:cubicBezTo>
                <a:moveTo>
                  <a:pt x="3029247" y="403900"/>
                </a:moveTo>
                <a:cubicBezTo>
                  <a:pt x="3010405" y="318897"/>
                  <a:pt x="3042702" y="283312"/>
                  <a:pt x="3029247" y="201950"/>
                </a:cubicBezTo>
                <a:cubicBezTo>
                  <a:pt x="3029577" y="255536"/>
                  <a:pt x="2969891" y="306293"/>
                  <a:pt x="2928272" y="302925"/>
                </a:cubicBezTo>
                <a:cubicBezTo>
                  <a:pt x="2879522" y="317973"/>
                  <a:pt x="2824997" y="265408"/>
                  <a:pt x="2827297" y="201950"/>
                </a:cubicBezTo>
                <a:moveTo>
                  <a:pt x="201950" y="807799"/>
                </a:moveTo>
                <a:cubicBezTo>
                  <a:pt x="180761" y="742259"/>
                  <a:pt x="207390" y="661365"/>
                  <a:pt x="201950" y="605849"/>
                </a:cubicBezTo>
                <a:cubicBezTo>
                  <a:pt x="199118" y="548755"/>
                  <a:pt x="241487" y="495879"/>
                  <a:pt x="302925" y="504874"/>
                </a:cubicBezTo>
                <a:cubicBezTo>
                  <a:pt x="356979" y="517508"/>
                  <a:pt x="407965" y="553462"/>
                  <a:pt x="403900" y="605849"/>
                </a:cubicBezTo>
                <a:cubicBezTo>
                  <a:pt x="405193" y="711747"/>
                  <a:pt x="324433" y="788076"/>
                  <a:pt x="201950" y="807799"/>
                </a:cubicBezTo>
                <a:cubicBezTo>
                  <a:pt x="119140" y="814408"/>
                  <a:pt x="-19567" y="729250"/>
                  <a:pt x="0" y="605849"/>
                </a:cubicBezTo>
                <a:moveTo>
                  <a:pt x="403900" y="605849"/>
                </a:moveTo>
                <a:cubicBezTo>
                  <a:pt x="427464" y="798404"/>
                  <a:pt x="351982" y="944042"/>
                  <a:pt x="403900" y="1194023"/>
                </a:cubicBezTo>
                <a:cubicBezTo>
                  <a:pt x="455818" y="1444004"/>
                  <a:pt x="350455" y="1456939"/>
                  <a:pt x="403900" y="1648522"/>
                </a:cubicBezTo>
                <a:cubicBezTo>
                  <a:pt x="457345" y="1840105"/>
                  <a:pt x="368364" y="1980253"/>
                  <a:pt x="403900" y="2103020"/>
                </a:cubicBezTo>
                <a:cubicBezTo>
                  <a:pt x="439436" y="2225787"/>
                  <a:pt x="401875" y="2456577"/>
                  <a:pt x="403900" y="2691195"/>
                </a:cubicBezTo>
                <a:cubicBezTo>
                  <a:pt x="405925" y="2925813"/>
                  <a:pt x="355442" y="3119614"/>
                  <a:pt x="403900" y="3279369"/>
                </a:cubicBezTo>
              </a:path>
            </a:pathLst>
          </a:custGeom>
          <a:ln w="38100">
            <a:extLst>
              <a:ext uri="{C807C97D-BFC1-408E-A445-0C87EB9F89A2}">
                <ask:lineSketchStyleProps xmlns:ask="http://schemas.microsoft.com/office/drawing/2018/sketchyshapes" sd="1219033472">
                  <a:prstGeom prst="horizontalScroll">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 Act of Supremacy</a:t>
            </a:r>
          </a:p>
        </p:txBody>
      </p:sp>
      <p:sp>
        <p:nvSpPr>
          <p:cNvPr id="10" name="TextBox 9">
            <a:extLst>
              <a:ext uri="{FF2B5EF4-FFF2-40B4-BE49-F238E27FC236}">
                <a16:creationId xmlns:a16="http://schemas.microsoft.com/office/drawing/2014/main" id="{72FB563F-576D-E648-8663-9D20D4E9E6FC}"/>
              </a:ext>
            </a:extLst>
          </p:cNvPr>
          <p:cNvSpPr txBox="1"/>
          <p:nvPr/>
        </p:nvSpPr>
        <p:spPr>
          <a:xfrm>
            <a:off x="363131" y="1337937"/>
            <a:ext cx="6914420" cy="568810"/>
          </a:xfrm>
          <a:prstGeom prst="rect">
            <a:avLst/>
          </a:prstGeom>
          <a:noFill/>
        </p:spPr>
        <p:txBody>
          <a:bodyPr wrap="square" numCol="1" spcCol="360000" rtlCol="0">
            <a:spAutoFit/>
          </a:bodyPr>
          <a:lstStyle/>
          <a:p>
            <a:pP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TASK: </a:t>
            </a:r>
            <a:r>
              <a:rPr lang="en-GB" sz="1100" dirty="0">
                <a:latin typeface="Cambria" panose="02040503050406030204" pitchFamily="18" charset="0"/>
                <a:ea typeface="Tahoma" panose="020B0604030504040204" pitchFamily="34" charset="0"/>
                <a:cs typeface="Tahoma" panose="020B0604030504040204" pitchFamily="34" charset="0"/>
              </a:rPr>
              <a:t> Using the information on the previous pages regarding the Religious Settlement, summarise each part using specific information. </a:t>
            </a:r>
            <a:endParaRPr lang="en-GB" sz="1100" b="1" dirty="0">
              <a:latin typeface="Cambria" panose="02040503050406030204" pitchFamily="18" charset="0"/>
              <a:ea typeface="Tahoma" panose="020B0604030504040204" pitchFamily="34" charset="0"/>
              <a:cs typeface="Tahoma" panose="020B0604030504040204" pitchFamily="34" charset="0"/>
            </a:endParaRPr>
          </a:p>
        </p:txBody>
      </p:sp>
      <p:sp>
        <p:nvSpPr>
          <p:cNvPr id="12" name="Horizontal Scroll 11">
            <a:extLst>
              <a:ext uri="{FF2B5EF4-FFF2-40B4-BE49-F238E27FC236}">
                <a16:creationId xmlns:a16="http://schemas.microsoft.com/office/drawing/2014/main" id="{8A3C46AC-1B01-8048-B220-DD5DB827A423}"/>
              </a:ext>
            </a:extLst>
          </p:cNvPr>
          <p:cNvSpPr/>
          <p:nvPr/>
        </p:nvSpPr>
        <p:spPr>
          <a:xfrm>
            <a:off x="4034181" y="1998617"/>
            <a:ext cx="3243369" cy="3801291"/>
          </a:xfrm>
          <a:custGeom>
            <a:avLst/>
            <a:gdLst>
              <a:gd name="csX0" fmla="*/ 3243369 w 3243369"/>
              <a:gd name="csY0" fmla="*/ 202711 h 3801291"/>
              <a:gd name="csX1" fmla="*/ 3040658 w 3243369"/>
              <a:gd name="csY1" fmla="*/ 405422 h 3801291"/>
              <a:gd name="csX2" fmla="*/ 3040658 w 3243369"/>
              <a:gd name="csY2" fmla="*/ 202711 h 3801291"/>
              <a:gd name="csX3" fmla="*/ 2939303 w 3243369"/>
              <a:gd name="csY3" fmla="*/ 304066 h 3801291"/>
              <a:gd name="csX4" fmla="*/ 2837948 w 3243369"/>
              <a:gd name="csY4" fmla="*/ 202711 h 3801291"/>
              <a:gd name="csX5" fmla="*/ 2837948 w 3243369"/>
              <a:gd name="csY5" fmla="*/ 405421 h 3801291"/>
              <a:gd name="csX6" fmla="*/ 2310901 w 3243369"/>
              <a:gd name="csY6" fmla="*/ 405421 h 3801291"/>
              <a:gd name="csX7" fmla="*/ 1731148 w 3243369"/>
              <a:gd name="csY7" fmla="*/ 405421 h 3801291"/>
              <a:gd name="csX8" fmla="*/ 1283158 w 3243369"/>
              <a:gd name="csY8" fmla="*/ 405421 h 3801291"/>
              <a:gd name="csX9" fmla="*/ 756111 w 3243369"/>
              <a:gd name="csY9" fmla="*/ 405421 h 3801291"/>
              <a:gd name="csX10" fmla="*/ 202711 w 3243369"/>
              <a:gd name="csY10" fmla="*/ 405421 h 3801291"/>
              <a:gd name="csX11" fmla="*/ 0 w 3243369"/>
              <a:gd name="csY11" fmla="*/ 608132 h 3801291"/>
              <a:gd name="csX12" fmla="*/ 0 w 3243369"/>
              <a:gd name="csY12" fmla="*/ 1206222 h 3801291"/>
              <a:gd name="csX13" fmla="*/ 0 w 3243369"/>
              <a:gd name="csY13" fmla="*/ 1744502 h 3801291"/>
              <a:gd name="csX14" fmla="*/ 0 w 3243369"/>
              <a:gd name="csY14" fmla="*/ 2342592 h 3801291"/>
              <a:gd name="csX15" fmla="*/ 0 w 3243369"/>
              <a:gd name="csY15" fmla="*/ 3000490 h 3801291"/>
              <a:gd name="csX16" fmla="*/ 0 w 3243369"/>
              <a:gd name="csY16" fmla="*/ 3598580 h 3801291"/>
              <a:gd name="csX17" fmla="*/ 202711 w 3243369"/>
              <a:gd name="csY17" fmla="*/ 3801291 h 3801291"/>
              <a:gd name="csX18" fmla="*/ 405422 w 3243369"/>
              <a:gd name="csY18" fmla="*/ 3598580 h 3801291"/>
              <a:gd name="csX19" fmla="*/ 405421 w 3243369"/>
              <a:gd name="csY19" fmla="*/ 3395870 h 3801291"/>
              <a:gd name="csX20" fmla="*/ 879764 w 3243369"/>
              <a:gd name="csY20" fmla="*/ 3395870 h 3801291"/>
              <a:gd name="csX21" fmla="*/ 1380459 w 3243369"/>
              <a:gd name="csY21" fmla="*/ 3395870 h 3801291"/>
              <a:gd name="csX22" fmla="*/ 1828449 w 3243369"/>
              <a:gd name="csY22" fmla="*/ 3395870 h 3801291"/>
              <a:gd name="csX23" fmla="*/ 2276439 w 3243369"/>
              <a:gd name="csY23" fmla="*/ 3395870 h 3801291"/>
              <a:gd name="csX24" fmla="*/ 3040658 w 3243369"/>
              <a:gd name="csY24" fmla="*/ 3395870 h 3801291"/>
              <a:gd name="csX25" fmla="*/ 3243369 w 3243369"/>
              <a:gd name="csY25" fmla="*/ 3193159 h 3801291"/>
              <a:gd name="csX26" fmla="*/ 3243369 w 3243369"/>
              <a:gd name="csY26" fmla="*/ 2654878 h 3801291"/>
              <a:gd name="csX27" fmla="*/ 3243369 w 3243369"/>
              <a:gd name="csY27" fmla="*/ 2146502 h 3801291"/>
              <a:gd name="csX28" fmla="*/ 3243369 w 3243369"/>
              <a:gd name="csY28" fmla="*/ 1518508 h 3801291"/>
              <a:gd name="csX29" fmla="*/ 3243369 w 3243369"/>
              <a:gd name="csY29" fmla="*/ 980227 h 3801291"/>
              <a:gd name="csX30" fmla="*/ 3243369 w 3243369"/>
              <a:gd name="csY30" fmla="*/ 202711 h 3801291"/>
              <a:gd name="csX31" fmla="*/ 202711 w 3243369"/>
              <a:gd name="csY31" fmla="*/ 810842 h 3801291"/>
              <a:gd name="csX32" fmla="*/ 405422 w 3243369"/>
              <a:gd name="csY32" fmla="*/ 608131 h 3801291"/>
              <a:gd name="csX33" fmla="*/ 304067 w 3243369"/>
              <a:gd name="csY33" fmla="*/ 506776 h 3801291"/>
              <a:gd name="csX34" fmla="*/ 202712 w 3243369"/>
              <a:gd name="csY34" fmla="*/ 608131 h 3801291"/>
              <a:gd name="csX35" fmla="*/ 202711 w 3243369"/>
              <a:gd name="csY35" fmla="*/ 810842 h 3801291"/>
              <a:gd name="csX0" fmla="*/ 202711 w 3243369"/>
              <a:gd name="csY0" fmla="*/ 810842 h 3801291"/>
              <a:gd name="csX1" fmla="*/ 405422 w 3243369"/>
              <a:gd name="csY1" fmla="*/ 608131 h 3801291"/>
              <a:gd name="csX2" fmla="*/ 304067 w 3243369"/>
              <a:gd name="csY2" fmla="*/ 506776 h 3801291"/>
              <a:gd name="csX3" fmla="*/ 202712 w 3243369"/>
              <a:gd name="csY3" fmla="*/ 608131 h 3801291"/>
              <a:gd name="csX4" fmla="*/ 202711 w 3243369"/>
              <a:gd name="csY4" fmla="*/ 810842 h 3801291"/>
              <a:gd name="csX5" fmla="*/ 3040658 w 3243369"/>
              <a:gd name="csY5" fmla="*/ 405421 h 3801291"/>
              <a:gd name="csX6" fmla="*/ 3243369 w 3243369"/>
              <a:gd name="csY6" fmla="*/ 202710 h 3801291"/>
              <a:gd name="csX7" fmla="*/ 3040658 w 3243369"/>
              <a:gd name="csY7" fmla="*/ -1 h 3801291"/>
              <a:gd name="csX8" fmla="*/ 2837947 w 3243369"/>
              <a:gd name="csY8" fmla="*/ 202710 h 3801291"/>
              <a:gd name="csX9" fmla="*/ 2939302 w 3243369"/>
              <a:gd name="csY9" fmla="*/ 304065 h 3801291"/>
              <a:gd name="csX10" fmla="*/ 3040657 w 3243369"/>
              <a:gd name="csY10" fmla="*/ 202710 h 3801291"/>
              <a:gd name="csX11" fmla="*/ 3040658 w 3243369"/>
              <a:gd name="csY11" fmla="*/ 405421 h 3801291"/>
              <a:gd name="csX0" fmla="*/ 0 w 3243369"/>
              <a:gd name="csY0" fmla="*/ 608132 h 3801291"/>
              <a:gd name="csX1" fmla="*/ 202711 w 3243369"/>
              <a:gd name="csY1" fmla="*/ 405421 h 3801291"/>
              <a:gd name="csX2" fmla="*/ 729758 w 3243369"/>
              <a:gd name="csY2" fmla="*/ 405421 h 3801291"/>
              <a:gd name="csX3" fmla="*/ 1309511 w 3243369"/>
              <a:gd name="csY3" fmla="*/ 405421 h 3801291"/>
              <a:gd name="csX4" fmla="*/ 1836558 w 3243369"/>
              <a:gd name="csY4" fmla="*/ 405421 h 3801291"/>
              <a:gd name="csX5" fmla="*/ 2284548 w 3243369"/>
              <a:gd name="csY5" fmla="*/ 405421 h 3801291"/>
              <a:gd name="csX6" fmla="*/ 2837948 w 3243369"/>
              <a:gd name="csY6" fmla="*/ 405421 h 3801291"/>
              <a:gd name="csX7" fmla="*/ 2837948 w 3243369"/>
              <a:gd name="csY7" fmla="*/ 202711 h 3801291"/>
              <a:gd name="csX8" fmla="*/ 3040659 w 3243369"/>
              <a:gd name="csY8" fmla="*/ 0 h 3801291"/>
              <a:gd name="csX9" fmla="*/ 3243370 w 3243369"/>
              <a:gd name="csY9" fmla="*/ 202711 h 3801291"/>
              <a:gd name="csX10" fmla="*/ 3243369 w 3243369"/>
              <a:gd name="csY10" fmla="*/ 3193159 h 3801291"/>
              <a:gd name="csX11" fmla="*/ 3040658 w 3243369"/>
              <a:gd name="csY11" fmla="*/ 3395870 h 3801291"/>
              <a:gd name="csX12" fmla="*/ 2487258 w 3243369"/>
              <a:gd name="csY12" fmla="*/ 3395870 h 3801291"/>
              <a:gd name="csX13" fmla="*/ 2039268 w 3243369"/>
              <a:gd name="csY13" fmla="*/ 3395870 h 3801291"/>
              <a:gd name="csX14" fmla="*/ 1538573 w 3243369"/>
              <a:gd name="csY14" fmla="*/ 3395870 h 3801291"/>
              <a:gd name="csX15" fmla="*/ 1090583 w 3243369"/>
              <a:gd name="csY15" fmla="*/ 3395870 h 3801291"/>
              <a:gd name="csX16" fmla="*/ 405421 w 3243369"/>
              <a:gd name="csY16" fmla="*/ 3395870 h 3801291"/>
              <a:gd name="csX17" fmla="*/ 405421 w 3243369"/>
              <a:gd name="csY17" fmla="*/ 3598580 h 3801291"/>
              <a:gd name="csX18" fmla="*/ 202710 w 3243369"/>
              <a:gd name="csY18" fmla="*/ 3801291 h 3801291"/>
              <a:gd name="csX19" fmla="*/ -1 w 3243369"/>
              <a:gd name="csY19" fmla="*/ 3598580 h 3801291"/>
              <a:gd name="csX20" fmla="*/ 0 w 3243369"/>
              <a:gd name="csY20" fmla="*/ 608132 h 3801291"/>
              <a:gd name="csX21" fmla="*/ 2837948 w 3243369"/>
              <a:gd name="csY21" fmla="*/ 405421 h 3801291"/>
              <a:gd name="csX22" fmla="*/ 3040658 w 3243369"/>
              <a:gd name="csY22" fmla="*/ 405421 h 3801291"/>
              <a:gd name="csX23" fmla="*/ 3243369 w 3243369"/>
              <a:gd name="csY23" fmla="*/ 202710 h 3801291"/>
              <a:gd name="csX24" fmla="*/ 3040658 w 3243369"/>
              <a:gd name="csY24" fmla="*/ 405421 h 3801291"/>
              <a:gd name="csX25" fmla="*/ 3040658 w 3243369"/>
              <a:gd name="csY25" fmla="*/ 202711 h 3801291"/>
              <a:gd name="csX26" fmla="*/ 2939303 w 3243369"/>
              <a:gd name="csY26" fmla="*/ 304066 h 3801291"/>
              <a:gd name="csX27" fmla="*/ 2837948 w 3243369"/>
              <a:gd name="csY27" fmla="*/ 202711 h 3801291"/>
              <a:gd name="csX28" fmla="*/ 202711 w 3243369"/>
              <a:gd name="csY28" fmla="*/ 810842 h 3801291"/>
              <a:gd name="csX29" fmla="*/ 202711 w 3243369"/>
              <a:gd name="csY29" fmla="*/ 608132 h 3801291"/>
              <a:gd name="csX30" fmla="*/ 304066 w 3243369"/>
              <a:gd name="csY30" fmla="*/ 506777 h 3801291"/>
              <a:gd name="csX31" fmla="*/ 405421 w 3243369"/>
              <a:gd name="csY31" fmla="*/ 608132 h 3801291"/>
              <a:gd name="csX32" fmla="*/ 202710 w 3243369"/>
              <a:gd name="csY32" fmla="*/ 810843 h 3801291"/>
              <a:gd name="csX33" fmla="*/ -1 w 3243369"/>
              <a:gd name="csY33" fmla="*/ 608132 h 3801291"/>
              <a:gd name="csX34" fmla="*/ 405421 w 3243369"/>
              <a:gd name="csY34" fmla="*/ 608132 h 3801291"/>
              <a:gd name="csX35" fmla="*/ 405421 w 3243369"/>
              <a:gd name="csY35" fmla="*/ 1193557 h 3801291"/>
              <a:gd name="csX36" fmla="*/ 405421 w 3243369"/>
              <a:gd name="csY36" fmla="*/ 1667472 h 3801291"/>
              <a:gd name="csX37" fmla="*/ 405421 w 3243369"/>
              <a:gd name="csY37" fmla="*/ 2197143 h 3801291"/>
              <a:gd name="csX38" fmla="*/ 405421 w 3243369"/>
              <a:gd name="csY38" fmla="*/ 2810445 h 3801291"/>
              <a:gd name="csX39" fmla="*/ 405421 w 3243369"/>
              <a:gd name="csY39" fmla="*/ 3395870 h 38012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3243369" h="3801291" stroke="0" extrusionOk="0">
                <a:moveTo>
                  <a:pt x="3243369" y="202711"/>
                </a:moveTo>
                <a:cubicBezTo>
                  <a:pt x="3217739" y="298856"/>
                  <a:pt x="3124704" y="415896"/>
                  <a:pt x="3040658" y="405422"/>
                </a:cubicBezTo>
                <a:cubicBezTo>
                  <a:pt x="3032643" y="337990"/>
                  <a:pt x="3054338" y="250343"/>
                  <a:pt x="3040658" y="202711"/>
                </a:cubicBezTo>
                <a:cubicBezTo>
                  <a:pt x="3033821" y="253487"/>
                  <a:pt x="2988434" y="318116"/>
                  <a:pt x="2939303" y="304066"/>
                </a:cubicBezTo>
                <a:cubicBezTo>
                  <a:pt x="2883427" y="311991"/>
                  <a:pt x="2836158" y="252922"/>
                  <a:pt x="2837948" y="202711"/>
                </a:cubicBezTo>
                <a:cubicBezTo>
                  <a:pt x="2844902" y="247553"/>
                  <a:pt x="2833879" y="318971"/>
                  <a:pt x="2837948" y="405421"/>
                </a:cubicBezTo>
                <a:cubicBezTo>
                  <a:pt x="2658043" y="446454"/>
                  <a:pt x="2453242" y="398201"/>
                  <a:pt x="2310901" y="405421"/>
                </a:cubicBezTo>
                <a:cubicBezTo>
                  <a:pt x="2168560" y="412641"/>
                  <a:pt x="1898829" y="371966"/>
                  <a:pt x="1731148" y="405421"/>
                </a:cubicBezTo>
                <a:cubicBezTo>
                  <a:pt x="1563467" y="438876"/>
                  <a:pt x="1393680" y="382920"/>
                  <a:pt x="1283158" y="405421"/>
                </a:cubicBezTo>
                <a:cubicBezTo>
                  <a:pt x="1172636" y="427922"/>
                  <a:pt x="985830" y="361342"/>
                  <a:pt x="756111" y="405421"/>
                </a:cubicBezTo>
                <a:cubicBezTo>
                  <a:pt x="526392" y="449500"/>
                  <a:pt x="439752" y="339035"/>
                  <a:pt x="202711" y="405421"/>
                </a:cubicBezTo>
                <a:cubicBezTo>
                  <a:pt x="95604" y="400632"/>
                  <a:pt x="6578" y="491936"/>
                  <a:pt x="0" y="608132"/>
                </a:cubicBezTo>
                <a:cubicBezTo>
                  <a:pt x="35075" y="859394"/>
                  <a:pt x="-19599" y="1074168"/>
                  <a:pt x="0" y="1206222"/>
                </a:cubicBezTo>
                <a:cubicBezTo>
                  <a:pt x="19599" y="1338276"/>
                  <a:pt x="-53781" y="1633482"/>
                  <a:pt x="0" y="1744502"/>
                </a:cubicBezTo>
                <a:cubicBezTo>
                  <a:pt x="53781" y="1855522"/>
                  <a:pt x="-53487" y="2214363"/>
                  <a:pt x="0" y="2342592"/>
                </a:cubicBezTo>
                <a:cubicBezTo>
                  <a:pt x="53487" y="2470821"/>
                  <a:pt x="-65366" y="2729344"/>
                  <a:pt x="0" y="3000490"/>
                </a:cubicBezTo>
                <a:cubicBezTo>
                  <a:pt x="65366" y="3271636"/>
                  <a:pt x="-9931" y="3310151"/>
                  <a:pt x="0" y="3598580"/>
                </a:cubicBezTo>
                <a:cubicBezTo>
                  <a:pt x="-1166" y="3712619"/>
                  <a:pt x="109367" y="3815119"/>
                  <a:pt x="202711" y="3801291"/>
                </a:cubicBezTo>
                <a:cubicBezTo>
                  <a:pt x="313912" y="3819186"/>
                  <a:pt x="421365" y="3701077"/>
                  <a:pt x="405422" y="3598580"/>
                </a:cubicBezTo>
                <a:cubicBezTo>
                  <a:pt x="402705" y="3535324"/>
                  <a:pt x="392883" y="3464109"/>
                  <a:pt x="405421" y="3395870"/>
                </a:cubicBezTo>
                <a:cubicBezTo>
                  <a:pt x="501895" y="3393303"/>
                  <a:pt x="778119" y="3423252"/>
                  <a:pt x="879764" y="3395870"/>
                </a:cubicBezTo>
                <a:cubicBezTo>
                  <a:pt x="981409" y="3368488"/>
                  <a:pt x="1205643" y="3410737"/>
                  <a:pt x="1380459" y="3395870"/>
                </a:cubicBezTo>
                <a:cubicBezTo>
                  <a:pt x="1555275" y="3381003"/>
                  <a:pt x="1683938" y="3430629"/>
                  <a:pt x="1828449" y="3395870"/>
                </a:cubicBezTo>
                <a:cubicBezTo>
                  <a:pt x="1972960" y="3361111"/>
                  <a:pt x="2127665" y="3402157"/>
                  <a:pt x="2276439" y="3395870"/>
                </a:cubicBezTo>
                <a:cubicBezTo>
                  <a:pt x="2425213" y="3389583"/>
                  <a:pt x="2809774" y="3438420"/>
                  <a:pt x="3040658" y="3395870"/>
                </a:cubicBezTo>
                <a:cubicBezTo>
                  <a:pt x="3160683" y="3423056"/>
                  <a:pt x="3246038" y="3304328"/>
                  <a:pt x="3243369" y="3193159"/>
                </a:cubicBezTo>
                <a:cubicBezTo>
                  <a:pt x="3190245" y="3007723"/>
                  <a:pt x="3294007" y="2812412"/>
                  <a:pt x="3243369" y="2654878"/>
                </a:cubicBezTo>
                <a:cubicBezTo>
                  <a:pt x="3192731" y="2497344"/>
                  <a:pt x="3281869" y="2385384"/>
                  <a:pt x="3243369" y="2146502"/>
                </a:cubicBezTo>
                <a:cubicBezTo>
                  <a:pt x="3204869" y="1907620"/>
                  <a:pt x="3286718" y="1720259"/>
                  <a:pt x="3243369" y="1518508"/>
                </a:cubicBezTo>
                <a:cubicBezTo>
                  <a:pt x="3200020" y="1316757"/>
                  <a:pt x="3270634" y="1095488"/>
                  <a:pt x="3243369" y="980227"/>
                </a:cubicBezTo>
                <a:cubicBezTo>
                  <a:pt x="3216104" y="864966"/>
                  <a:pt x="3258709" y="431228"/>
                  <a:pt x="3243369" y="202711"/>
                </a:cubicBezTo>
                <a:close/>
                <a:moveTo>
                  <a:pt x="202711" y="810842"/>
                </a:moveTo>
                <a:cubicBezTo>
                  <a:pt x="317054" y="817315"/>
                  <a:pt x="414633" y="718257"/>
                  <a:pt x="405422" y="608131"/>
                </a:cubicBezTo>
                <a:cubicBezTo>
                  <a:pt x="401772" y="565814"/>
                  <a:pt x="367022" y="508777"/>
                  <a:pt x="304067" y="506776"/>
                </a:cubicBezTo>
                <a:cubicBezTo>
                  <a:pt x="246659" y="502110"/>
                  <a:pt x="208894" y="552351"/>
                  <a:pt x="202712" y="608131"/>
                </a:cubicBezTo>
                <a:cubicBezTo>
                  <a:pt x="214972" y="688405"/>
                  <a:pt x="207428" y="747789"/>
                  <a:pt x="202711" y="810842"/>
                </a:cubicBezTo>
                <a:close/>
              </a:path>
              <a:path w="3243369" h="3801291" fill="darkenLess" stroke="0" extrusionOk="0">
                <a:moveTo>
                  <a:pt x="202711" y="810842"/>
                </a:moveTo>
                <a:cubicBezTo>
                  <a:pt x="319146" y="821796"/>
                  <a:pt x="427392" y="741819"/>
                  <a:pt x="405422" y="608131"/>
                </a:cubicBezTo>
                <a:cubicBezTo>
                  <a:pt x="402575" y="548347"/>
                  <a:pt x="349364" y="517378"/>
                  <a:pt x="304067" y="506776"/>
                </a:cubicBezTo>
                <a:cubicBezTo>
                  <a:pt x="258359" y="509081"/>
                  <a:pt x="210382" y="543963"/>
                  <a:pt x="202712" y="608131"/>
                </a:cubicBezTo>
                <a:cubicBezTo>
                  <a:pt x="197701" y="666751"/>
                  <a:pt x="198283" y="745330"/>
                  <a:pt x="202711" y="810842"/>
                </a:cubicBezTo>
                <a:close/>
                <a:moveTo>
                  <a:pt x="3040658" y="405421"/>
                </a:moveTo>
                <a:cubicBezTo>
                  <a:pt x="3154096" y="427674"/>
                  <a:pt x="3238127" y="308666"/>
                  <a:pt x="3243369" y="202710"/>
                </a:cubicBezTo>
                <a:cubicBezTo>
                  <a:pt x="3261096" y="71576"/>
                  <a:pt x="3156007" y="4173"/>
                  <a:pt x="3040658" y="-1"/>
                </a:cubicBezTo>
                <a:cubicBezTo>
                  <a:pt x="2940666" y="2050"/>
                  <a:pt x="2808594" y="101496"/>
                  <a:pt x="2837947" y="202710"/>
                </a:cubicBezTo>
                <a:cubicBezTo>
                  <a:pt x="2837696" y="250052"/>
                  <a:pt x="2883721" y="300062"/>
                  <a:pt x="2939302" y="304065"/>
                </a:cubicBezTo>
                <a:cubicBezTo>
                  <a:pt x="3000617" y="288283"/>
                  <a:pt x="3025401" y="259878"/>
                  <a:pt x="3040657" y="202710"/>
                </a:cubicBezTo>
                <a:cubicBezTo>
                  <a:pt x="3044447" y="264380"/>
                  <a:pt x="3043944" y="335265"/>
                  <a:pt x="3040658" y="405421"/>
                </a:cubicBezTo>
                <a:close/>
              </a:path>
              <a:path w="3243369" h="3801291" fill="none" extrusionOk="0">
                <a:moveTo>
                  <a:pt x="0" y="608132"/>
                </a:moveTo>
                <a:cubicBezTo>
                  <a:pt x="3888" y="499411"/>
                  <a:pt x="94249" y="390204"/>
                  <a:pt x="202711" y="405421"/>
                </a:cubicBezTo>
                <a:cubicBezTo>
                  <a:pt x="357804" y="389949"/>
                  <a:pt x="517185" y="438428"/>
                  <a:pt x="729758" y="405421"/>
                </a:cubicBezTo>
                <a:cubicBezTo>
                  <a:pt x="942331" y="372414"/>
                  <a:pt x="1159227" y="421462"/>
                  <a:pt x="1309511" y="405421"/>
                </a:cubicBezTo>
                <a:cubicBezTo>
                  <a:pt x="1459795" y="389380"/>
                  <a:pt x="1624071" y="455701"/>
                  <a:pt x="1836558" y="405421"/>
                </a:cubicBezTo>
                <a:cubicBezTo>
                  <a:pt x="2049045" y="355141"/>
                  <a:pt x="2116321" y="438088"/>
                  <a:pt x="2284548" y="405421"/>
                </a:cubicBezTo>
                <a:cubicBezTo>
                  <a:pt x="2452775" y="372754"/>
                  <a:pt x="2699381" y="454436"/>
                  <a:pt x="2837948" y="405421"/>
                </a:cubicBezTo>
                <a:cubicBezTo>
                  <a:pt x="2822512" y="364612"/>
                  <a:pt x="2855412" y="244372"/>
                  <a:pt x="2837948" y="202711"/>
                </a:cubicBezTo>
                <a:cubicBezTo>
                  <a:pt x="2806549" y="96288"/>
                  <a:pt x="2927651" y="4352"/>
                  <a:pt x="3040659" y="0"/>
                </a:cubicBezTo>
                <a:cubicBezTo>
                  <a:pt x="3122664" y="-7116"/>
                  <a:pt x="3217695" y="105271"/>
                  <a:pt x="3243370" y="202711"/>
                </a:cubicBezTo>
                <a:cubicBezTo>
                  <a:pt x="3306340" y="987134"/>
                  <a:pt x="3047974" y="2081357"/>
                  <a:pt x="3243369" y="3193159"/>
                </a:cubicBezTo>
                <a:cubicBezTo>
                  <a:pt x="3246678" y="3319536"/>
                  <a:pt x="3162014" y="3421756"/>
                  <a:pt x="3040658" y="3395870"/>
                </a:cubicBezTo>
                <a:cubicBezTo>
                  <a:pt x="2800048" y="3418064"/>
                  <a:pt x="2685257" y="3352607"/>
                  <a:pt x="2487258" y="3395870"/>
                </a:cubicBezTo>
                <a:cubicBezTo>
                  <a:pt x="2289259" y="3439133"/>
                  <a:pt x="2131026" y="3389852"/>
                  <a:pt x="2039268" y="3395870"/>
                </a:cubicBezTo>
                <a:cubicBezTo>
                  <a:pt x="1947510" y="3401888"/>
                  <a:pt x="1707926" y="3364453"/>
                  <a:pt x="1538573" y="3395870"/>
                </a:cubicBezTo>
                <a:cubicBezTo>
                  <a:pt x="1369220" y="3427287"/>
                  <a:pt x="1228641" y="3382777"/>
                  <a:pt x="1090583" y="3395870"/>
                </a:cubicBezTo>
                <a:cubicBezTo>
                  <a:pt x="952525" y="3408963"/>
                  <a:pt x="562944" y="3322298"/>
                  <a:pt x="405421" y="3395870"/>
                </a:cubicBezTo>
                <a:cubicBezTo>
                  <a:pt x="425634" y="3490441"/>
                  <a:pt x="388882" y="3529810"/>
                  <a:pt x="405421" y="3598580"/>
                </a:cubicBezTo>
                <a:cubicBezTo>
                  <a:pt x="407893" y="3708716"/>
                  <a:pt x="334802" y="3800227"/>
                  <a:pt x="202710" y="3801291"/>
                </a:cubicBezTo>
                <a:cubicBezTo>
                  <a:pt x="98965" y="3781708"/>
                  <a:pt x="9543" y="3705227"/>
                  <a:pt x="-1" y="3598580"/>
                </a:cubicBezTo>
                <a:cubicBezTo>
                  <a:pt x="4129" y="2660824"/>
                  <a:pt x="80352" y="1594856"/>
                  <a:pt x="0" y="608132"/>
                </a:cubicBezTo>
                <a:close/>
                <a:moveTo>
                  <a:pt x="2837948" y="405421"/>
                </a:moveTo>
                <a:cubicBezTo>
                  <a:pt x="2890827" y="403387"/>
                  <a:pt x="2951626" y="414385"/>
                  <a:pt x="3040658" y="405421"/>
                </a:cubicBezTo>
                <a:cubicBezTo>
                  <a:pt x="3137897" y="395675"/>
                  <a:pt x="3240246" y="312641"/>
                  <a:pt x="3243369" y="202710"/>
                </a:cubicBezTo>
                <a:moveTo>
                  <a:pt x="3040658" y="405421"/>
                </a:moveTo>
                <a:cubicBezTo>
                  <a:pt x="3025971" y="318545"/>
                  <a:pt x="3046040" y="282604"/>
                  <a:pt x="3040658" y="202711"/>
                </a:cubicBezTo>
                <a:cubicBezTo>
                  <a:pt x="3035999" y="242603"/>
                  <a:pt x="2997644" y="308243"/>
                  <a:pt x="2939303" y="304066"/>
                </a:cubicBezTo>
                <a:cubicBezTo>
                  <a:pt x="2871449" y="315639"/>
                  <a:pt x="2837229" y="267475"/>
                  <a:pt x="2837948" y="202711"/>
                </a:cubicBezTo>
                <a:moveTo>
                  <a:pt x="202711" y="810842"/>
                </a:moveTo>
                <a:cubicBezTo>
                  <a:pt x="198072" y="758463"/>
                  <a:pt x="225514" y="705858"/>
                  <a:pt x="202711" y="608132"/>
                </a:cubicBezTo>
                <a:cubicBezTo>
                  <a:pt x="201612" y="551430"/>
                  <a:pt x="250005" y="491354"/>
                  <a:pt x="304066" y="506777"/>
                </a:cubicBezTo>
                <a:cubicBezTo>
                  <a:pt x="354510" y="493637"/>
                  <a:pt x="404293" y="552650"/>
                  <a:pt x="405421" y="608132"/>
                </a:cubicBezTo>
                <a:cubicBezTo>
                  <a:pt x="394990" y="719936"/>
                  <a:pt x="333862" y="818667"/>
                  <a:pt x="202710" y="810843"/>
                </a:cubicBezTo>
                <a:cubicBezTo>
                  <a:pt x="61793" y="824159"/>
                  <a:pt x="15133" y="700379"/>
                  <a:pt x="-1" y="608132"/>
                </a:cubicBezTo>
                <a:moveTo>
                  <a:pt x="405421" y="608132"/>
                </a:moveTo>
                <a:cubicBezTo>
                  <a:pt x="453573" y="882356"/>
                  <a:pt x="360367" y="1034212"/>
                  <a:pt x="405421" y="1193557"/>
                </a:cubicBezTo>
                <a:cubicBezTo>
                  <a:pt x="450475" y="1352902"/>
                  <a:pt x="383967" y="1440746"/>
                  <a:pt x="405421" y="1667472"/>
                </a:cubicBezTo>
                <a:cubicBezTo>
                  <a:pt x="426875" y="1894199"/>
                  <a:pt x="357113" y="2087870"/>
                  <a:pt x="405421" y="2197143"/>
                </a:cubicBezTo>
                <a:cubicBezTo>
                  <a:pt x="453729" y="2306416"/>
                  <a:pt x="382906" y="2578516"/>
                  <a:pt x="405421" y="2810445"/>
                </a:cubicBezTo>
                <a:cubicBezTo>
                  <a:pt x="427936" y="3042374"/>
                  <a:pt x="368455" y="3212712"/>
                  <a:pt x="405421" y="3395870"/>
                </a:cubicBezTo>
              </a:path>
              <a:path w="3243369" h="3801291" fill="none" stroke="0" extrusionOk="0">
                <a:moveTo>
                  <a:pt x="0" y="608132"/>
                </a:moveTo>
                <a:cubicBezTo>
                  <a:pt x="2561" y="495979"/>
                  <a:pt x="92962" y="396886"/>
                  <a:pt x="202711" y="405421"/>
                </a:cubicBezTo>
                <a:cubicBezTo>
                  <a:pt x="358117" y="405400"/>
                  <a:pt x="554436" y="420614"/>
                  <a:pt x="756111" y="405421"/>
                </a:cubicBezTo>
                <a:cubicBezTo>
                  <a:pt x="957786" y="390228"/>
                  <a:pt x="1154092" y="410218"/>
                  <a:pt x="1309511" y="405421"/>
                </a:cubicBezTo>
                <a:cubicBezTo>
                  <a:pt x="1464930" y="400624"/>
                  <a:pt x="1718227" y="441730"/>
                  <a:pt x="1836558" y="405421"/>
                </a:cubicBezTo>
                <a:cubicBezTo>
                  <a:pt x="1954889" y="369112"/>
                  <a:pt x="2140841" y="456891"/>
                  <a:pt x="2363605" y="405421"/>
                </a:cubicBezTo>
                <a:cubicBezTo>
                  <a:pt x="2586369" y="353951"/>
                  <a:pt x="2636925" y="431091"/>
                  <a:pt x="2837948" y="405421"/>
                </a:cubicBezTo>
                <a:cubicBezTo>
                  <a:pt x="2814289" y="351762"/>
                  <a:pt x="2843622" y="293056"/>
                  <a:pt x="2837948" y="202711"/>
                </a:cubicBezTo>
                <a:cubicBezTo>
                  <a:pt x="2833738" y="90355"/>
                  <a:pt x="2902842" y="11329"/>
                  <a:pt x="3040659" y="0"/>
                </a:cubicBezTo>
                <a:cubicBezTo>
                  <a:pt x="3136561" y="-18696"/>
                  <a:pt x="3244492" y="76548"/>
                  <a:pt x="3243370" y="202711"/>
                </a:cubicBezTo>
                <a:cubicBezTo>
                  <a:pt x="3139474" y="1350425"/>
                  <a:pt x="3176822" y="2362471"/>
                  <a:pt x="3243369" y="3193159"/>
                </a:cubicBezTo>
                <a:cubicBezTo>
                  <a:pt x="3223276" y="3309941"/>
                  <a:pt x="3163113" y="3424671"/>
                  <a:pt x="3040658" y="3395870"/>
                </a:cubicBezTo>
                <a:cubicBezTo>
                  <a:pt x="2791805" y="3437978"/>
                  <a:pt x="2643487" y="3344938"/>
                  <a:pt x="2539963" y="3395870"/>
                </a:cubicBezTo>
                <a:cubicBezTo>
                  <a:pt x="2436439" y="3446802"/>
                  <a:pt x="2281752" y="3348814"/>
                  <a:pt x="2065620" y="3395870"/>
                </a:cubicBezTo>
                <a:cubicBezTo>
                  <a:pt x="1849488" y="3442926"/>
                  <a:pt x="1664969" y="3371938"/>
                  <a:pt x="1538573" y="3395870"/>
                </a:cubicBezTo>
                <a:cubicBezTo>
                  <a:pt x="1412177" y="3419802"/>
                  <a:pt x="1146115" y="3391319"/>
                  <a:pt x="1011526" y="3395870"/>
                </a:cubicBezTo>
                <a:cubicBezTo>
                  <a:pt x="876937" y="3400421"/>
                  <a:pt x="690044" y="3382079"/>
                  <a:pt x="405421" y="3395870"/>
                </a:cubicBezTo>
                <a:cubicBezTo>
                  <a:pt x="406707" y="3457154"/>
                  <a:pt x="392462" y="3512824"/>
                  <a:pt x="405421" y="3598580"/>
                </a:cubicBezTo>
                <a:cubicBezTo>
                  <a:pt x="416476" y="3724006"/>
                  <a:pt x="304145" y="3826922"/>
                  <a:pt x="202710" y="3801291"/>
                </a:cubicBezTo>
                <a:cubicBezTo>
                  <a:pt x="104070" y="3796615"/>
                  <a:pt x="12045" y="3681632"/>
                  <a:pt x="-1" y="3598580"/>
                </a:cubicBezTo>
                <a:cubicBezTo>
                  <a:pt x="215369" y="2696826"/>
                  <a:pt x="121133" y="1414790"/>
                  <a:pt x="0" y="608132"/>
                </a:cubicBezTo>
                <a:close/>
                <a:moveTo>
                  <a:pt x="2837948" y="405421"/>
                </a:moveTo>
                <a:cubicBezTo>
                  <a:pt x="2923590" y="392738"/>
                  <a:pt x="2978299" y="408948"/>
                  <a:pt x="3040658" y="405421"/>
                </a:cubicBezTo>
                <a:cubicBezTo>
                  <a:pt x="3127589" y="413461"/>
                  <a:pt x="3259586" y="290440"/>
                  <a:pt x="3243369" y="202710"/>
                </a:cubicBezTo>
                <a:moveTo>
                  <a:pt x="3040658" y="405421"/>
                </a:moveTo>
                <a:cubicBezTo>
                  <a:pt x="3032311" y="323583"/>
                  <a:pt x="3044053" y="252133"/>
                  <a:pt x="3040658" y="202711"/>
                </a:cubicBezTo>
                <a:cubicBezTo>
                  <a:pt x="3044882" y="267173"/>
                  <a:pt x="3006624" y="303819"/>
                  <a:pt x="2939303" y="304066"/>
                </a:cubicBezTo>
                <a:cubicBezTo>
                  <a:pt x="2889787" y="297441"/>
                  <a:pt x="2844291" y="243838"/>
                  <a:pt x="2837948" y="202711"/>
                </a:cubicBezTo>
                <a:moveTo>
                  <a:pt x="202711" y="810842"/>
                </a:moveTo>
                <a:cubicBezTo>
                  <a:pt x="190354" y="740026"/>
                  <a:pt x="225738" y="696685"/>
                  <a:pt x="202711" y="608132"/>
                </a:cubicBezTo>
                <a:cubicBezTo>
                  <a:pt x="192651" y="560754"/>
                  <a:pt x="254996" y="507164"/>
                  <a:pt x="304066" y="506777"/>
                </a:cubicBezTo>
                <a:cubicBezTo>
                  <a:pt x="357431" y="519931"/>
                  <a:pt x="399342" y="540727"/>
                  <a:pt x="405421" y="608132"/>
                </a:cubicBezTo>
                <a:cubicBezTo>
                  <a:pt x="409885" y="721730"/>
                  <a:pt x="320728" y="813048"/>
                  <a:pt x="202710" y="810843"/>
                </a:cubicBezTo>
                <a:cubicBezTo>
                  <a:pt x="63126" y="794220"/>
                  <a:pt x="4733" y="688763"/>
                  <a:pt x="-1" y="608132"/>
                </a:cubicBezTo>
                <a:moveTo>
                  <a:pt x="405421" y="608132"/>
                </a:moveTo>
                <a:cubicBezTo>
                  <a:pt x="463068" y="795581"/>
                  <a:pt x="390076" y="918282"/>
                  <a:pt x="405421" y="1193557"/>
                </a:cubicBezTo>
                <a:cubicBezTo>
                  <a:pt x="420766" y="1468833"/>
                  <a:pt x="370719" y="1471883"/>
                  <a:pt x="405421" y="1723227"/>
                </a:cubicBezTo>
                <a:cubicBezTo>
                  <a:pt x="440123" y="1974571"/>
                  <a:pt x="387039" y="2146272"/>
                  <a:pt x="405421" y="2280775"/>
                </a:cubicBezTo>
                <a:cubicBezTo>
                  <a:pt x="423803" y="2415278"/>
                  <a:pt x="357180" y="2592267"/>
                  <a:pt x="405421" y="2838322"/>
                </a:cubicBezTo>
                <a:cubicBezTo>
                  <a:pt x="453662" y="3084377"/>
                  <a:pt x="363066" y="3140562"/>
                  <a:pt x="405421" y="3395870"/>
                </a:cubicBezTo>
              </a:path>
            </a:pathLst>
          </a:custGeom>
          <a:ln w="38100">
            <a:extLst>
              <a:ext uri="{C807C97D-BFC1-408E-A445-0C87EB9F89A2}">
                <ask:lineSketchStyleProps xmlns:ask="http://schemas.microsoft.com/office/drawing/2018/sketchyshapes" sd="1219033472">
                  <a:prstGeom prst="horizontalScroll">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 Act of Uniformity</a:t>
            </a:r>
          </a:p>
        </p:txBody>
      </p:sp>
      <p:sp>
        <p:nvSpPr>
          <p:cNvPr id="13" name="Horizontal Scroll 12">
            <a:extLst>
              <a:ext uri="{FF2B5EF4-FFF2-40B4-BE49-F238E27FC236}">
                <a16:creationId xmlns:a16="http://schemas.microsoft.com/office/drawing/2014/main" id="{F9B520AB-5FA7-1A41-9E07-0E72484C5FE7}"/>
              </a:ext>
            </a:extLst>
          </p:cNvPr>
          <p:cNvSpPr/>
          <p:nvPr/>
        </p:nvSpPr>
        <p:spPr>
          <a:xfrm>
            <a:off x="2158152" y="6009801"/>
            <a:ext cx="3243369" cy="3683269"/>
          </a:xfrm>
          <a:custGeom>
            <a:avLst/>
            <a:gdLst>
              <a:gd name="csX0" fmla="*/ 3243369 w 3243369"/>
              <a:gd name="csY0" fmla="*/ 202711 h 3683269"/>
              <a:gd name="csX1" fmla="*/ 3040658 w 3243369"/>
              <a:gd name="csY1" fmla="*/ 405422 h 3683269"/>
              <a:gd name="csX2" fmla="*/ 3040658 w 3243369"/>
              <a:gd name="csY2" fmla="*/ 202711 h 3683269"/>
              <a:gd name="csX3" fmla="*/ 2939303 w 3243369"/>
              <a:gd name="csY3" fmla="*/ 304066 h 3683269"/>
              <a:gd name="csX4" fmla="*/ 2837948 w 3243369"/>
              <a:gd name="csY4" fmla="*/ 202711 h 3683269"/>
              <a:gd name="csX5" fmla="*/ 2837948 w 3243369"/>
              <a:gd name="csY5" fmla="*/ 405421 h 3683269"/>
              <a:gd name="csX6" fmla="*/ 2310901 w 3243369"/>
              <a:gd name="csY6" fmla="*/ 405421 h 3683269"/>
              <a:gd name="csX7" fmla="*/ 1731148 w 3243369"/>
              <a:gd name="csY7" fmla="*/ 405421 h 3683269"/>
              <a:gd name="csX8" fmla="*/ 1283158 w 3243369"/>
              <a:gd name="csY8" fmla="*/ 405421 h 3683269"/>
              <a:gd name="csX9" fmla="*/ 756111 w 3243369"/>
              <a:gd name="csY9" fmla="*/ 405421 h 3683269"/>
              <a:gd name="csX10" fmla="*/ 202711 w 3243369"/>
              <a:gd name="csY10" fmla="*/ 405421 h 3683269"/>
              <a:gd name="csX11" fmla="*/ 0 w 3243369"/>
              <a:gd name="csY11" fmla="*/ 608132 h 3683269"/>
              <a:gd name="csX12" fmla="*/ 0 w 3243369"/>
              <a:gd name="csY12" fmla="*/ 1182617 h 3683269"/>
              <a:gd name="csX13" fmla="*/ 0 w 3243369"/>
              <a:gd name="csY13" fmla="*/ 1699654 h 3683269"/>
              <a:gd name="csX14" fmla="*/ 0 w 3243369"/>
              <a:gd name="csY14" fmla="*/ 2274139 h 3683269"/>
              <a:gd name="csX15" fmla="*/ 0 w 3243369"/>
              <a:gd name="csY15" fmla="*/ 2906073 h 3683269"/>
              <a:gd name="csX16" fmla="*/ 0 w 3243369"/>
              <a:gd name="csY16" fmla="*/ 3480558 h 3683269"/>
              <a:gd name="csX17" fmla="*/ 202711 w 3243369"/>
              <a:gd name="csY17" fmla="*/ 3683269 h 3683269"/>
              <a:gd name="csX18" fmla="*/ 405422 w 3243369"/>
              <a:gd name="csY18" fmla="*/ 3480558 h 3683269"/>
              <a:gd name="csX19" fmla="*/ 405421 w 3243369"/>
              <a:gd name="csY19" fmla="*/ 3277848 h 3683269"/>
              <a:gd name="csX20" fmla="*/ 879764 w 3243369"/>
              <a:gd name="csY20" fmla="*/ 3277848 h 3683269"/>
              <a:gd name="csX21" fmla="*/ 1380459 w 3243369"/>
              <a:gd name="csY21" fmla="*/ 3277848 h 3683269"/>
              <a:gd name="csX22" fmla="*/ 1828449 w 3243369"/>
              <a:gd name="csY22" fmla="*/ 3277848 h 3683269"/>
              <a:gd name="csX23" fmla="*/ 2276439 w 3243369"/>
              <a:gd name="csY23" fmla="*/ 3277848 h 3683269"/>
              <a:gd name="csX24" fmla="*/ 3040658 w 3243369"/>
              <a:gd name="csY24" fmla="*/ 3277848 h 3683269"/>
              <a:gd name="csX25" fmla="*/ 3243369 w 3243369"/>
              <a:gd name="csY25" fmla="*/ 3075137 h 3683269"/>
              <a:gd name="csX26" fmla="*/ 3243369 w 3243369"/>
              <a:gd name="csY26" fmla="*/ 2558100 h 3683269"/>
              <a:gd name="csX27" fmla="*/ 3243369 w 3243369"/>
              <a:gd name="csY27" fmla="*/ 2069788 h 3683269"/>
              <a:gd name="csX28" fmla="*/ 3243369 w 3243369"/>
              <a:gd name="csY28" fmla="*/ 1466578 h 3683269"/>
              <a:gd name="csX29" fmla="*/ 3243369 w 3243369"/>
              <a:gd name="csY29" fmla="*/ 949542 h 3683269"/>
              <a:gd name="csX30" fmla="*/ 3243369 w 3243369"/>
              <a:gd name="csY30" fmla="*/ 202711 h 3683269"/>
              <a:gd name="csX31" fmla="*/ 202711 w 3243369"/>
              <a:gd name="csY31" fmla="*/ 810842 h 3683269"/>
              <a:gd name="csX32" fmla="*/ 405422 w 3243369"/>
              <a:gd name="csY32" fmla="*/ 608131 h 3683269"/>
              <a:gd name="csX33" fmla="*/ 304067 w 3243369"/>
              <a:gd name="csY33" fmla="*/ 506776 h 3683269"/>
              <a:gd name="csX34" fmla="*/ 202712 w 3243369"/>
              <a:gd name="csY34" fmla="*/ 608131 h 3683269"/>
              <a:gd name="csX35" fmla="*/ 202711 w 3243369"/>
              <a:gd name="csY35" fmla="*/ 810842 h 3683269"/>
              <a:gd name="csX0" fmla="*/ 202711 w 3243369"/>
              <a:gd name="csY0" fmla="*/ 810842 h 3683269"/>
              <a:gd name="csX1" fmla="*/ 405422 w 3243369"/>
              <a:gd name="csY1" fmla="*/ 608131 h 3683269"/>
              <a:gd name="csX2" fmla="*/ 304067 w 3243369"/>
              <a:gd name="csY2" fmla="*/ 506776 h 3683269"/>
              <a:gd name="csX3" fmla="*/ 202712 w 3243369"/>
              <a:gd name="csY3" fmla="*/ 608131 h 3683269"/>
              <a:gd name="csX4" fmla="*/ 202711 w 3243369"/>
              <a:gd name="csY4" fmla="*/ 810842 h 3683269"/>
              <a:gd name="csX5" fmla="*/ 3040658 w 3243369"/>
              <a:gd name="csY5" fmla="*/ 405421 h 3683269"/>
              <a:gd name="csX6" fmla="*/ 3243369 w 3243369"/>
              <a:gd name="csY6" fmla="*/ 202710 h 3683269"/>
              <a:gd name="csX7" fmla="*/ 3040658 w 3243369"/>
              <a:gd name="csY7" fmla="*/ -1 h 3683269"/>
              <a:gd name="csX8" fmla="*/ 2837947 w 3243369"/>
              <a:gd name="csY8" fmla="*/ 202710 h 3683269"/>
              <a:gd name="csX9" fmla="*/ 2939302 w 3243369"/>
              <a:gd name="csY9" fmla="*/ 304065 h 3683269"/>
              <a:gd name="csX10" fmla="*/ 3040657 w 3243369"/>
              <a:gd name="csY10" fmla="*/ 202710 h 3683269"/>
              <a:gd name="csX11" fmla="*/ 3040658 w 3243369"/>
              <a:gd name="csY11" fmla="*/ 405421 h 3683269"/>
              <a:gd name="csX0" fmla="*/ 0 w 3243369"/>
              <a:gd name="csY0" fmla="*/ 608132 h 3683269"/>
              <a:gd name="csX1" fmla="*/ 202711 w 3243369"/>
              <a:gd name="csY1" fmla="*/ 405421 h 3683269"/>
              <a:gd name="csX2" fmla="*/ 729758 w 3243369"/>
              <a:gd name="csY2" fmla="*/ 405421 h 3683269"/>
              <a:gd name="csX3" fmla="*/ 1309511 w 3243369"/>
              <a:gd name="csY3" fmla="*/ 405421 h 3683269"/>
              <a:gd name="csX4" fmla="*/ 1836558 w 3243369"/>
              <a:gd name="csY4" fmla="*/ 405421 h 3683269"/>
              <a:gd name="csX5" fmla="*/ 2284548 w 3243369"/>
              <a:gd name="csY5" fmla="*/ 405421 h 3683269"/>
              <a:gd name="csX6" fmla="*/ 2837948 w 3243369"/>
              <a:gd name="csY6" fmla="*/ 405421 h 3683269"/>
              <a:gd name="csX7" fmla="*/ 2837948 w 3243369"/>
              <a:gd name="csY7" fmla="*/ 202711 h 3683269"/>
              <a:gd name="csX8" fmla="*/ 3040659 w 3243369"/>
              <a:gd name="csY8" fmla="*/ 0 h 3683269"/>
              <a:gd name="csX9" fmla="*/ 3243370 w 3243369"/>
              <a:gd name="csY9" fmla="*/ 202711 h 3683269"/>
              <a:gd name="csX10" fmla="*/ 3243369 w 3243369"/>
              <a:gd name="csY10" fmla="*/ 3075137 h 3683269"/>
              <a:gd name="csX11" fmla="*/ 3040658 w 3243369"/>
              <a:gd name="csY11" fmla="*/ 3277848 h 3683269"/>
              <a:gd name="csX12" fmla="*/ 2487258 w 3243369"/>
              <a:gd name="csY12" fmla="*/ 3277848 h 3683269"/>
              <a:gd name="csX13" fmla="*/ 2039268 w 3243369"/>
              <a:gd name="csY13" fmla="*/ 3277848 h 3683269"/>
              <a:gd name="csX14" fmla="*/ 1538573 w 3243369"/>
              <a:gd name="csY14" fmla="*/ 3277848 h 3683269"/>
              <a:gd name="csX15" fmla="*/ 1090583 w 3243369"/>
              <a:gd name="csY15" fmla="*/ 3277848 h 3683269"/>
              <a:gd name="csX16" fmla="*/ 405421 w 3243369"/>
              <a:gd name="csY16" fmla="*/ 3277848 h 3683269"/>
              <a:gd name="csX17" fmla="*/ 405421 w 3243369"/>
              <a:gd name="csY17" fmla="*/ 3480558 h 3683269"/>
              <a:gd name="csX18" fmla="*/ 202710 w 3243369"/>
              <a:gd name="csY18" fmla="*/ 3683269 h 3683269"/>
              <a:gd name="csX19" fmla="*/ -1 w 3243369"/>
              <a:gd name="csY19" fmla="*/ 3480558 h 3683269"/>
              <a:gd name="csX20" fmla="*/ 0 w 3243369"/>
              <a:gd name="csY20" fmla="*/ 608132 h 3683269"/>
              <a:gd name="csX21" fmla="*/ 2837948 w 3243369"/>
              <a:gd name="csY21" fmla="*/ 405421 h 3683269"/>
              <a:gd name="csX22" fmla="*/ 3040658 w 3243369"/>
              <a:gd name="csY22" fmla="*/ 405421 h 3683269"/>
              <a:gd name="csX23" fmla="*/ 3243369 w 3243369"/>
              <a:gd name="csY23" fmla="*/ 202710 h 3683269"/>
              <a:gd name="csX24" fmla="*/ 3040658 w 3243369"/>
              <a:gd name="csY24" fmla="*/ 405421 h 3683269"/>
              <a:gd name="csX25" fmla="*/ 3040658 w 3243369"/>
              <a:gd name="csY25" fmla="*/ 202711 h 3683269"/>
              <a:gd name="csX26" fmla="*/ 2939303 w 3243369"/>
              <a:gd name="csY26" fmla="*/ 304066 h 3683269"/>
              <a:gd name="csX27" fmla="*/ 2837948 w 3243369"/>
              <a:gd name="csY27" fmla="*/ 202711 h 3683269"/>
              <a:gd name="csX28" fmla="*/ 202711 w 3243369"/>
              <a:gd name="csY28" fmla="*/ 810842 h 3683269"/>
              <a:gd name="csX29" fmla="*/ 202711 w 3243369"/>
              <a:gd name="csY29" fmla="*/ 608132 h 3683269"/>
              <a:gd name="csX30" fmla="*/ 304066 w 3243369"/>
              <a:gd name="csY30" fmla="*/ 506777 h 3683269"/>
              <a:gd name="csX31" fmla="*/ 405421 w 3243369"/>
              <a:gd name="csY31" fmla="*/ 608132 h 3683269"/>
              <a:gd name="csX32" fmla="*/ 202710 w 3243369"/>
              <a:gd name="csY32" fmla="*/ 810843 h 3683269"/>
              <a:gd name="csX33" fmla="*/ -1 w 3243369"/>
              <a:gd name="csY33" fmla="*/ 608132 h 3683269"/>
              <a:gd name="csX34" fmla="*/ 405421 w 3243369"/>
              <a:gd name="csY34" fmla="*/ 608132 h 3683269"/>
              <a:gd name="csX35" fmla="*/ 405421 w 3243369"/>
              <a:gd name="csY35" fmla="*/ 1168772 h 3683269"/>
              <a:gd name="csX36" fmla="*/ 405421 w 3243369"/>
              <a:gd name="csY36" fmla="*/ 1622624 h 3683269"/>
              <a:gd name="csX37" fmla="*/ 405421 w 3243369"/>
              <a:gd name="csY37" fmla="*/ 2129870 h 3683269"/>
              <a:gd name="csX38" fmla="*/ 405421 w 3243369"/>
              <a:gd name="csY38" fmla="*/ 2717208 h 3683269"/>
              <a:gd name="csX39" fmla="*/ 405421 w 3243369"/>
              <a:gd name="csY39" fmla="*/ 3277848 h 3683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3243369" h="3683269" stroke="0" extrusionOk="0">
                <a:moveTo>
                  <a:pt x="3243369" y="202711"/>
                </a:moveTo>
                <a:cubicBezTo>
                  <a:pt x="3217739" y="298856"/>
                  <a:pt x="3124704" y="415896"/>
                  <a:pt x="3040658" y="405422"/>
                </a:cubicBezTo>
                <a:cubicBezTo>
                  <a:pt x="3032643" y="337990"/>
                  <a:pt x="3054338" y="250343"/>
                  <a:pt x="3040658" y="202711"/>
                </a:cubicBezTo>
                <a:cubicBezTo>
                  <a:pt x="3033821" y="253487"/>
                  <a:pt x="2988434" y="318116"/>
                  <a:pt x="2939303" y="304066"/>
                </a:cubicBezTo>
                <a:cubicBezTo>
                  <a:pt x="2883427" y="311991"/>
                  <a:pt x="2836158" y="252922"/>
                  <a:pt x="2837948" y="202711"/>
                </a:cubicBezTo>
                <a:cubicBezTo>
                  <a:pt x="2844902" y="247553"/>
                  <a:pt x="2833879" y="318971"/>
                  <a:pt x="2837948" y="405421"/>
                </a:cubicBezTo>
                <a:cubicBezTo>
                  <a:pt x="2658043" y="446454"/>
                  <a:pt x="2453242" y="398201"/>
                  <a:pt x="2310901" y="405421"/>
                </a:cubicBezTo>
                <a:cubicBezTo>
                  <a:pt x="2168560" y="412641"/>
                  <a:pt x="1898829" y="371966"/>
                  <a:pt x="1731148" y="405421"/>
                </a:cubicBezTo>
                <a:cubicBezTo>
                  <a:pt x="1563467" y="438876"/>
                  <a:pt x="1393680" y="382920"/>
                  <a:pt x="1283158" y="405421"/>
                </a:cubicBezTo>
                <a:cubicBezTo>
                  <a:pt x="1172636" y="427922"/>
                  <a:pt x="985830" y="361342"/>
                  <a:pt x="756111" y="405421"/>
                </a:cubicBezTo>
                <a:cubicBezTo>
                  <a:pt x="526392" y="449500"/>
                  <a:pt x="439752" y="339035"/>
                  <a:pt x="202711" y="405421"/>
                </a:cubicBezTo>
                <a:cubicBezTo>
                  <a:pt x="95604" y="400632"/>
                  <a:pt x="6578" y="491936"/>
                  <a:pt x="0" y="608132"/>
                </a:cubicBezTo>
                <a:cubicBezTo>
                  <a:pt x="10958" y="853385"/>
                  <a:pt x="-13859" y="918681"/>
                  <a:pt x="0" y="1182617"/>
                </a:cubicBezTo>
                <a:cubicBezTo>
                  <a:pt x="13859" y="1446553"/>
                  <a:pt x="-9200" y="1504789"/>
                  <a:pt x="0" y="1699654"/>
                </a:cubicBezTo>
                <a:cubicBezTo>
                  <a:pt x="9200" y="1894519"/>
                  <a:pt x="-46503" y="2054346"/>
                  <a:pt x="0" y="2274139"/>
                </a:cubicBezTo>
                <a:cubicBezTo>
                  <a:pt x="46503" y="2493932"/>
                  <a:pt x="-47961" y="2678672"/>
                  <a:pt x="0" y="2906073"/>
                </a:cubicBezTo>
                <a:cubicBezTo>
                  <a:pt x="47961" y="3133474"/>
                  <a:pt x="-10235" y="3351107"/>
                  <a:pt x="0" y="3480558"/>
                </a:cubicBezTo>
                <a:cubicBezTo>
                  <a:pt x="-1166" y="3594597"/>
                  <a:pt x="109367" y="3697097"/>
                  <a:pt x="202711" y="3683269"/>
                </a:cubicBezTo>
                <a:cubicBezTo>
                  <a:pt x="313912" y="3701164"/>
                  <a:pt x="421365" y="3583055"/>
                  <a:pt x="405422" y="3480558"/>
                </a:cubicBezTo>
                <a:cubicBezTo>
                  <a:pt x="402705" y="3417302"/>
                  <a:pt x="392883" y="3346087"/>
                  <a:pt x="405421" y="3277848"/>
                </a:cubicBezTo>
                <a:cubicBezTo>
                  <a:pt x="501895" y="3275281"/>
                  <a:pt x="778119" y="3305230"/>
                  <a:pt x="879764" y="3277848"/>
                </a:cubicBezTo>
                <a:cubicBezTo>
                  <a:pt x="981409" y="3250466"/>
                  <a:pt x="1205643" y="3292715"/>
                  <a:pt x="1380459" y="3277848"/>
                </a:cubicBezTo>
                <a:cubicBezTo>
                  <a:pt x="1555275" y="3262981"/>
                  <a:pt x="1683938" y="3312607"/>
                  <a:pt x="1828449" y="3277848"/>
                </a:cubicBezTo>
                <a:cubicBezTo>
                  <a:pt x="1972960" y="3243089"/>
                  <a:pt x="2127665" y="3284135"/>
                  <a:pt x="2276439" y="3277848"/>
                </a:cubicBezTo>
                <a:cubicBezTo>
                  <a:pt x="2425213" y="3271561"/>
                  <a:pt x="2809774" y="3320398"/>
                  <a:pt x="3040658" y="3277848"/>
                </a:cubicBezTo>
                <a:cubicBezTo>
                  <a:pt x="3160683" y="3305034"/>
                  <a:pt x="3246038" y="3186306"/>
                  <a:pt x="3243369" y="3075137"/>
                </a:cubicBezTo>
                <a:cubicBezTo>
                  <a:pt x="3232053" y="2925908"/>
                  <a:pt x="3253220" y="2808605"/>
                  <a:pt x="3243369" y="2558100"/>
                </a:cubicBezTo>
                <a:cubicBezTo>
                  <a:pt x="3233518" y="2307595"/>
                  <a:pt x="3297487" y="2207615"/>
                  <a:pt x="3243369" y="2069788"/>
                </a:cubicBezTo>
                <a:cubicBezTo>
                  <a:pt x="3189251" y="1931961"/>
                  <a:pt x="3281373" y="1655795"/>
                  <a:pt x="3243369" y="1466578"/>
                </a:cubicBezTo>
                <a:cubicBezTo>
                  <a:pt x="3205365" y="1277361"/>
                  <a:pt x="3268166" y="1083570"/>
                  <a:pt x="3243369" y="949542"/>
                </a:cubicBezTo>
                <a:cubicBezTo>
                  <a:pt x="3218572" y="815514"/>
                  <a:pt x="3308839" y="530856"/>
                  <a:pt x="3243369" y="202711"/>
                </a:cubicBezTo>
                <a:close/>
                <a:moveTo>
                  <a:pt x="202711" y="810842"/>
                </a:moveTo>
                <a:cubicBezTo>
                  <a:pt x="317054" y="817315"/>
                  <a:pt x="414633" y="718257"/>
                  <a:pt x="405422" y="608131"/>
                </a:cubicBezTo>
                <a:cubicBezTo>
                  <a:pt x="401772" y="565814"/>
                  <a:pt x="367022" y="508777"/>
                  <a:pt x="304067" y="506776"/>
                </a:cubicBezTo>
                <a:cubicBezTo>
                  <a:pt x="246659" y="502110"/>
                  <a:pt x="208894" y="552351"/>
                  <a:pt x="202712" y="608131"/>
                </a:cubicBezTo>
                <a:cubicBezTo>
                  <a:pt x="214972" y="688405"/>
                  <a:pt x="207428" y="747789"/>
                  <a:pt x="202711" y="810842"/>
                </a:cubicBezTo>
                <a:close/>
              </a:path>
              <a:path w="3243369" h="3683269" fill="darkenLess" stroke="0" extrusionOk="0">
                <a:moveTo>
                  <a:pt x="202711" y="810842"/>
                </a:moveTo>
                <a:cubicBezTo>
                  <a:pt x="319146" y="821796"/>
                  <a:pt x="427392" y="741819"/>
                  <a:pt x="405422" y="608131"/>
                </a:cubicBezTo>
                <a:cubicBezTo>
                  <a:pt x="402575" y="548347"/>
                  <a:pt x="349364" y="517378"/>
                  <a:pt x="304067" y="506776"/>
                </a:cubicBezTo>
                <a:cubicBezTo>
                  <a:pt x="258359" y="509081"/>
                  <a:pt x="210382" y="543963"/>
                  <a:pt x="202712" y="608131"/>
                </a:cubicBezTo>
                <a:cubicBezTo>
                  <a:pt x="197701" y="666751"/>
                  <a:pt x="198283" y="745330"/>
                  <a:pt x="202711" y="810842"/>
                </a:cubicBezTo>
                <a:close/>
                <a:moveTo>
                  <a:pt x="3040658" y="405421"/>
                </a:moveTo>
                <a:cubicBezTo>
                  <a:pt x="3154096" y="427674"/>
                  <a:pt x="3238127" y="308666"/>
                  <a:pt x="3243369" y="202710"/>
                </a:cubicBezTo>
                <a:cubicBezTo>
                  <a:pt x="3261096" y="71576"/>
                  <a:pt x="3156007" y="4173"/>
                  <a:pt x="3040658" y="-1"/>
                </a:cubicBezTo>
                <a:cubicBezTo>
                  <a:pt x="2940666" y="2050"/>
                  <a:pt x="2808594" y="101496"/>
                  <a:pt x="2837947" y="202710"/>
                </a:cubicBezTo>
                <a:cubicBezTo>
                  <a:pt x="2837696" y="250052"/>
                  <a:pt x="2883721" y="300062"/>
                  <a:pt x="2939302" y="304065"/>
                </a:cubicBezTo>
                <a:cubicBezTo>
                  <a:pt x="3000617" y="288283"/>
                  <a:pt x="3025401" y="259878"/>
                  <a:pt x="3040657" y="202710"/>
                </a:cubicBezTo>
                <a:cubicBezTo>
                  <a:pt x="3044447" y="264380"/>
                  <a:pt x="3043944" y="335265"/>
                  <a:pt x="3040658" y="405421"/>
                </a:cubicBezTo>
                <a:close/>
              </a:path>
              <a:path w="3243369" h="3683269" fill="none" extrusionOk="0">
                <a:moveTo>
                  <a:pt x="0" y="608132"/>
                </a:moveTo>
                <a:cubicBezTo>
                  <a:pt x="3888" y="499411"/>
                  <a:pt x="94249" y="390204"/>
                  <a:pt x="202711" y="405421"/>
                </a:cubicBezTo>
                <a:cubicBezTo>
                  <a:pt x="357804" y="389949"/>
                  <a:pt x="517185" y="438428"/>
                  <a:pt x="729758" y="405421"/>
                </a:cubicBezTo>
                <a:cubicBezTo>
                  <a:pt x="942331" y="372414"/>
                  <a:pt x="1159227" y="421462"/>
                  <a:pt x="1309511" y="405421"/>
                </a:cubicBezTo>
                <a:cubicBezTo>
                  <a:pt x="1459795" y="389380"/>
                  <a:pt x="1624071" y="455701"/>
                  <a:pt x="1836558" y="405421"/>
                </a:cubicBezTo>
                <a:cubicBezTo>
                  <a:pt x="2049045" y="355141"/>
                  <a:pt x="2116321" y="438088"/>
                  <a:pt x="2284548" y="405421"/>
                </a:cubicBezTo>
                <a:cubicBezTo>
                  <a:pt x="2452775" y="372754"/>
                  <a:pt x="2699381" y="454436"/>
                  <a:pt x="2837948" y="405421"/>
                </a:cubicBezTo>
                <a:cubicBezTo>
                  <a:pt x="2822512" y="364612"/>
                  <a:pt x="2855412" y="244372"/>
                  <a:pt x="2837948" y="202711"/>
                </a:cubicBezTo>
                <a:cubicBezTo>
                  <a:pt x="2806549" y="96288"/>
                  <a:pt x="2927651" y="4352"/>
                  <a:pt x="3040659" y="0"/>
                </a:cubicBezTo>
                <a:cubicBezTo>
                  <a:pt x="3122664" y="-7116"/>
                  <a:pt x="3217695" y="105271"/>
                  <a:pt x="3243370" y="202711"/>
                </a:cubicBezTo>
                <a:cubicBezTo>
                  <a:pt x="3322211" y="894264"/>
                  <a:pt x="3081673" y="2022507"/>
                  <a:pt x="3243369" y="3075137"/>
                </a:cubicBezTo>
                <a:cubicBezTo>
                  <a:pt x="3246678" y="3201514"/>
                  <a:pt x="3162014" y="3303734"/>
                  <a:pt x="3040658" y="3277848"/>
                </a:cubicBezTo>
                <a:cubicBezTo>
                  <a:pt x="2800048" y="3300042"/>
                  <a:pt x="2685257" y="3234585"/>
                  <a:pt x="2487258" y="3277848"/>
                </a:cubicBezTo>
                <a:cubicBezTo>
                  <a:pt x="2289259" y="3321111"/>
                  <a:pt x="2131026" y="3271830"/>
                  <a:pt x="2039268" y="3277848"/>
                </a:cubicBezTo>
                <a:cubicBezTo>
                  <a:pt x="1947510" y="3283866"/>
                  <a:pt x="1707926" y="3246431"/>
                  <a:pt x="1538573" y="3277848"/>
                </a:cubicBezTo>
                <a:cubicBezTo>
                  <a:pt x="1369220" y="3309265"/>
                  <a:pt x="1228641" y="3264755"/>
                  <a:pt x="1090583" y="3277848"/>
                </a:cubicBezTo>
                <a:cubicBezTo>
                  <a:pt x="952525" y="3290941"/>
                  <a:pt x="562944" y="3204276"/>
                  <a:pt x="405421" y="3277848"/>
                </a:cubicBezTo>
                <a:cubicBezTo>
                  <a:pt x="425634" y="3372419"/>
                  <a:pt x="388882" y="3411788"/>
                  <a:pt x="405421" y="3480558"/>
                </a:cubicBezTo>
                <a:cubicBezTo>
                  <a:pt x="407893" y="3590694"/>
                  <a:pt x="334802" y="3682205"/>
                  <a:pt x="202710" y="3683269"/>
                </a:cubicBezTo>
                <a:cubicBezTo>
                  <a:pt x="98965" y="3663686"/>
                  <a:pt x="9543" y="3587205"/>
                  <a:pt x="-1" y="3480558"/>
                </a:cubicBezTo>
                <a:cubicBezTo>
                  <a:pt x="11861" y="2692711"/>
                  <a:pt x="109804" y="1551816"/>
                  <a:pt x="0" y="608132"/>
                </a:cubicBezTo>
                <a:close/>
                <a:moveTo>
                  <a:pt x="2837948" y="405421"/>
                </a:moveTo>
                <a:cubicBezTo>
                  <a:pt x="2890827" y="403387"/>
                  <a:pt x="2951626" y="414385"/>
                  <a:pt x="3040658" y="405421"/>
                </a:cubicBezTo>
                <a:cubicBezTo>
                  <a:pt x="3137897" y="395675"/>
                  <a:pt x="3240246" y="312641"/>
                  <a:pt x="3243369" y="202710"/>
                </a:cubicBezTo>
                <a:moveTo>
                  <a:pt x="3040658" y="405421"/>
                </a:moveTo>
                <a:cubicBezTo>
                  <a:pt x="3025971" y="318545"/>
                  <a:pt x="3046040" y="282604"/>
                  <a:pt x="3040658" y="202711"/>
                </a:cubicBezTo>
                <a:cubicBezTo>
                  <a:pt x="3035999" y="242603"/>
                  <a:pt x="2997644" y="308243"/>
                  <a:pt x="2939303" y="304066"/>
                </a:cubicBezTo>
                <a:cubicBezTo>
                  <a:pt x="2871449" y="315639"/>
                  <a:pt x="2837229" y="267475"/>
                  <a:pt x="2837948" y="202711"/>
                </a:cubicBezTo>
                <a:moveTo>
                  <a:pt x="202711" y="810842"/>
                </a:moveTo>
                <a:cubicBezTo>
                  <a:pt x="198072" y="758463"/>
                  <a:pt x="225514" y="705858"/>
                  <a:pt x="202711" y="608132"/>
                </a:cubicBezTo>
                <a:cubicBezTo>
                  <a:pt x="201612" y="551430"/>
                  <a:pt x="250005" y="491354"/>
                  <a:pt x="304066" y="506777"/>
                </a:cubicBezTo>
                <a:cubicBezTo>
                  <a:pt x="354510" y="493637"/>
                  <a:pt x="404293" y="552650"/>
                  <a:pt x="405421" y="608132"/>
                </a:cubicBezTo>
                <a:cubicBezTo>
                  <a:pt x="394990" y="719936"/>
                  <a:pt x="333862" y="818667"/>
                  <a:pt x="202710" y="810843"/>
                </a:cubicBezTo>
                <a:cubicBezTo>
                  <a:pt x="61793" y="824159"/>
                  <a:pt x="15133" y="700379"/>
                  <a:pt x="-1" y="608132"/>
                </a:cubicBezTo>
                <a:moveTo>
                  <a:pt x="405421" y="608132"/>
                </a:moveTo>
                <a:cubicBezTo>
                  <a:pt x="440629" y="751490"/>
                  <a:pt x="400007" y="991563"/>
                  <a:pt x="405421" y="1168772"/>
                </a:cubicBezTo>
                <a:cubicBezTo>
                  <a:pt x="410835" y="1345981"/>
                  <a:pt x="402542" y="1504414"/>
                  <a:pt x="405421" y="1622624"/>
                </a:cubicBezTo>
                <a:cubicBezTo>
                  <a:pt x="408300" y="1740834"/>
                  <a:pt x="395692" y="1937013"/>
                  <a:pt x="405421" y="2129870"/>
                </a:cubicBezTo>
                <a:cubicBezTo>
                  <a:pt x="415150" y="2322727"/>
                  <a:pt x="396259" y="2585694"/>
                  <a:pt x="405421" y="2717208"/>
                </a:cubicBezTo>
                <a:cubicBezTo>
                  <a:pt x="414583" y="2848722"/>
                  <a:pt x="396128" y="3108763"/>
                  <a:pt x="405421" y="3277848"/>
                </a:cubicBezTo>
              </a:path>
              <a:path w="3243369" h="3683269" fill="none" stroke="0" extrusionOk="0">
                <a:moveTo>
                  <a:pt x="0" y="608132"/>
                </a:moveTo>
                <a:cubicBezTo>
                  <a:pt x="2561" y="495979"/>
                  <a:pt x="92962" y="396886"/>
                  <a:pt x="202711" y="405421"/>
                </a:cubicBezTo>
                <a:cubicBezTo>
                  <a:pt x="358117" y="405400"/>
                  <a:pt x="554436" y="420614"/>
                  <a:pt x="756111" y="405421"/>
                </a:cubicBezTo>
                <a:cubicBezTo>
                  <a:pt x="957786" y="390228"/>
                  <a:pt x="1154092" y="410218"/>
                  <a:pt x="1309511" y="405421"/>
                </a:cubicBezTo>
                <a:cubicBezTo>
                  <a:pt x="1464930" y="400624"/>
                  <a:pt x="1718227" y="441730"/>
                  <a:pt x="1836558" y="405421"/>
                </a:cubicBezTo>
                <a:cubicBezTo>
                  <a:pt x="1954889" y="369112"/>
                  <a:pt x="2140841" y="456891"/>
                  <a:pt x="2363605" y="405421"/>
                </a:cubicBezTo>
                <a:cubicBezTo>
                  <a:pt x="2586369" y="353951"/>
                  <a:pt x="2636925" y="431091"/>
                  <a:pt x="2837948" y="405421"/>
                </a:cubicBezTo>
                <a:cubicBezTo>
                  <a:pt x="2814289" y="351762"/>
                  <a:pt x="2843622" y="293056"/>
                  <a:pt x="2837948" y="202711"/>
                </a:cubicBezTo>
                <a:cubicBezTo>
                  <a:pt x="2833738" y="90355"/>
                  <a:pt x="2902842" y="11329"/>
                  <a:pt x="3040659" y="0"/>
                </a:cubicBezTo>
                <a:cubicBezTo>
                  <a:pt x="3136561" y="-18696"/>
                  <a:pt x="3244492" y="76548"/>
                  <a:pt x="3243370" y="202711"/>
                </a:cubicBezTo>
                <a:cubicBezTo>
                  <a:pt x="3193074" y="1233236"/>
                  <a:pt x="3197844" y="2231309"/>
                  <a:pt x="3243369" y="3075137"/>
                </a:cubicBezTo>
                <a:cubicBezTo>
                  <a:pt x="3223276" y="3191919"/>
                  <a:pt x="3163113" y="3306649"/>
                  <a:pt x="3040658" y="3277848"/>
                </a:cubicBezTo>
                <a:cubicBezTo>
                  <a:pt x="2791805" y="3319956"/>
                  <a:pt x="2643487" y="3226916"/>
                  <a:pt x="2539963" y="3277848"/>
                </a:cubicBezTo>
                <a:cubicBezTo>
                  <a:pt x="2436439" y="3328780"/>
                  <a:pt x="2281752" y="3230792"/>
                  <a:pt x="2065620" y="3277848"/>
                </a:cubicBezTo>
                <a:cubicBezTo>
                  <a:pt x="1849488" y="3324904"/>
                  <a:pt x="1664969" y="3253916"/>
                  <a:pt x="1538573" y="3277848"/>
                </a:cubicBezTo>
                <a:cubicBezTo>
                  <a:pt x="1412177" y="3301780"/>
                  <a:pt x="1146115" y="3273297"/>
                  <a:pt x="1011526" y="3277848"/>
                </a:cubicBezTo>
                <a:cubicBezTo>
                  <a:pt x="876937" y="3282399"/>
                  <a:pt x="690044" y="3264057"/>
                  <a:pt x="405421" y="3277848"/>
                </a:cubicBezTo>
                <a:cubicBezTo>
                  <a:pt x="406707" y="3339132"/>
                  <a:pt x="392462" y="3394802"/>
                  <a:pt x="405421" y="3480558"/>
                </a:cubicBezTo>
                <a:cubicBezTo>
                  <a:pt x="416476" y="3605984"/>
                  <a:pt x="304145" y="3708900"/>
                  <a:pt x="202710" y="3683269"/>
                </a:cubicBezTo>
                <a:cubicBezTo>
                  <a:pt x="104070" y="3678593"/>
                  <a:pt x="12045" y="3563610"/>
                  <a:pt x="-1" y="3480558"/>
                </a:cubicBezTo>
                <a:cubicBezTo>
                  <a:pt x="144673" y="2586940"/>
                  <a:pt x="117405" y="1381301"/>
                  <a:pt x="0" y="608132"/>
                </a:cubicBezTo>
                <a:close/>
                <a:moveTo>
                  <a:pt x="2837948" y="405421"/>
                </a:moveTo>
                <a:cubicBezTo>
                  <a:pt x="2923590" y="392738"/>
                  <a:pt x="2978299" y="408948"/>
                  <a:pt x="3040658" y="405421"/>
                </a:cubicBezTo>
                <a:cubicBezTo>
                  <a:pt x="3127589" y="413461"/>
                  <a:pt x="3259586" y="290440"/>
                  <a:pt x="3243369" y="202710"/>
                </a:cubicBezTo>
                <a:moveTo>
                  <a:pt x="3040658" y="405421"/>
                </a:moveTo>
                <a:cubicBezTo>
                  <a:pt x="3032311" y="323583"/>
                  <a:pt x="3044053" y="252133"/>
                  <a:pt x="3040658" y="202711"/>
                </a:cubicBezTo>
                <a:cubicBezTo>
                  <a:pt x="3044882" y="267173"/>
                  <a:pt x="3006624" y="303819"/>
                  <a:pt x="2939303" y="304066"/>
                </a:cubicBezTo>
                <a:cubicBezTo>
                  <a:pt x="2889787" y="297441"/>
                  <a:pt x="2844291" y="243838"/>
                  <a:pt x="2837948" y="202711"/>
                </a:cubicBezTo>
                <a:moveTo>
                  <a:pt x="202711" y="810842"/>
                </a:moveTo>
                <a:cubicBezTo>
                  <a:pt x="190354" y="740026"/>
                  <a:pt x="225738" y="696685"/>
                  <a:pt x="202711" y="608132"/>
                </a:cubicBezTo>
                <a:cubicBezTo>
                  <a:pt x="192651" y="560754"/>
                  <a:pt x="254996" y="507164"/>
                  <a:pt x="304066" y="506777"/>
                </a:cubicBezTo>
                <a:cubicBezTo>
                  <a:pt x="357431" y="519931"/>
                  <a:pt x="399342" y="540727"/>
                  <a:pt x="405421" y="608132"/>
                </a:cubicBezTo>
                <a:cubicBezTo>
                  <a:pt x="409885" y="721730"/>
                  <a:pt x="320728" y="813048"/>
                  <a:pt x="202710" y="810843"/>
                </a:cubicBezTo>
                <a:cubicBezTo>
                  <a:pt x="63126" y="794220"/>
                  <a:pt x="4733" y="688763"/>
                  <a:pt x="-1" y="608132"/>
                </a:cubicBezTo>
                <a:moveTo>
                  <a:pt x="405421" y="608132"/>
                </a:moveTo>
                <a:cubicBezTo>
                  <a:pt x="442142" y="882292"/>
                  <a:pt x="359282" y="934761"/>
                  <a:pt x="405421" y="1168772"/>
                </a:cubicBezTo>
                <a:cubicBezTo>
                  <a:pt x="451560" y="1402783"/>
                  <a:pt x="356335" y="1455867"/>
                  <a:pt x="405421" y="1676018"/>
                </a:cubicBezTo>
                <a:cubicBezTo>
                  <a:pt x="454507" y="1896169"/>
                  <a:pt x="403989" y="2064376"/>
                  <a:pt x="405421" y="2209962"/>
                </a:cubicBezTo>
                <a:cubicBezTo>
                  <a:pt x="406853" y="2355548"/>
                  <a:pt x="347050" y="2479472"/>
                  <a:pt x="405421" y="2743905"/>
                </a:cubicBezTo>
                <a:cubicBezTo>
                  <a:pt x="463792" y="3008338"/>
                  <a:pt x="372679" y="3140304"/>
                  <a:pt x="405421" y="3277848"/>
                </a:cubicBezTo>
              </a:path>
            </a:pathLst>
          </a:custGeom>
          <a:ln w="38100">
            <a:extLst>
              <a:ext uri="{C807C97D-BFC1-408E-A445-0C87EB9F89A2}">
                <ask:lineSketchStyleProps xmlns:ask="http://schemas.microsoft.com/office/drawing/2018/sketchyshapes" sd="1219033472">
                  <a:prstGeom prst="horizontalScroll">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 Royal Injunctions</a:t>
            </a:r>
          </a:p>
        </p:txBody>
      </p:sp>
    </p:spTree>
    <p:extLst>
      <p:ext uri="{BB962C8B-B14F-4D97-AF65-F5344CB8AC3E}">
        <p14:creationId xmlns:p14="http://schemas.microsoft.com/office/powerpoint/2010/main" val="1057095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E9EDFB-C25F-6E4E-AF1E-474F528DB609}"/>
              </a:ext>
            </a:extLst>
          </p:cNvPr>
          <p:cNvGrpSpPr/>
          <p:nvPr/>
        </p:nvGrpSpPr>
        <p:grpSpPr>
          <a:xfrm>
            <a:off x="5943600" y="940607"/>
            <a:ext cx="1338357" cy="951906"/>
            <a:chOff x="4012544" y="8865451"/>
            <a:chExt cx="2228712" cy="1639127"/>
          </a:xfrm>
        </p:grpSpPr>
        <p:pic>
          <p:nvPicPr>
            <p:cNvPr id="8" name="Picture 7">
              <a:extLst>
                <a:ext uri="{FF2B5EF4-FFF2-40B4-BE49-F238E27FC236}">
                  <a16:creationId xmlns:a16="http://schemas.microsoft.com/office/drawing/2014/main" id="{571CBB93-2597-2A45-8A9A-2B1CD1C20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2544" y="8895806"/>
              <a:ext cx="750177" cy="1575800"/>
            </a:xfrm>
            <a:prstGeom prst="roundRect">
              <a:avLst/>
            </a:prstGeom>
          </p:spPr>
        </p:pic>
        <p:pic>
          <p:nvPicPr>
            <p:cNvPr id="9" name="Picture 8">
              <a:extLst>
                <a:ext uri="{FF2B5EF4-FFF2-40B4-BE49-F238E27FC236}">
                  <a16:creationId xmlns:a16="http://schemas.microsoft.com/office/drawing/2014/main" id="{B5AB5E0F-F7AE-2349-BD16-34F7747263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2722" y="8895805"/>
              <a:ext cx="702940" cy="1608773"/>
            </a:xfrm>
            <a:prstGeom prst="roundRect">
              <a:avLst/>
            </a:prstGeom>
          </p:spPr>
        </p:pic>
        <p:pic>
          <p:nvPicPr>
            <p:cNvPr id="10" name="Picture 9">
              <a:extLst>
                <a:ext uri="{FF2B5EF4-FFF2-40B4-BE49-F238E27FC236}">
                  <a16:creationId xmlns:a16="http://schemas.microsoft.com/office/drawing/2014/main" id="{CD482308-0BFA-0E47-95CD-7D565F73A202}"/>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65662" y="8865451"/>
              <a:ext cx="775594" cy="1608774"/>
            </a:xfrm>
            <a:prstGeom prst="roundRect">
              <a:avLst/>
            </a:prstGeom>
          </p:spPr>
        </p:pic>
      </p:grpSp>
      <p:sp>
        <p:nvSpPr>
          <p:cNvPr id="3" name="Google Shape;81;p16">
            <a:extLst>
              <a:ext uri="{FF2B5EF4-FFF2-40B4-BE49-F238E27FC236}">
                <a16:creationId xmlns:a16="http://schemas.microsoft.com/office/drawing/2014/main" id="{F0E26761-F7F9-8849-999D-70D79D4FF26A}"/>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B. Elizabeth’s religious Settlement (1559): its features and impact.</a:t>
            </a:r>
            <a:endParaRPr lang="en-GB" sz="1200" dirty="0">
              <a:latin typeface="Cambria" panose="02040503050406030204" pitchFamily="18" charset="0"/>
            </a:endParaRPr>
          </a:p>
        </p:txBody>
      </p:sp>
      <p:sp>
        <p:nvSpPr>
          <p:cNvPr id="4" name="Google Shape;86;p16">
            <a:extLst>
              <a:ext uri="{FF2B5EF4-FFF2-40B4-BE49-F238E27FC236}">
                <a16:creationId xmlns:a16="http://schemas.microsoft.com/office/drawing/2014/main" id="{621E12BC-FD08-934C-8FAE-389E72B5D209}"/>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p.38</a:t>
            </a:r>
          </a:p>
        </p:txBody>
      </p:sp>
      <p:sp>
        <p:nvSpPr>
          <p:cNvPr id="5" name="TextBox 4">
            <a:extLst>
              <a:ext uri="{FF2B5EF4-FFF2-40B4-BE49-F238E27FC236}">
                <a16:creationId xmlns:a16="http://schemas.microsoft.com/office/drawing/2014/main" id="{0BE7F151-ABDE-8F48-894C-6B607F047D24}"/>
              </a:ext>
            </a:extLst>
          </p:cNvPr>
          <p:cNvSpPr txBox="1"/>
          <p:nvPr/>
        </p:nvSpPr>
        <p:spPr>
          <a:xfrm>
            <a:off x="363130" y="992986"/>
            <a:ext cx="5684125" cy="822726"/>
          </a:xfrm>
          <a:prstGeom prst="rect">
            <a:avLst/>
          </a:prstGeom>
          <a:noFill/>
        </p:spPr>
        <p:txBody>
          <a:bodyPr wrap="square" numCol="1" spcCol="360000" rtlCol="0">
            <a:spAutoFit/>
          </a:bodyPr>
          <a:lstStyle/>
          <a:p>
            <a:pP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TASK: </a:t>
            </a:r>
            <a:r>
              <a:rPr lang="en-GB" sz="1100" dirty="0">
                <a:latin typeface="Cambria" panose="02040503050406030204" pitchFamily="18" charset="0"/>
                <a:ea typeface="Tahoma" panose="020B0604030504040204" pitchFamily="34" charset="0"/>
                <a:cs typeface="Tahoma" panose="020B0604030504040204" pitchFamily="34" charset="0"/>
              </a:rPr>
              <a:t> Study the changes that Elizabeth introduced as part of her Religious Settlement. Decide in the last column of the table if each change would have </a:t>
            </a:r>
            <a:r>
              <a:rPr lang="en-GB" sz="1100" b="1" dirty="0">
                <a:latin typeface="Cambria" panose="02040503050406030204" pitchFamily="18" charset="0"/>
                <a:ea typeface="Tahoma" panose="020B0604030504040204" pitchFamily="34" charset="0"/>
                <a:cs typeface="Tahoma" panose="020B0604030504040204" pitchFamily="34" charset="0"/>
              </a:rPr>
              <a:t>pleased Protestants, Catholics or both. </a:t>
            </a:r>
          </a:p>
        </p:txBody>
      </p:sp>
      <p:graphicFrame>
        <p:nvGraphicFramePr>
          <p:cNvPr id="2" name="Table 1">
            <a:extLst>
              <a:ext uri="{FF2B5EF4-FFF2-40B4-BE49-F238E27FC236}">
                <a16:creationId xmlns:a16="http://schemas.microsoft.com/office/drawing/2014/main" id="{0F2998BE-6453-0B43-A0DC-C980BE987E63}"/>
              </a:ext>
            </a:extLst>
          </p:cNvPr>
          <p:cNvGraphicFramePr>
            <a:graphicFrameLocks noGrp="1"/>
          </p:cNvGraphicFramePr>
          <p:nvPr>
            <p:extLst>
              <p:ext uri="{D42A27DB-BD31-4B8C-83A1-F6EECF244321}">
                <p14:modId xmlns:p14="http://schemas.microsoft.com/office/powerpoint/2010/main" val="2146852360"/>
              </p:ext>
            </p:extLst>
          </p:nvPr>
        </p:nvGraphicFramePr>
        <p:xfrm>
          <a:off x="444138" y="1919974"/>
          <a:ext cx="6833412" cy="5400040"/>
        </p:xfrm>
        <a:graphic>
          <a:graphicData uri="http://schemas.openxmlformats.org/drawingml/2006/table">
            <a:tbl>
              <a:tblPr firstRow="1" bandRow="1">
                <a:tableStyleId>{2D5ABB26-0587-4C30-8999-92F81FD0307C}</a:tableStyleId>
              </a:tblPr>
              <a:tblGrid>
                <a:gridCol w="4467497">
                  <a:extLst>
                    <a:ext uri="{9D8B030D-6E8A-4147-A177-3AD203B41FA5}">
                      <a16:colId xmlns:a16="http://schemas.microsoft.com/office/drawing/2014/main" val="763592711"/>
                    </a:ext>
                  </a:extLst>
                </a:gridCol>
                <a:gridCol w="2365915">
                  <a:extLst>
                    <a:ext uri="{9D8B030D-6E8A-4147-A177-3AD203B41FA5}">
                      <a16:colId xmlns:a16="http://schemas.microsoft.com/office/drawing/2014/main" val="2768581631"/>
                    </a:ext>
                  </a:extLst>
                </a:gridCol>
              </a:tblGrid>
              <a:tr h="370840">
                <a:tc>
                  <a:txBody>
                    <a:bodyPr/>
                    <a:lstStyle/>
                    <a:p>
                      <a:r>
                        <a:rPr lang="en-GB" sz="1100" dirty="0">
                          <a:latin typeface="Cambria" panose="02040503050406030204" pitchFamily="18" charset="0"/>
                        </a:rPr>
                        <a:t>An ecclesiastical (church related) High Commission was set up to maintain discipline within the church.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369892"/>
                  </a:ext>
                </a:extLst>
              </a:tr>
              <a:tr h="370840">
                <a:tc>
                  <a:txBody>
                    <a:bodyPr/>
                    <a:lstStyle/>
                    <a:p>
                      <a:r>
                        <a:rPr lang="en-GB" sz="1100" dirty="0">
                          <a:latin typeface="Cambria" panose="02040503050406030204" pitchFamily="18" charset="0"/>
                        </a:rPr>
                        <a:t>Priests had to wear special clothing accessible to all as a compromise to Catholics. Puritans did not like this.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46317"/>
                  </a:ext>
                </a:extLst>
              </a:tr>
              <a:tr h="370840">
                <a:tc>
                  <a:txBody>
                    <a:bodyPr/>
                    <a:lstStyle/>
                    <a:p>
                      <a:r>
                        <a:rPr lang="en-GB" sz="1100" dirty="0">
                          <a:latin typeface="Cambria" panose="02040503050406030204" pitchFamily="18" charset="0"/>
                        </a:rPr>
                        <a:t>The wording of the service was deliberately unclear so Catholics and Protestants could interpret them to suit their own services.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634664"/>
                  </a:ext>
                </a:extLst>
              </a:tr>
              <a:tr h="370840">
                <a:tc>
                  <a:txBody>
                    <a:bodyPr/>
                    <a:lstStyle/>
                    <a:p>
                      <a:r>
                        <a:rPr lang="en-GB" sz="1100" dirty="0">
                          <a:latin typeface="Cambria" panose="02040503050406030204" pitchFamily="18" charset="0"/>
                        </a:rPr>
                        <a:t>Crosses and candlesticks to be placed on the communion table.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211002"/>
                  </a:ext>
                </a:extLst>
              </a:tr>
              <a:tr h="370840">
                <a:tc>
                  <a:txBody>
                    <a:bodyPr/>
                    <a:lstStyle/>
                    <a:p>
                      <a:r>
                        <a:rPr lang="en-GB" sz="1100" dirty="0">
                          <a:latin typeface="Cambria" panose="02040503050406030204" pitchFamily="18" charset="0"/>
                        </a:rPr>
                        <a:t>All clergy and royal officials had to swear an oath of allegiance to Elizabeth.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402641"/>
                  </a:ext>
                </a:extLst>
              </a:tr>
              <a:tr h="370840">
                <a:tc>
                  <a:txBody>
                    <a:bodyPr/>
                    <a:lstStyle/>
                    <a:p>
                      <a:r>
                        <a:rPr lang="en-GB" sz="1100" dirty="0">
                          <a:latin typeface="Cambria" panose="02040503050406030204" pitchFamily="18" charset="0"/>
                        </a:rPr>
                        <a:t>Made Elizabeth ‘Supreme Governor of the Church of England.’ She purposefully changed her title from Head Governor to appease the Catholics, which it did.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654567"/>
                  </a:ext>
                </a:extLst>
              </a:tr>
              <a:tr h="370840">
                <a:tc>
                  <a:txBody>
                    <a:bodyPr/>
                    <a:lstStyle/>
                    <a:p>
                      <a:r>
                        <a:rPr lang="en-GB" sz="1100" dirty="0">
                          <a:latin typeface="Cambria" panose="02040503050406030204" pitchFamily="18" charset="0"/>
                        </a:rPr>
                        <a:t>Pilgrimages and monuments to ‘fake’ miracles were banned.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712272"/>
                  </a:ext>
                </a:extLst>
              </a:tr>
              <a:tr h="370840">
                <a:tc>
                  <a:txBody>
                    <a:bodyPr/>
                    <a:lstStyle/>
                    <a:p>
                      <a:r>
                        <a:rPr lang="en-GB" sz="1100" dirty="0">
                          <a:latin typeface="Cambria" panose="02040503050406030204" pitchFamily="18" charset="0"/>
                        </a:rPr>
                        <a:t>Ornaments and decorations were allowed and singing hymns continued, this pleased everyone other than Puritan bishops, images were also allowed.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92164"/>
                  </a:ext>
                </a:extLst>
              </a:tr>
              <a:tr h="370840">
                <a:tc>
                  <a:txBody>
                    <a:bodyPr/>
                    <a:lstStyle/>
                    <a:p>
                      <a:r>
                        <a:rPr lang="en-GB" sz="1100" dirty="0">
                          <a:latin typeface="Cambria" panose="02040503050406030204" pitchFamily="18" charset="0"/>
                        </a:rPr>
                        <a:t>A set form of service using the Common Book of Prayer in all churches, and all were in English.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91909"/>
                  </a:ext>
                </a:extLst>
              </a:tr>
              <a:tr h="370840">
                <a:tc>
                  <a:txBody>
                    <a:bodyPr/>
                    <a:lstStyle/>
                    <a:p>
                      <a:r>
                        <a:rPr lang="en-GB" sz="1100" dirty="0">
                          <a:latin typeface="Cambria" panose="02040503050406030204" pitchFamily="18" charset="0"/>
                        </a:rPr>
                        <a:t>Priests could now get married.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9293487"/>
                  </a:ext>
                </a:extLst>
              </a:tr>
              <a:tr h="370840">
                <a:tc>
                  <a:txBody>
                    <a:bodyPr/>
                    <a:lstStyle/>
                    <a:p>
                      <a:r>
                        <a:rPr lang="en-GB" sz="1100" dirty="0">
                          <a:latin typeface="Cambria" panose="02040503050406030204" pitchFamily="18" charset="0"/>
                        </a:rPr>
                        <a:t>Every parish had to have a copy of the Bible in English, accessible to all.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11009"/>
                  </a:ext>
                </a:extLst>
              </a:tr>
              <a:tr h="370840">
                <a:tc>
                  <a:txBody>
                    <a:bodyPr/>
                    <a:lstStyle/>
                    <a:p>
                      <a:r>
                        <a:rPr lang="en-GB" sz="1100" dirty="0">
                          <a:latin typeface="Cambria" panose="02040503050406030204" pitchFamily="18" charset="0"/>
                        </a:rPr>
                        <a:t>Book of prayer in ALL churches, all were in English. The removal of Latin upset the Catholics, many got round this by going to Elizabeth’s churches then taking mass privately later.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723548"/>
                  </a:ext>
                </a:extLst>
              </a:tr>
            </a:tbl>
          </a:graphicData>
        </a:graphic>
      </p:graphicFrame>
      <p:sp>
        <p:nvSpPr>
          <p:cNvPr id="6" name="TextBox 5">
            <a:extLst>
              <a:ext uri="{FF2B5EF4-FFF2-40B4-BE49-F238E27FC236}">
                <a16:creationId xmlns:a16="http://schemas.microsoft.com/office/drawing/2014/main" id="{6163A635-C1CD-B647-9235-69A3E24F6CD0}"/>
              </a:ext>
            </a:extLst>
          </p:cNvPr>
          <p:cNvSpPr txBox="1"/>
          <p:nvPr/>
        </p:nvSpPr>
        <p:spPr>
          <a:xfrm>
            <a:off x="363130" y="7471771"/>
            <a:ext cx="6833413" cy="2092239"/>
          </a:xfrm>
          <a:prstGeom prst="rect">
            <a:avLst/>
          </a:prstGeom>
          <a:noFill/>
        </p:spPr>
        <p:txBody>
          <a:bodyPr wrap="square" numCol="1" spcCol="360000" rtlCol="0">
            <a:spAutoFit/>
          </a:bodyPr>
          <a:lstStyle/>
          <a:p>
            <a:pP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TASK: </a:t>
            </a:r>
            <a:r>
              <a:rPr lang="en-GB" sz="1100" dirty="0">
                <a:latin typeface="Cambria" panose="02040503050406030204" pitchFamily="18" charset="0"/>
                <a:ea typeface="Tahoma" panose="020B0604030504040204" pitchFamily="34" charset="0"/>
                <a:cs typeface="Tahoma" panose="020B0604030504040204" pitchFamily="34" charset="0"/>
              </a:rPr>
              <a:t> Complete the sentence.</a:t>
            </a:r>
            <a:endParaRPr lang="en-GB" sz="1100" b="1"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The religion that would be happiest following Elizabeth’s religious changes is ______________________________________</a:t>
            </a: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I think this because ________________________________________________________________________________________________________</a:t>
            </a:r>
          </a:p>
          <a:p>
            <a:pPr>
              <a:lnSpc>
                <a:spcPct val="150000"/>
              </a:lnSpc>
            </a:pPr>
            <a:r>
              <a:rPr lang="en-GB" sz="1100" b="1"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EXAM QUESTION: </a:t>
            </a:r>
            <a:r>
              <a:rPr lang="en-GB" sz="1100" dirty="0">
                <a:latin typeface="Cambria" panose="02040503050406030204" pitchFamily="18" charset="0"/>
                <a:ea typeface="Tahoma" panose="020B0604030504040204" pitchFamily="34" charset="0"/>
                <a:cs typeface="Tahoma" panose="020B0604030504040204" pitchFamily="34" charset="0"/>
              </a:rPr>
              <a:t>Describe </a:t>
            </a:r>
            <a:r>
              <a:rPr lang="en-GB" sz="1100" b="1" dirty="0">
                <a:latin typeface="Cambria" panose="02040503050406030204" pitchFamily="18" charset="0"/>
                <a:ea typeface="Tahoma" panose="020B0604030504040204" pitchFamily="34" charset="0"/>
                <a:cs typeface="Tahoma" panose="020B0604030504040204" pitchFamily="34" charset="0"/>
              </a:rPr>
              <a:t>two </a:t>
            </a:r>
            <a:r>
              <a:rPr lang="en-GB" sz="1100" dirty="0">
                <a:latin typeface="Cambria" panose="02040503050406030204" pitchFamily="18" charset="0"/>
                <a:ea typeface="Tahoma" panose="020B0604030504040204" pitchFamily="34" charset="0"/>
                <a:cs typeface="Tahoma" panose="020B0604030504040204" pitchFamily="34" charset="0"/>
              </a:rPr>
              <a:t>features of the Elizabethan Religious Settlement. 		</a:t>
            </a:r>
            <a:r>
              <a:rPr lang="en-GB" sz="1100" b="1" dirty="0">
                <a:latin typeface="Cambria" panose="02040503050406030204" pitchFamily="18" charset="0"/>
                <a:ea typeface="Tahoma" panose="020B0604030504040204" pitchFamily="34" charset="0"/>
                <a:cs typeface="Tahoma" panose="020B0604030504040204" pitchFamily="34" charset="0"/>
              </a:rPr>
              <a:t>4 marks</a:t>
            </a:r>
            <a:endParaRPr lang="en-GB" sz="1100" dirty="0">
              <a:latin typeface="Cambria" panose="020405030504060302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44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06E2B7F7-64DC-CC41-972A-C25376561D86}"/>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B. Elizabeth’s Religious Settlement (1559): its features and impact.</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120AC515-7538-134B-B41C-A8E68D0C2862}"/>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p.39</a:t>
            </a:r>
          </a:p>
        </p:txBody>
      </p:sp>
      <p:sp>
        <p:nvSpPr>
          <p:cNvPr id="6" name="TextBox 5">
            <a:extLst>
              <a:ext uri="{FF2B5EF4-FFF2-40B4-BE49-F238E27FC236}">
                <a16:creationId xmlns:a16="http://schemas.microsoft.com/office/drawing/2014/main" id="{18074AB3-393C-A74F-8A02-155389140EDA}"/>
              </a:ext>
            </a:extLst>
          </p:cNvPr>
          <p:cNvSpPr txBox="1"/>
          <p:nvPr/>
        </p:nvSpPr>
        <p:spPr>
          <a:xfrm>
            <a:off x="363130" y="1397543"/>
            <a:ext cx="6833413" cy="1099660"/>
          </a:xfrm>
          <a:prstGeom prst="rect">
            <a:avLst/>
          </a:prstGeom>
          <a:noFill/>
        </p:spPr>
        <p:txBody>
          <a:bodyPr wrap="square" numCol="1" spcCol="360000"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Impact of the Religious Settlement</a:t>
            </a: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Elizabeth wanted to keep a Catholic ‘feel’ to churches. She wanted a Protestant Church that Catholics could accept. She didn’t want Catholics to feel forced to choose between loyalty to their religion and their queen but ultimately, she simply want the Catholic faith to fade away in England as the old clergy died out. </a:t>
            </a:r>
          </a:p>
        </p:txBody>
      </p:sp>
      <p:pic>
        <p:nvPicPr>
          <p:cNvPr id="10" name="Picture 9">
            <a:extLst>
              <a:ext uri="{FF2B5EF4-FFF2-40B4-BE49-F238E27FC236}">
                <a16:creationId xmlns:a16="http://schemas.microsoft.com/office/drawing/2014/main" id="{19164EC5-55BC-F847-BD2F-745ACB3563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3130" y="3018389"/>
            <a:ext cx="1152161" cy="3133013"/>
          </a:xfrm>
          <a:prstGeom prst="rect">
            <a:avLst/>
          </a:prstGeom>
        </p:spPr>
      </p:pic>
      <p:sp>
        <p:nvSpPr>
          <p:cNvPr id="12" name="Rectangle 11">
            <a:extLst>
              <a:ext uri="{FF2B5EF4-FFF2-40B4-BE49-F238E27FC236}">
                <a16:creationId xmlns:a16="http://schemas.microsoft.com/office/drawing/2014/main" id="{BDA7BEED-6F0C-394B-B138-67C39A23FA80}"/>
              </a:ext>
            </a:extLst>
          </p:cNvPr>
          <p:cNvSpPr/>
          <p:nvPr/>
        </p:nvSpPr>
        <p:spPr>
          <a:xfrm>
            <a:off x="2555496" y="2777029"/>
            <a:ext cx="4641047" cy="3615733"/>
          </a:xfrm>
          <a:prstGeom prst="rect">
            <a:avLst/>
          </a:prstGeom>
        </p:spPr>
        <p:txBody>
          <a:bodyPr wrap="square">
            <a:spAutoFit/>
          </a:bodyPr>
          <a:lstStyle/>
          <a:p>
            <a:pPr algn="ct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The Clergy</a:t>
            </a: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As part of the Act of Supremacy, all members of the Church had to swear an oath of loyalty to the Queen in order to keep their posts and jobs. 8,000 priests and less important clergy did so out of approximately 10,000 parishes in England at the time. This shows that the religious settlement was largely successful and it meant that most people would go to their usual church on a Sunday and hear services conducted by the same member of the clergy as before. </a:t>
            </a:r>
          </a:p>
          <a:p>
            <a:pP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When it came to the bishops, however, only one agreed to take the oath. The others all had to step down and Elizabeth appointed 27 new bishops. This gave her the opportunity to put Protestants in place. She could not afford to lose the support of these new bishops, as there was a shortage of qualified Protestant clergy in England. </a:t>
            </a:r>
          </a:p>
        </p:txBody>
      </p:sp>
      <p:cxnSp>
        <p:nvCxnSpPr>
          <p:cNvPr id="14" name="Straight Arrow Connector 13">
            <a:extLst>
              <a:ext uri="{FF2B5EF4-FFF2-40B4-BE49-F238E27FC236}">
                <a16:creationId xmlns:a16="http://schemas.microsoft.com/office/drawing/2014/main" id="{BB73153F-C4A2-D540-A639-2D38FD4AFAB9}"/>
              </a:ext>
            </a:extLst>
          </p:cNvPr>
          <p:cNvCxnSpPr>
            <a:stCxn id="10" idx="3"/>
            <a:endCxn id="12" idx="1"/>
          </p:cNvCxnSpPr>
          <p:nvPr/>
        </p:nvCxnSpPr>
        <p:spPr>
          <a:xfrm>
            <a:off x="1515291" y="4584896"/>
            <a:ext cx="104020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D4B6960C-36D5-B94D-9E0E-D1D958A207BA}"/>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0469" y="6889350"/>
            <a:ext cx="1517482" cy="3133013"/>
          </a:xfrm>
          <a:prstGeom prst="rect">
            <a:avLst/>
          </a:prstGeom>
        </p:spPr>
      </p:pic>
      <p:cxnSp>
        <p:nvCxnSpPr>
          <p:cNvPr id="17" name="Straight Arrow Connector 16">
            <a:extLst>
              <a:ext uri="{FF2B5EF4-FFF2-40B4-BE49-F238E27FC236}">
                <a16:creationId xmlns:a16="http://schemas.microsoft.com/office/drawing/2014/main" id="{53E03ECD-25BB-7A4A-8827-50EE972880C8}"/>
              </a:ext>
            </a:extLst>
          </p:cNvPr>
          <p:cNvCxnSpPr>
            <a:cxnSpLocks/>
            <a:stCxn id="16" idx="3"/>
            <a:endCxn id="19" idx="1"/>
          </p:cNvCxnSpPr>
          <p:nvPr/>
        </p:nvCxnSpPr>
        <p:spPr>
          <a:xfrm flipV="1">
            <a:off x="1697951" y="8455856"/>
            <a:ext cx="857544"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F6CACA55-7BE9-F74F-A538-1043B62B7E84}"/>
              </a:ext>
            </a:extLst>
          </p:cNvPr>
          <p:cNvSpPr/>
          <p:nvPr/>
        </p:nvSpPr>
        <p:spPr>
          <a:xfrm>
            <a:off x="2555495" y="6394073"/>
            <a:ext cx="4641047" cy="4123565"/>
          </a:xfrm>
          <a:prstGeom prst="rect">
            <a:avLst/>
          </a:prstGeom>
        </p:spPr>
        <p:txBody>
          <a:bodyPr wrap="square">
            <a:spAutoFit/>
          </a:bodyPr>
          <a:lstStyle/>
          <a:p>
            <a:pPr algn="ctr">
              <a:lnSpc>
                <a:spcPct val="150000"/>
              </a:lnSpc>
            </a:pPr>
            <a:r>
              <a:rPr lang="en-GB" sz="1100" b="1" dirty="0">
                <a:latin typeface="Cambria" panose="02040503050406030204" pitchFamily="18" charset="0"/>
                <a:ea typeface="Tahoma" panose="020B0604030504040204" pitchFamily="34" charset="0"/>
                <a:cs typeface="Tahoma" panose="020B0604030504040204" pitchFamily="34" charset="0"/>
              </a:rPr>
              <a:t>The People</a:t>
            </a: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The majority of ordinary people accepted Elizabeth’s religious settlement and attended the Church of England services, even though many of them held on to Catholic beliefs The wording for the new Prayer Book helped this because it could be understood to mean different things by Catholics and Protestants according to their beliefs. </a:t>
            </a:r>
          </a:p>
          <a:p>
            <a:pP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Some Parishes, where Catholics were in the majority, like Lancashire, were slow to change to the new services. However, Elizabeth made it clear that she did not want the settlement enforced too strongly, even if people were recusants (Catholics who were unwilling to attend church services). </a:t>
            </a:r>
          </a:p>
          <a:p>
            <a:pPr>
              <a:lnSpc>
                <a:spcPct val="150000"/>
              </a:lnSpc>
            </a:pPr>
            <a:endParaRPr lang="en-GB" sz="1100" dirty="0">
              <a:latin typeface="Cambria" panose="02040503050406030204" pitchFamily="18"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ea typeface="Tahoma" panose="020B0604030504040204" pitchFamily="34" charset="0"/>
                <a:cs typeface="Tahoma" panose="020B0604030504040204" pitchFamily="34" charset="0"/>
              </a:rPr>
              <a:t>Mostly, the change of religion in England went smoothly. In some cases though, for example in London, Protestants welcomed the new religious settlement with sometimes violent enthusiasm where they destroyed church ornaments and statues of saints. </a:t>
            </a:r>
          </a:p>
        </p:txBody>
      </p:sp>
    </p:spTree>
    <p:extLst>
      <p:ext uri="{BB962C8B-B14F-4D97-AF65-F5344CB8AC3E}">
        <p14:creationId xmlns:p14="http://schemas.microsoft.com/office/powerpoint/2010/main" val="124983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idx="4294967295"/>
          </p:nvPr>
        </p:nvSpPr>
        <p:spPr>
          <a:xfrm>
            <a:off x="889950" y="210100"/>
            <a:ext cx="5831400" cy="4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Tahoma" panose="020B0604030504040204" pitchFamily="34" charset="0"/>
                <a:ea typeface="Tahoma" panose="020B0604030504040204" pitchFamily="34" charset="0"/>
                <a:cs typeface="Tahoma" panose="020B0604030504040204" pitchFamily="34" charset="0"/>
              </a:rPr>
              <a:t>Keywords</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4" name="Google Shape;74;p15"/>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p.4</a:t>
            </a:r>
            <a:endParaRPr sz="1600" b="1" dirty="0">
              <a:latin typeface="Calibri"/>
              <a:ea typeface="Calibri"/>
              <a:cs typeface="Calibri"/>
              <a:sym typeface="Calibri"/>
            </a:endParaRPr>
          </a:p>
        </p:txBody>
      </p:sp>
      <p:graphicFrame>
        <p:nvGraphicFramePr>
          <p:cNvPr id="75" name="Google Shape;75;p15"/>
          <p:cNvGraphicFramePr/>
          <p:nvPr>
            <p:extLst>
              <p:ext uri="{D42A27DB-BD31-4B8C-83A1-F6EECF244321}">
                <p14:modId xmlns:p14="http://schemas.microsoft.com/office/powerpoint/2010/main" val="3061728670"/>
              </p:ext>
            </p:extLst>
          </p:nvPr>
        </p:nvGraphicFramePr>
        <p:xfrm>
          <a:off x="401782" y="922400"/>
          <a:ext cx="6875768" cy="2946400"/>
        </p:xfrm>
        <a:graphic>
          <a:graphicData uri="http://schemas.openxmlformats.org/drawingml/2006/table">
            <a:tbl>
              <a:tblPr>
                <a:noFill/>
              </a:tblPr>
              <a:tblGrid>
                <a:gridCol w="1165761">
                  <a:extLst>
                    <a:ext uri="{9D8B030D-6E8A-4147-A177-3AD203B41FA5}">
                      <a16:colId xmlns:a16="http://schemas.microsoft.com/office/drawing/2014/main" val="20000"/>
                    </a:ext>
                  </a:extLst>
                </a:gridCol>
                <a:gridCol w="5710007">
                  <a:extLst>
                    <a:ext uri="{9D8B030D-6E8A-4147-A177-3AD203B41FA5}">
                      <a16:colId xmlns:a16="http://schemas.microsoft.com/office/drawing/2014/main" val="20001"/>
                    </a:ext>
                  </a:extLst>
                </a:gridCol>
              </a:tblGrid>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Recusants</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a:solidFill>
                            <a:srgbClr val="000000"/>
                          </a:solidFill>
                          <a:effectLst/>
                          <a:latin typeface="Cambria" panose="02040503050406030204" pitchFamily="18" charset="0"/>
                        </a:rPr>
                        <a:t>Catholics who were unwilling to attend church services laid down by the Elizabethan religious settlement.</a:t>
                      </a:r>
                      <a:endParaRPr lang="en-GB">
                        <a:effectLst/>
                        <a:latin typeface="Cambria" panose="02040503050406030204" pitchFamily="18" charset="0"/>
                      </a:endParaRPr>
                    </a:p>
                  </a:txBody>
                  <a:tcPr marL="68580" marR="6858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5623">
                <a:tc>
                  <a:txBody>
                    <a:bodyPr/>
                    <a:lstStyle/>
                    <a:p>
                      <a:pPr rtl="0" fontAlgn="ctr">
                        <a:spcBef>
                          <a:spcPts val="0"/>
                        </a:spcBef>
                        <a:spcAft>
                          <a:spcPts val="0"/>
                        </a:spcAft>
                      </a:pPr>
                      <a:r>
                        <a:rPr lang="en-GB" sz="1100" b="1" i="0" u="none" strike="noStrike">
                          <a:solidFill>
                            <a:srgbClr val="000000"/>
                          </a:solidFill>
                          <a:effectLst/>
                          <a:latin typeface="Cambria" panose="02040503050406030204" pitchFamily="18" charset="0"/>
                        </a:rPr>
                        <a:t>religious divisions</a:t>
                      </a:r>
                      <a:endParaRPr lang="en-GB">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Division between Catholic and Protestants stemming from the Reformation that started in Europe in the 15th century by Martin Luther and brought to England during the English Reformation by King Henry VIII. </a:t>
                      </a:r>
                      <a:endParaRPr lang="en-GB" dirty="0">
                        <a:effectLst/>
                        <a:latin typeface="Cambria" panose="02040503050406030204" pitchFamily="18" charset="0"/>
                      </a:endParaRPr>
                    </a:p>
                  </a:txBody>
                  <a:tcPr marL="68580" marR="6858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1208">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Royal Injunctions, 1559</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 set of instructions to reinforce the Acts of Supremacy and Uniformity.</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sacraments</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Special church ceremonies.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Secretary of State (the)</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Most important Privy Councillor – the person in government that she was closest to, and advised the queen on matters important to the Crown. The most important person to hold this position was Sir William Cecil who held the position until 1573</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succession</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The issue of who was going to succeed the throne after the existing monarch died.</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rPr>
                        <a:t>Virgin Queen</a:t>
                      </a:r>
                      <a:endParaRPr lang="en-GB" dirty="0">
                        <a:effectLst/>
                        <a:latin typeface="Cambria" panose="02040503050406030204" pitchFamily="18" charset="0"/>
                      </a:endParaRPr>
                    </a:p>
                  </a:txBody>
                  <a:tcPr marL="25400" marR="25400" marT="25400" marB="254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rPr>
                        <a:t>Another nickname given to Queen Elizabeth emphasising her purity and devotion to England. </a:t>
                      </a:r>
                      <a:endParaRPr lang="en-GB" dirty="0">
                        <a:effectLst/>
                        <a:latin typeface="Cambria" panose="02040503050406030204" pitchFamily="18" charset="0"/>
                      </a:endParaRPr>
                    </a:p>
                  </a:txBody>
                  <a:tcPr marL="68580" marR="6858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05747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6FF66421-A715-4F94-9BCB-377C952DD050}"/>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B. Elizabeth’s Religious Settlement (1559): its features and impact.</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B6BEDD59-1544-45E2-B3F2-876059CB5267}"/>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p.40</a:t>
            </a:r>
          </a:p>
        </p:txBody>
      </p:sp>
      <p:sp>
        <p:nvSpPr>
          <p:cNvPr id="4" name="TextBox 3">
            <a:extLst>
              <a:ext uri="{FF2B5EF4-FFF2-40B4-BE49-F238E27FC236}">
                <a16:creationId xmlns:a16="http://schemas.microsoft.com/office/drawing/2014/main" id="{B317E51B-F45F-43FC-9F3D-22FA57EFEEB9}"/>
              </a:ext>
            </a:extLst>
          </p:cNvPr>
          <p:cNvSpPr txBox="1"/>
          <p:nvPr/>
        </p:nvSpPr>
        <p:spPr>
          <a:xfrm>
            <a:off x="424206" y="1108826"/>
            <a:ext cx="6853344" cy="9709774"/>
          </a:xfrm>
          <a:prstGeom prst="rect">
            <a:avLst/>
          </a:prstGeom>
          <a:noFill/>
        </p:spPr>
        <p:txBody>
          <a:bodyPr wrap="square" rtlCol="0" anchor="t">
            <a:spAutoFit/>
          </a:bodyPr>
          <a:lstStyle/>
          <a:p>
            <a:pPr>
              <a:lnSpc>
                <a:spcPct val="150000"/>
              </a:lnSpc>
            </a:pPr>
            <a:r>
              <a:rPr lang="en-GB" sz="1100" b="1" dirty="0">
                <a:latin typeface="Cambria" panose="02040503050406030204" pitchFamily="18" charset="0"/>
                <a:ea typeface="Cambria" panose="02040503050406030204" pitchFamily="18" charset="0"/>
              </a:rPr>
              <a:t>TASK</a:t>
            </a:r>
            <a:r>
              <a:rPr lang="en-GB" sz="1100" dirty="0">
                <a:latin typeface="Cambria" panose="02040503050406030204" pitchFamily="18" charset="0"/>
                <a:ea typeface="Cambria" panose="02040503050406030204" pitchFamily="18" charset="0"/>
              </a:rPr>
              <a:t>: Look at the information on the previous page. Highlight one sentence in each paragraph that you think is the most important. Rewrite the sentences below to form a coherent paragraph that shows the impact of the Religious Settlement on the Clergy and the People.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 If this is the answer what is the question?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A Protestant church that Catholics could accept - 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8000 - 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27 - 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wording of the prayer book - 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Destroyed churches - 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 Create 2 questions from what you have just read</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764908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01EB864-4F2E-9747-A6EB-CA4B481A6017}"/>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C. The Church of England: its role in society.</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BE5B3AE7-8E29-204A-95C5-21A226555D69}"/>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p.40</a:t>
            </a:r>
          </a:p>
        </p:txBody>
      </p:sp>
      <p:sp>
        <p:nvSpPr>
          <p:cNvPr id="4" name="TextBox 3">
            <a:extLst>
              <a:ext uri="{FF2B5EF4-FFF2-40B4-BE49-F238E27FC236}">
                <a16:creationId xmlns:a16="http://schemas.microsoft.com/office/drawing/2014/main" id="{87A8589D-29C1-4F4E-A572-C177679C24B1}"/>
              </a:ext>
            </a:extLst>
          </p:cNvPr>
          <p:cNvSpPr txBox="1"/>
          <p:nvPr/>
        </p:nvSpPr>
        <p:spPr>
          <a:xfrm>
            <a:off x="443060" y="1329179"/>
            <a:ext cx="6834490" cy="3384966"/>
          </a:xfrm>
          <a:prstGeom prst="rect">
            <a:avLst/>
          </a:prstGeom>
          <a:noFill/>
        </p:spPr>
        <p:txBody>
          <a:bodyPr wrap="square"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role of the Church of England</a:t>
            </a:r>
          </a:p>
          <a:p>
            <a:pPr>
              <a:lnSpc>
                <a:spcPct val="150000"/>
              </a:lnSpc>
            </a:pPr>
            <a:r>
              <a:rPr lang="en-GB" sz="1100" dirty="0">
                <a:latin typeface="Cambria" panose="02040503050406030204" pitchFamily="18" charset="0"/>
                <a:ea typeface="Cambria" panose="02040503050406030204" pitchFamily="18" charset="0"/>
              </a:rPr>
              <a:t>The ________________ church was the central point of village life, and religion could have a massive impact upon people, stirring up great ______________________.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Church Courts</a:t>
            </a:r>
          </a:p>
          <a:p>
            <a:pPr>
              <a:lnSpc>
                <a:spcPct val="150000"/>
              </a:lnSpc>
            </a:pPr>
            <a:r>
              <a:rPr lang="en-GB" sz="1100" dirty="0">
                <a:latin typeface="Cambria" panose="02040503050406030204" pitchFamily="18" charset="0"/>
                <a:ea typeface="Cambria" panose="02040503050406030204" pitchFamily="18" charset="0"/>
              </a:rPr>
              <a:t>Although Church courts mainly focused on ______________ matters, they did act in a range of minor disputes on moral issues. These moral issues included ___________________, for example, the courts would ensure that both bride and groom were marrying of their own free will, or at a suitable age. Moral issues also included sexual offences and slander which included false insults. They also dealt with wills and ____________________ and as a result, lawyers greatly resented the powers that the Church courts had.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All other offences, such as civil cases, disputes over land, _____________________, fraud, rape and murder were dealt within the ordinary court system. </a:t>
            </a:r>
          </a:p>
        </p:txBody>
      </p:sp>
      <p:pic>
        <p:nvPicPr>
          <p:cNvPr id="1026" name="Picture 2">
            <a:extLst>
              <a:ext uri="{FF2B5EF4-FFF2-40B4-BE49-F238E27FC236}">
                <a16:creationId xmlns:a16="http://schemas.microsoft.com/office/drawing/2014/main" id="{B896CBBB-7DDE-4A74-92C6-0DB1DCD250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5697" y="6985261"/>
            <a:ext cx="1310833" cy="13108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A7F013-A381-4558-ACD2-237ED05A4701}"/>
              </a:ext>
            </a:extLst>
          </p:cNvPr>
          <p:cNvSpPr txBox="1"/>
          <p:nvPr/>
        </p:nvSpPr>
        <p:spPr>
          <a:xfrm>
            <a:off x="2962802" y="8296094"/>
            <a:ext cx="1396621"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The role of the Church of England</a:t>
            </a:r>
          </a:p>
        </p:txBody>
      </p:sp>
      <p:graphicFrame>
        <p:nvGraphicFramePr>
          <p:cNvPr id="6" name="Table 6">
            <a:extLst>
              <a:ext uri="{FF2B5EF4-FFF2-40B4-BE49-F238E27FC236}">
                <a16:creationId xmlns:a16="http://schemas.microsoft.com/office/drawing/2014/main" id="{7B0574EC-46A7-4ABE-B599-B723C0D08570}"/>
              </a:ext>
            </a:extLst>
          </p:cNvPr>
          <p:cNvGraphicFramePr>
            <a:graphicFrameLocks noGrp="1"/>
          </p:cNvGraphicFramePr>
          <p:nvPr>
            <p:extLst>
              <p:ext uri="{D42A27DB-BD31-4B8C-83A1-F6EECF244321}">
                <p14:modId xmlns:p14="http://schemas.microsoft.com/office/powerpoint/2010/main" val="1699917189"/>
              </p:ext>
            </p:extLst>
          </p:nvPr>
        </p:nvGraphicFramePr>
        <p:xfrm>
          <a:off x="485804" y="4883634"/>
          <a:ext cx="6791745" cy="741680"/>
        </p:xfrm>
        <a:graphic>
          <a:graphicData uri="http://schemas.openxmlformats.org/drawingml/2006/table">
            <a:tbl>
              <a:tblPr firstRow="1" bandRow="1">
                <a:tableStyleId>{2D5ABB26-0587-4C30-8999-92F81FD0307C}</a:tableStyleId>
              </a:tblPr>
              <a:tblGrid>
                <a:gridCol w="2263915">
                  <a:extLst>
                    <a:ext uri="{9D8B030D-6E8A-4147-A177-3AD203B41FA5}">
                      <a16:colId xmlns:a16="http://schemas.microsoft.com/office/drawing/2014/main" val="3862187758"/>
                    </a:ext>
                  </a:extLst>
                </a:gridCol>
                <a:gridCol w="2263915">
                  <a:extLst>
                    <a:ext uri="{9D8B030D-6E8A-4147-A177-3AD203B41FA5}">
                      <a16:colId xmlns:a16="http://schemas.microsoft.com/office/drawing/2014/main" val="960354743"/>
                    </a:ext>
                  </a:extLst>
                </a:gridCol>
                <a:gridCol w="2263915">
                  <a:extLst>
                    <a:ext uri="{9D8B030D-6E8A-4147-A177-3AD203B41FA5}">
                      <a16:colId xmlns:a16="http://schemas.microsoft.com/office/drawing/2014/main" val="2697124184"/>
                    </a:ext>
                  </a:extLst>
                </a:gridCol>
              </a:tblGrid>
              <a:tr h="370840">
                <a:tc>
                  <a:txBody>
                    <a:bodyPr/>
                    <a:lstStyle/>
                    <a:p>
                      <a:pPr algn="ctr"/>
                      <a:r>
                        <a:rPr lang="en-GB" sz="1100" dirty="0">
                          <a:latin typeface="Cambria" panose="02040503050406030204" pitchFamily="18" charset="0"/>
                          <a:ea typeface="Cambria" panose="02040503050406030204" pitchFamily="18" charset="0"/>
                        </a:rPr>
                        <a:t>church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dirty="0">
                          <a:latin typeface="Cambria" panose="02040503050406030204" pitchFamily="18" charset="0"/>
                          <a:ea typeface="Cambria" panose="02040503050406030204" pitchFamily="18" charset="0"/>
                        </a:rPr>
                        <a:t>parish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dirty="0">
                          <a:latin typeface="Cambria" panose="02040503050406030204" pitchFamily="18" charset="0"/>
                          <a:ea typeface="Cambria" panose="02040503050406030204" pitchFamily="18" charset="0"/>
                        </a:rPr>
                        <a:t>robbery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4362868"/>
                  </a:ext>
                </a:extLst>
              </a:tr>
              <a:tr h="370840">
                <a:tc>
                  <a:txBody>
                    <a:bodyPr/>
                    <a:lstStyle/>
                    <a:p>
                      <a:pPr algn="ctr"/>
                      <a:r>
                        <a:rPr lang="en-GB" sz="1100" dirty="0">
                          <a:latin typeface="Cambria" panose="02040503050406030204" pitchFamily="18" charset="0"/>
                          <a:ea typeface="Cambria" panose="02040503050406030204" pitchFamily="18" charset="0"/>
                        </a:rPr>
                        <a:t>emotion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dirty="0">
                          <a:latin typeface="Cambria" panose="02040503050406030204" pitchFamily="18" charset="0"/>
                          <a:ea typeface="Cambria" panose="02040503050406030204" pitchFamily="18" charset="0"/>
                        </a:rPr>
                        <a:t>inheritance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dirty="0">
                          <a:latin typeface="Cambria" panose="02040503050406030204" pitchFamily="18" charset="0"/>
                          <a:ea typeface="Cambria" panose="02040503050406030204" pitchFamily="18" charset="0"/>
                        </a:rPr>
                        <a:t>marriage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6169970"/>
                  </a:ext>
                </a:extLst>
              </a:tr>
            </a:tbl>
          </a:graphicData>
        </a:graphic>
      </p:graphicFrame>
      <p:sp>
        <p:nvSpPr>
          <p:cNvPr id="9" name="TextBox 8">
            <a:extLst>
              <a:ext uri="{FF2B5EF4-FFF2-40B4-BE49-F238E27FC236}">
                <a16:creationId xmlns:a16="http://schemas.microsoft.com/office/drawing/2014/main" id="{69633588-0768-4F74-9D69-7ACDB91E78D8}"/>
              </a:ext>
            </a:extLst>
          </p:cNvPr>
          <p:cNvSpPr txBox="1"/>
          <p:nvPr/>
        </p:nvSpPr>
        <p:spPr>
          <a:xfrm>
            <a:off x="306695" y="6223769"/>
            <a:ext cx="2427078" cy="1330557"/>
          </a:xfrm>
          <a:prstGeom prst="rect">
            <a:avLst/>
          </a:prstGeom>
          <a:noFill/>
        </p:spPr>
        <p:txBody>
          <a:bodyPr wrap="square" rtlCol="0">
            <a:spAutoFit/>
          </a:bodyPr>
          <a:lstStyle/>
          <a:p>
            <a:pPr algn="ctr">
              <a:lnSpc>
                <a:spcPct val="150000"/>
              </a:lnSpc>
            </a:pPr>
            <a:r>
              <a:rPr lang="en-GB" sz="1100" b="1" dirty="0">
                <a:latin typeface="Cambria" panose="02040503050406030204" pitchFamily="18" charset="0"/>
                <a:ea typeface="Cambria" panose="02040503050406030204" pitchFamily="18" charset="0"/>
              </a:rPr>
              <a:t>It controlled what was preached. </a:t>
            </a: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Priests had to have a special licence from the government to preach. This way Elizabeth could control what message was being preached. </a:t>
            </a:r>
          </a:p>
        </p:txBody>
      </p:sp>
      <p:sp>
        <p:nvSpPr>
          <p:cNvPr id="10" name="TextBox 9">
            <a:extLst>
              <a:ext uri="{FF2B5EF4-FFF2-40B4-BE49-F238E27FC236}">
                <a16:creationId xmlns:a16="http://schemas.microsoft.com/office/drawing/2014/main" id="{38389F9E-E890-4A59-B850-D8236796444E}"/>
              </a:ext>
            </a:extLst>
          </p:cNvPr>
          <p:cNvSpPr txBox="1"/>
          <p:nvPr/>
        </p:nvSpPr>
        <p:spPr>
          <a:xfrm>
            <a:off x="4825902" y="6217992"/>
            <a:ext cx="2427078" cy="822726"/>
          </a:xfrm>
          <a:prstGeom prst="rect">
            <a:avLst/>
          </a:prstGeom>
          <a:noFill/>
        </p:spPr>
        <p:txBody>
          <a:bodyPr wrap="square" rtlCol="0">
            <a:spAutoFit/>
          </a:bodyPr>
          <a:lstStyle/>
          <a:p>
            <a:pPr algn="ctr">
              <a:lnSpc>
                <a:spcPct val="150000"/>
              </a:lnSpc>
            </a:pPr>
            <a:r>
              <a:rPr lang="en-GB" sz="1100" b="1" dirty="0">
                <a:latin typeface="Cambria" panose="02040503050406030204" pitchFamily="18" charset="0"/>
                <a:ea typeface="Cambria" panose="02040503050406030204" pitchFamily="18" charset="0"/>
              </a:rPr>
              <a:t>It gave guidance to communities</a:t>
            </a: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People turned to their parish church in times of hardship and uncertainty</a:t>
            </a:r>
          </a:p>
        </p:txBody>
      </p:sp>
      <p:sp>
        <p:nvSpPr>
          <p:cNvPr id="11" name="TextBox 10">
            <a:extLst>
              <a:ext uri="{FF2B5EF4-FFF2-40B4-BE49-F238E27FC236}">
                <a16:creationId xmlns:a16="http://schemas.microsoft.com/office/drawing/2014/main" id="{C9FD680B-666E-4861-AFC2-98877AFE8661}"/>
              </a:ext>
            </a:extLst>
          </p:cNvPr>
          <p:cNvSpPr txBox="1"/>
          <p:nvPr/>
        </p:nvSpPr>
        <p:spPr>
          <a:xfrm>
            <a:off x="4959487" y="8077758"/>
            <a:ext cx="2427078" cy="568810"/>
          </a:xfrm>
          <a:prstGeom prst="rect">
            <a:avLst/>
          </a:prstGeom>
          <a:noFill/>
        </p:spPr>
        <p:txBody>
          <a:bodyPr wrap="square" rtlCol="0">
            <a:spAutoFit/>
          </a:bodyPr>
          <a:lstStyle/>
          <a:p>
            <a:pPr algn="ctr">
              <a:lnSpc>
                <a:spcPct val="150000"/>
              </a:lnSpc>
            </a:pPr>
            <a:r>
              <a:rPr lang="en-GB" sz="1100" b="1" dirty="0">
                <a:latin typeface="Cambria" panose="02040503050406030204" pitchFamily="18" charset="0"/>
                <a:ea typeface="Cambria" panose="02040503050406030204" pitchFamily="18" charset="0"/>
              </a:rPr>
              <a:t>It enforced the religious settlement</a:t>
            </a:r>
            <a:endParaRPr lang="en-GB" sz="11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4C70A6E6-F18E-450B-B9D2-6BD5408D7447}"/>
              </a:ext>
            </a:extLst>
          </p:cNvPr>
          <p:cNvSpPr txBox="1"/>
          <p:nvPr/>
        </p:nvSpPr>
        <p:spPr>
          <a:xfrm>
            <a:off x="3282101" y="9493162"/>
            <a:ext cx="1996909" cy="568810"/>
          </a:xfrm>
          <a:prstGeom prst="rect">
            <a:avLst/>
          </a:prstGeom>
          <a:noFill/>
        </p:spPr>
        <p:txBody>
          <a:bodyPr wrap="square" rtlCol="0">
            <a:spAutoFit/>
          </a:bodyPr>
          <a:lstStyle/>
          <a:p>
            <a:pPr algn="ctr">
              <a:lnSpc>
                <a:spcPct val="150000"/>
              </a:lnSpc>
            </a:pPr>
            <a:r>
              <a:rPr lang="en-GB" sz="1100" b="1" dirty="0">
                <a:latin typeface="Cambria" panose="02040503050406030204" pitchFamily="18" charset="0"/>
                <a:ea typeface="Cambria" panose="02040503050406030204" pitchFamily="18" charset="0"/>
              </a:rPr>
              <a:t>It legitimised power to the monarch</a:t>
            </a:r>
            <a:endParaRPr lang="en-GB" sz="11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A347FD3E-4E62-4F20-AB94-620CFFED0FBF}"/>
              </a:ext>
            </a:extLst>
          </p:cNvPr>
          <p:cNvSpPr txBox="1"/>
          <p:nvPr/>
        </p:nvSpPr>
        <p:spPr>
          <a:xfrm>
            <a:off x="521779" y="9178268"/>
            <a:ext cx="1996909" cy="314894"/>
          </a:xfrm>
          <a:prstGeom prst="rect">
            <a:avLst/>
          </a:prstGeom>
          <a:noFill/>
        </p:spPr>
        <p:txBody>
          <a:bodyPr wrap="square" rtlCol="0">
            <a:spAutoFit/>
          </a:bodyPr>
          <a:lstStyle/>
          <a:p>
            <a:pPr algn="ctr">
              <a:lnSpc>
                <a:spcPct val="150000"/>
              </a:lnSpc>
            </a:pPr>
            <a:r>
              <a:rPr lang="en-GB" sz="1100" b="1" dirty="0">
                <a:latin typeface="Cambria" panose="02040503050406030204" pitchFamily="18" charset="0"/>
                <a:ea typeface="Cambria" panose="02040503050406030204" pitchFamily="18" charset="0"/>
              </a:rPr>
              <a:t>It ran the church courts</a:t>
            </a:r>
            <a:endParaRPr lang="en-GB" sz="1100"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821C8ABE-FAF9-4209-A4D8-67FD0BFFC7D0}"/>
              </a:ext>
            </a:extLst>
          </p:cNvPr>
          <p:cNvCxnSpPr>
            <a:cxnSpLocks/>
            <a:endCxn id="1026" idx="1"/>
          </p:cNvCxnSpPr>
          <p:nvPr/>
        </p:nvCxnSpPr>
        <p:spPr>
          <a:xfrm>
            <a:off x="2518688" y="7365117"/>
            <a:ext cx="487009" cy="275561"/>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5DC56A5-2A9A-4371-B79A-A35D8726D31A}"/>
              </a:ext>
            </a:extLst>
          </p:cNvPr>
          <p:cNvCxnSpPr>
            <a:cxnSpLocks/>
            <a:endCxn id="12" idx="0"/>
          </p:cNvCxnSpPr>
          <p:nvPr/>
        </p:nvCxnSpPr>
        <p:spPr>
          <a:xfrm>
            <a:off x="3779837" y="8864904"/>
            <a:ext cx="500719" cy="628258"/>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35844DC-532C-406B-93D1-A2DD8C31C2B0}"/>
              </a:ext>
            </a:extLst>
          </p:cNvPr>
          <p:cNvCxnSpPr>
            <a:cxnSpLocks/>
            <a:stCxn id="1026" idx="3"/>
          </p:cNvCxnSpPr>
          <p:nvPr/>
        </p:nvCxnSpPr>
        <p:spPr>
          <a:xfrm flipV="1">
            <a:off x="4316530" y="7089556"/>
            <a:ext cx="575981" cy="551122"/>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8EACED4-AE0D-444B-AFB0-CF2E9197E3B0}"/>
              </a:ext>
            </a:extLst>
          </p:cNvPr>
          <p:cNvCxnSpPr>
            <a:cxnSpLocks/>
            <a:stCxn id="1026" idx="3"/>
          </p:cNvCxnSpPr>
          <p:nvPr/>
        </p:nvCxnSpPr>
        <p:spPr>
          <a:xfrm>
            <a:off x="4316530" y="7640678"/>
            <a:ext cx="755091" cy="343825"/>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E5A79FF-96A1-4DC2-BA40-3DE6F840F31F}"/>
              </a:ext>
            </a:extLst>
          </p:cNvPr>
          <p:cNvCxnSpPr>
            <a:cxnSpLocks/>
            <a:endCxn id="5" idx="1"/>
          </p:cNvCxnSpPr>
          <p:nvPr/>
        </p:nvCxnSpPr>
        <p:spPr>
          <a:xfrm flipV="1">
            <a:off x="2111604" y="8580499"/>
            <a:ext cx="851198" cy="44126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4278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p16">
            <a:extLst>
              <a:ext uri="{FF2B5EF4-FFF2-40B4-BE49-F238E27FC236}">
                <a16:creationId xmlns:a16="http://schemas.microsoft.com/office/drawing/2014/main" id="{0D4191F8-C311-41DB-BAEF-03F3852B9AC6}"/>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p.42</a:t>
            </a:r>
          </a:p>
        </p:txBody>
      </p:sp>
      <p:sp>
        <p:nvSpPr>
          <p:cNvPr id="4" name="TextBox 3">
            <a:extLst>
              <a:ext uri="{FF2B5EF4-FFF2-40B4-BE49-F238E27FC236}">
                <a16:creationId xmlns:a16="http://schemas.microsoft.com/office/drawing/2014/main" id="{EDDE74BE-48FB-4C29-8DA9-EB61841C0E1F}"/>
              </a:ext>
            </a:extLst>
          </p:cNvPr>
          <p:cNvSpPr txBox="1"/>
          <p:nvPr/>
        </p:nvSpPr>
        <p:spPr>
          <a:xfrm>
            <a:off x="443060" y="1329179"/>
            <a:ext cx="6834490" cy="9478942"/>
          </a:xfrm>
          <a:prstGeom prst="rect">
            <a:avLst/>
          </a:prstGeom>
          <a:noFill/>
        </p:spPr>
        <p:txBody>
          <a:bodyPr wrap="square"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Enforcing the settlement</a:t>
            </a:r>
          </a:p>
          <a:p>
            <a:pPr>
              <a:lnSpc>
                <a:spcPct val="150000"/>
              </a:lnSpc>
            </a:pPr>
            <a:r>
              <a:rPr lang="en-GB" sz="1100" dirty="0">
                <a:latin typeface="Cambria" panose="02040503050406030204" pitchFamily="18" charset="0"/>
                <a:ea typeface="Cambria" panose="02040503050406030204" pitchFamily="18" charset="0"/>
              </a:rPr>
              <a:t>The Church was responsible for helping to enforce the Religious Settlement. Bishops would inspect the churches and clergy to ensure that everyone took the of supremacy and were following the terms of the religious settlement. The first visitations were in 1559 and resulted in up to 400 clergy being dismissed. In some places, those carrying out the visitation caused a great deal of destruction of decorations and statues in churches, which was more action than Elizabeth wanted. In addition, she made it clear that she did not want people’s religious beliefs investigated too closely.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After 1559, visitations took place every three to four years. They were wide-ranging and did not just cover the Church. For example, midwives, surgeons teachers and physicians, along with the clergy, had to present their licences that allowed them to practice their jobs. In this way, the Church was able to monitor other professions for the government.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Imagine you are a foreign diplomat in Elizabethan England. Write a report back to your boss about the role of the church. You need explain how it influences everyday life.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Google Shape;81;p16">
            <a:extLst>
              <a:ext uri="{FF2B5EF4-FFF2-40B4-BE49-F238E27FC236}">
                <a16:creationId xmlns:a16="http://schemas.microsoft.com/office/drawing/2014/main" id="{B9D0AB71-6E81-4BF8-A1F7-521EC68E32C9}"/>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1.2 The ‘settlement’ of religion</a:t>
            </a:r>
          </a:p>
          <a:p>
            <a:pPr algn="ctr" fontAlgn="ctr"/>
            <a:r>
              <a:rPr lang="en-GB" sz="1200" dirty="0">
                <a:solidFill>
                  <a:srgbClr val="000000"/>
                </a:solidFill>
                <a:latin typeface="Cambria" panose="02040503050406030204" pitchFamily="18" charset="0"/>
              </a:rPr>
              <a:t>C. The Church of England: its role in society.</a:t>
            </a:r>
            <a:endParaRPr lang="en-GB" sz="1200" dirty="0">
              <a:latin typeface="Cambria" panose="02040503050406030204" pitchFamily="18" charset="0"/>
            </a:endParaRPr>
          </a:p>
        </p:txBody>
      </p:sp>
    </p:spTree>
    <p:extLst>
      <p:ext uri="{BB962C8B-B14F-4D97-AF65-F5344CB8AC3E}">
        <p14:creationId xmlns:p14="http://schemas.microsoft.com/office/powerpoint/2010/main" val="946680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p16">
            <a:extLst>
              <a:ext uri="{FF2B5EF4-FFF2-40B4-BE49-F238E27FC236}">
                <a16:creationId xmlns:a16="http://schemas.microsoft.com/office/drawing/2014/main" id="{F0E26761-F7F9-8849-999D-70D79D4FF26A}"/>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a:latin typeface="Tahoma" panose="020B0604030504040204" pitchFamily="34" charset="0"/>
                <a:ea typeface="Tahoma" panose="020B0604030504040204" pitchFamily="34" charset="0"/>
                <a:cs typeface="Tahoma" panose="020B0604030504040204" pitchFamily="34" charset="0"/>
              </a:rPr>
              <a:t>Key Topic 1.3 Challenge to the religious settlement</a:t>
            </a:r>
          </a:p>
          <a:p>
            <a:pPr algn="ctr" fontAlgn="ctr"/>
            <a:r>
              <a:rPr lang="en-GB" sz="1200">
                <a:solidFill>
                  <a:srgbClr val="000000"/>
                </a:solidFill>
                <a:latin typeface="Cambria" panose="02040503050406030204" pitchFamily="18" charset="0"/>
              </a:rPr>
              <a:t>A. The nature and extent of the Puritan challenge</a:t>
            </a:r>
            <a:endParaRPr lang="en-GB" sz="1200" dirty="0">
              <a:latin typeface="Cambria" panose="02040503050406030204" pitchFamily="18" charset="0"/>
            </a:endParaRPr>
          </a:p>
        </p:txBody>
      </p:sp>
      <p:sp>
        <p:nvSpPr>
          <p:cNvPr id="4" name="Google Shape;86;p16">
            <a:extLst>
              <a:ext uri="{FF2B5EF4-FFF2-40B4-BE49-F238E27FC236}">
                <a16:creationId xmlns:a16="http://schemas.microsoft.com/office/drawing/2014/main" id="{621E12BC-FD08-934C-8FAE-389E72B5D209}"/>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latin typeface="Calibri"/>
                <a:ea typeface="Calibri"/>
                <a:cs typeface="Calibri"/>
                <a:sym typeface="Calibri"/>
              </a:rPr>
              <a:t>p.43</a:t>
            </a:r>
            <a:endParaRPr lang="en-GB" sz="1600" b="1" dirty="0">
              <a:latin typeface="Calibri"/>
              <a:ea typeface="Calibri"/>
              <a:cs typeface="Calibri"/>
              <a:sym typeface="Calibri"/>
            </a:endParaRPr>
          </a:p>
        </p:txBody>
      </p:sp>
      <p:sp>
        <p:nvSpPr>
          <p:cNvPr id="7" name="TextBox 6">
            <a:extLst>
              <a:ext uri="{FF2B5EF4-FFF2-40B4-BE49-F238E27FC236}">
                <a16:creationId xmlns:a16="http://schemas.microsoft.com/office/drawing/2014/main" id="{5E19CDB7-FC08-4843-BBFD-45BF6BDBD06A}"/>
              </a:ext>
            </a:extLst>
          </p:cNvPr>
          <p:cNvSpPr txBox="1"/>
          <p:nvPr/>
        </p:nvSpPr>
        <p:spPr>
          <a:xfrm>
            <a:off x="443060" y="1329179"/>
            <a:ext cx="6834490" cy="9225026"/>
          </a:xfrm>
          <a:prstGeom prst="rect">
            <a:avLst/>
          </a:prstGeom>
          <a:noFill/>
        </p:spPr>
        <p:txBody>
          <a:bodyPr wrap="square"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Nature and extent of the Puritan challenge</a:t>
            </a:r>
          </a:p>
          <a:p>
            <a:pPr>
              <a:lnSpc>
                <a:spcPct val="150000"/>
              </a:lnSpc>
            </a:pPr>
            <a:r>
              <a:rPr lang="en-GB" sz="1100" dirty="0">
                <a:latin typeface="Cambria" panose="02040503050406030204" pitchFamily="18" charset="0"/>
                <a:ea typeface="Cambria" panose="02040503050406030204" pitchFamily="18" charset="0"/>
              </a:rPr>
              <a:t>The Puritans were pleased that the new Church was Protestant, but felt that it did not go far enough. They believed that it was too much of a compromise with the Catholics and wanted a more extreme form of Protestant service, along with churches that were plain and simple. The main challenge from the Puritans came from within the Church of England itself, and especially the bishops.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Puritan clergymen began to disobey parts of the religious settlement soon after it was introduced. Elizabeth’s aim for uniformity in the conduct of Church services was not met: for example, should people kneel to receive communion? Some clergy wanted the abolition of organ music accompanying hymns and certain holy days, this would not please ordinary people, especially when the holy day was a holiday. This all represented a direct challenge to Elizabeth’s authority as Supreme Governor of the Church of England.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 Using two different highlighters, read the following controversies and highlight what the problem was and how Elizabeth dealt with it.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The Crucifix Controversy</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A crucifix is an image of Jesus Christ dying on the cross. The cross is the symbol of the Christian religion because Jesus was executed by crucifixion in about 33 CE.</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A controversy arose due to the Crucifix because Puritans believed that they represented idols. Elizabeth, however, liked them and also wanted churches to keep their familiar look and feel. This was an important part of the Religious Settlement because she didn’t want to anger her Catholic subjects by changing too much too soon. Elizabeth therefore demanded that each church should display a crucifix. When some Puritan bishops threatened to resign, the queen backed down.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Elizabeth was unable to enforce her will in this instance, as she could not afford to ignore their concerns. There were a limited amount of Protestant clergymen to take the place of any bishops who were dismissed. Nevertheless, she insisted on keeping a crucifix in the Royal Chapel.</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The Vestment Controversy</a:t>
            </a: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What priests wore was another issue for Puritans. Some thought that they should not have special clothing at all whilst others believed that it should be very plain and simple. Extravagant vestments suggested that priests were set apart from ordinary people. In the Catholic faith  they were special. Priests had the power to turn the bread and wine into the body and blood of Christ. They could also forgive sins. However, this is not what Protestants believed. </a:t>
            </a:r>
          </a:p>
        </p:txBody>
      </p:sp>
      <p:pic>
        <p:nvPicPr>
          <p:cNvPr id="1026" name="Picture 2" descr="Christ Crucifixion Icon 979971">
            <a:extLst>
              <a:ext uri="{FF2B5EF4-FFF2-40B4-BE49-F238E27FC236}">
                <a16:creationId xmlns:a16="http://schemas.microsoft.com/office/drawing/2014/main" id="{FE3F0EEF-E85B-4389-AC40-005D27ECA76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57035" y="4901775"/>
            <a:ext cx="717140" cy="71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36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p16">
            <a:extLst>
              <a:ext uri="{FF2B5EF4-FFF2-40B4-BE49-F238E27FC236}">
                <a16:creationId xmlns:a16="http://schemas.microsoft.com/office/drawing/2014/main" id="{F0E26761-F7F9-8849-999D-70D79D4FF26A}"/>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a:latin typeface="Tahoma" panose="020B0604030504040204" pitchFamily="34" charset="0"/>
                <a:ea typeface="Tahoma" panose="020B0604030504040204" pitchFamily="34" charset="0"/>
                <a:cs typeface="Tahoma" panose="020B0604030504040204" pitchFamily="34" charset="0"/>
              </a:rPr>
              <a:t>Key Topic 1.3 Challenge to the religious settlement</a:t>
            </a:r>
          </a:p>
          <a:p>
            <a:pPr algn="ctr" fontAlgn="ctr"/>
            <a:r>
              <a:rPr lang="en-GB" sz="1200">
                <a:solidFill>
                  <a:srgbClr val="000000"/>
                </a:solidFill>
                <a:latin typeface="Cambria" panose="02040503050406030204" pitchFamily="18" charset="0"/>
              </a:rPr>
              <a:t>A. The nature and extent of the Puritan challenge</a:t>
            </a:r>
            <a:endParaRPr lang="en-GB" sz="1200" dirty="0">
              <a:latin typeface="Cambria" panose="02040503050406030204" pitchFamily="18" charset="0"/>
            </a:endParaRPr>
          </a:p>
        </p:txBody>
      </p:sp>
      <p:sp>
        <p:nvSpPr>
          <p:cNvPr id="4" name="Google Shape;86;p16">
            <a:extLst>
              <a:ext uri="{FF2B5EF4-FFF2-40B4-BE49-F238E27FC236}">
                <a16:creationId xmlns:a16="http://schemas.microsoft.com/office/drawing/2014/main" id="{621E12BC-FD08-934C-8FAE-389E72B5D209}"/>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p.44</a:t>
            </a:r>
          </a:p>
        </p:txBody>
      </p:sp>
      <p:sp>
        <p:nvSpPr>
          <p:cNvPr id="7" name="TextBox 6">
            <a:extLst>
              <a:ext uri="{FF2B5EF4-FFF2-40B4-BE49-F238E27FC236}">
                <a16:creationId xmlns:a16="http://schemas.microsoft.com/office/drawing/2014/main" id="{5E19CDB7-FC08-4843-BBFD-45BF6BDBD06A}"/>
              </a:ext>
            </a:extLst>
          </p:cNvPr>
          <p:cNvSpPr txBox="1"/>
          <p:nvPr/>
        </p:nvSpPr>
        <p:spPr>
          <a:xfrm>
            <a:off x="443060" y="1329179"/>
            <a:ext cx="6834490" cy="8463279"/>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Elizabeth wanted the clergy to wear special vestments as set out in the Royal Injunctions. By 1565, it was clear and obvious that not all clergy were wearing what the queen had commanded. It was also evident that some of them were also not following instructions on how to conduct services properly. In 1566, the Archbishop of Canterbury, Matthew Parker, issued further guidelines for priests in his ‘Book of Advertisements’. These followed Elizabeth’s commands. He also held a special exhibition in London to show priests what vestments they must wear and when. Of the 110 invited, 37 refused to attend and lost their posts. Unlike the crucifix controversy, the majority of priests consented to Elizabeth’s insistence that special vestments must be worn, despite some opposition.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Explain it like I’m 5. What was the crucifix controversy and the vestments controversy?</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The nature and extent of the Catholic challenge</a:t>
            </a:r>
          </a:p>
          <a:p>
            <a:pPr>
              <a:lnSpc>
                <a:spcPct val="150000"/>
              </a:lnSpc>
            </a:pPr>
            <a:r>
              <a:rPr lang="en-GB" sz="1100" b="1" dirty="0">
                <a:latin typeface="Cambria" panose="02040503050406030204" pitchFamily="18" charset="0"/>
                <a:ea typeface="Cambria" panose="02040503050406030204" pitchFamily="18" charset="0"/>
              </a:rPr>
              <a:t>The Papacy</a:t>
            </a:r>
          </a:p>
          <a:p>
            <a:pPr>
              <a:lnSpc>
                <a:spcPct val="150000"/>
              </a:lnSpc>
            </a:pPr>
            <a:r>
              <a:rPr lang="en-GB" sz="1100" dirty="0">
                <a:latin typeface="Cambria" panose="02040503050406030204" pitchFamily="18" charset="0"/>
                <a:ea typeface="Cambria" panose="02040503050406030204" pitchFamily="18" charset="0"/>
              </a:rPr>
              <a:t>Although the Catholic Church was trying to tackle the spread of Protestantism by dealing with corruption and other problems throughout Europe, it was also leading an active fight back to strengthen Catholicism by supporting local communities, persecuting heretics and encouraging the waging of war against Protestants. The campaign against Protestantism was known as the </a:t>
            </a:r>
            <a:r>
              <a:rPr lang="en-GB" sz="1100" b="1" dirty="0">
                <a:latin typeface="Cambria" panose="02040503050406030204" pitchFamily="18" charset="0"/>
                <a:ea typeface="Cambria" panose="02040503050406030204" pitchFamily="18" charset="0"/>
              </a:rPr>
              <a:t>Counter-Reformation.</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Although the papacy did not offer much leadership to English Catholics, in 1566 the Pope issued an instruction that they should not attend Church of England services.</a:t>
            </a:r>
          </a:p>
        </p:txBody>
      </p:sp>
      <p:pic>
        <p:nvPicPr>
          <p:cNvPr id="3074" name="Picture 2" descr="Child Icon 2284188">
            <a:extLst>
              <a:ext uri="{FF2B5EF4-FFF2-40B4-BE49-F238E27FC236}">
                <a16:creationId xmlns:a16="http://schemas.microsoft.com/office/drawing/2014/main" id="{F0FF66C4-2040-4EE7-9B09-A738253812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66788" y="3421351"/>
            <a:ext cx="683735" cy="68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201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1;p16">
            <a:extLst>
              <a:ext uri="{FF2B5EF4-FFF2-40B4-BE49-F238E27FC236}">
                <a16:creationId xmlns:a16="http://schemas.microsoft.com/office/drawing/2014/main" id="{C135B5BD-C98E-4823-92DE-303B9CB8FEEE}"/>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1.3 Challenge to the religious settlement</a:t>
            </a:r>
          </a:p>
          <a:p>
            <a:pPr algn="ctr" fontAlgn="ctr"/>
            <a:r>
              <a:rPr lang="en-GB" sz="1200" dirty="0">
                <a:solidFill>
                  <a:srgbClr val="000000"/>
                </a:solidFill>
                <a:latin typeface="Cambria" panose="02040503050406030204" pitchFamily="18" charset="0"/>
              </a:rPr>
              <a:t>B. The nature and extent of the Catholic challenge, including the role of the nobility, Papacy and foreign powers.</a:t>
            </a:r>
            <a:endParaRPr lang="en-GB" sz="1200" dirty="0">
              <a:latin typeface="Cambria" panose="02040503050406030204" pitchFamily="18" charset="0"/>
            </a:endParaRPr>
          </a:p>
        </p:txBody>
      </p:sp>
      <p:sp>
        <p:nvSpPr>
          <p:cNvPr id="5" name="Google Shape;86;p16">
            <a:extLst>
              <a:ext uri="{FF2B5EF4-FFF2-40B4-BE49-F238E27FC236}">
                <a16:creationId xmlns:a16="http://schemas.microsoft.com/office/drawing/2014/main" id="{88FD1CBA-5168-4223-A715-E301E008FB5B}"/>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p.45</a:t>
            </a:r>
          </a:p>
        </p:txBody>
      </p:sp>
      <p:sp>
        <p:nvSpPr>
          <p:cNvPr id="6" name="TextBox 5">
            <a:extLst>
              <a:ext uri="{FF2B5EF4-FFF2-40B4-BE49-F238E27FC236}">
                <a16:creationId xmlns:a16="http://schemas.microsoft.com/office/drawing/2014/main" id="{B66FDE9B-F7AF-44FB-9F62-4239FE25034C}"/>
              </a:ext>
            </a:extLst>
          </p:cNvPr>
          <p:cNvSpPr txBox="1"/>
          <p:nvPr/>
        </p:nvSpPr>
        <p:spPr>
          <a:xfrm>
            <a:off x="443060" y="1329179"/>
            <a:ext cx="6834490" cy="5647123"/>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Although there were penalties for those who did not conform to the religious settlement, they were generally not imposed. Punishments for repeat offenders included fines, imprisonment, or loss of property, job and even life, depending upon the crime. However, authorities were ordered not to investigate recusants too closely: Elizabeth did not want to create martyrs and preferred to ignore smaller examples of disobedience. As a result, England was stable in the first decade of her reign.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Answer the following questions with regards to the papacy. </a:t>
            </a:r>
          </a:p>
          <a:p>
            <a:pPr>
              <a:lnSpc>
                <a:spcPct val="150000"/>
              </a:lnSpc>
            </a:pPr>
            <a:endParaRPr lang="en-GB" sz="1100" b="1" dirty="0">
              <a:latin typeface="Cambria" panose="02040503050406030204" pitchFamily="18" charset="0"/>
              <a:ea typeface="Cambria" panose="02040503050406030204" pitchFamily="18" charset="0"/>
            </a:endParaRP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What was the Catholic Church trying to achieve during this time? 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What was the Counter-Reformation? 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How did the Pope the Elizabeth and her religious settlement? 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Font typeface="+mj-lt"/>
              <a:buAutoNum type="arabicPeriod"/>
            </a:pPr>
            <a:r>
              <a:rPr lang="en-GB" sz="1100" b="1" dirty="0">
                <a:latin typeface="Cambria" panose="02040503050406030204" pitchFamily="18" charset="0"/>
                <a:ea typeface="Cambria" panose="02040503050406030204" pitchFamily="18" charset="0"/>
              </a:rPr>
              <a:t>HOT: </a:t>
            </a:r>
            <a:r>
              <a:rPr lang="en-GB" sz="1100" dirty="0">
                <a:latin typeface="Cambria" panose="02040503050406030204" pitchFamily="18" charset="0"/>
                <a:ea typeface="Cambria" panose="02040503050406030204" pitchFamily="18" charset="0"/>
              </a:rPr>
              <a:t>Why do you think penalties were generally not imposed? 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latin typeface="Cambria" panose="02040503050406030204" pitchFamily="18" charset="0"/>
              <a:ea typeface="Cambria" panose="02040503050406030204" pitchFamily="18" charset="0"/>
            </a:endParaRPr>
          </a:p>
          <a:p>
            <a:pPr marL="228600" indent="-228600">
              <a:lnSpc>
                <a:spcPct val="150000"/>
              </a:lnSpc>
              <a:buFont typeface="+mj-lt"/>
              <a:buAutoNum type="arabicPeriod"/>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Study Interpretation 1, what does it say with regards to how successful the Religious Settlement was?</a:t>
            </a:r>
            <a:endParaRPr lang="en-GB" sz="11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9932A09-74D1-4CCB-B7C5-8D24A31DE04F}"/>
              </a:ext>
            </a:extLst>
          </p:cNvPr>
          <p:cNvSpPr txBox="1"/>
          <p:nvPr/>
        </p:nvSpPr>
        <p:spPr>
          <a:xfrm>
            <a:off x="443060" y="6976302"/>
            <a:ext cx="3601039" cy="209230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From </a:t>
            </a:r>
            <a:r>
              <a:rPr lang="en-GB" sz="1100" b="1" i="1" dirty="0">
                <a:latin typeface="Cambria" panose="02040503050406030204" pitchFamily="18" charset="0"/>
                <a:ea typeface="Cambria" panose="02040503050406030204" pitchFamily="18" charset="0"/>
              </a:rPr>
              <a:t>The Reign of Elizabeth: England 1558-1603, </a:t>
            </a:r>
            <a:r>
              <a:rPr lang="en-GB" sz="1100" b="1" dirty="0">
                <a:latin typeface="Cambria" panose="02040503050406030204" pitchFamily="18" charset="0"/>
                <a:ea typeface="Cambria" panose="02040503050406030204" pitchFamily="18" charset="0"/>
              </a:rPr>
              <a:t>Barbara Mervyn talks about the effectiveness of Elizabeth’s religious policies (2001)</a:t>
            </a:r>
          </a:p>
          <a:p>
            <a:pPr>
              <a:lnSpc>
                <a:spcPct val="150000"/>
              </a:lnSpc>
            </a:pPr>
            <a:r>
              <a:rPr lang="en-GB" sz="1100" dirty="0">
                <a:latin typeface="Cambria" panose="02040503050406030204" pitchFamily="18" charset="0"/>
                <a:ea typeface="Cambria" panose="02040503050406030204" pitchFamily="18" charset="0"/>
              </a:rPr>
              <a:t>By 1568, Elizabeth’s policies seemed to be working. The early problems caused by the settlement seemed to be fading. The majority of Catholics outwardly conformed and, without any leadership from the Pope, were politically loyal. </a:t>
            </a:r>
          </a:p>
        </p:txBody>
      </p:sp>
      <p:sp>
        <p:nvSpPr>
          <p:cNvPr id="8" name="TextBox 7">
            <a:extLst>
              <a:ext uri="{FF2B5EF4-FFF2-40B4-BE49-F238E27FC236}">
                <a16:creationId xmlns:a16="http://schemas.microsoft.com/office/drawing/2014/main" id="{807CE71A-1703-4069-B7A4-0AB1186E15BA}"/>
              </a:ext>
            </a:extLst>
          </p:cNvPr>
          <p:cNvSpPr txBox="1"/>
          <p:nvPr/>
        </p:nvSpPr>
        <p:spPr>
          <a:xfrm>
            <a:off x="4044099" y="7088957"/>
            <a:ext cx="3072516" cy="2097434"/>
          </a:xfrm>
          <a:prstGeom prst="rect">
            <a:avLst/>
          </a:prstGeom>
          <a:noFill/>
        </p:spPr>
        <p:txBody>
          <a:bodyPr wrap="square" rtlCol="0">
            <a:spAutoFit/>
          </a:bodyPr>
          <a:lstStyle/>
          <a:p>
            <a:pPr>
              <a:lnSpc>
                <a:spcPct val="150000"/>
              </a:lnSpc>
            </a:pPr>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75714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1;p16">
            <a:extLst>
              <a:ext uri="{FF2B5EF4-FFF2-40B4-BE49-F238E27FC236}">
                <a16:creationId xmlns:a16="http://schemas.microsoft.com/office/drawing/2014/main" id="{C135B5BD-C98E-4823-92DE-303B9CB8FEEE}"/>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1.3 Challenge to the religious settlement</a:t>
            </a:r>
          </a:p>
          <a:p>
            <a:pPr algn="ctr" fontAlgn="ctr"/>
            <a:r>
              <a:rPr lang="en-GB" sz="1200" dirty="0">
                <a:solidFill>
                  <a:srgbClr val="000000"/>
                </a:solidFill>
                <a:latin typeface="Cambria" panose="02040503050406030204" pitchFamily="18" charset="0"/>
              </a:rPr>
              <a:t>B. The nature and extent of the Catholic challenge, including the role of the nobility, Papacy and foreign powers.</a:t>
            </a:r>
            <a:endParaRPr lang="en-GB" sz="1200" dirty="0">
              <a:latin typeface="Cambria" panose="02040503050406030204" pitchFamily="18" charset="0"/>
            </a:endParaRPr>
          </a:p>
        </p:txBody>
      </p:sp>
      <p:sp>
        <p:nvSpPr>
          <p:cNvPr id="5" name="Google Shape;86;p16">
            <a:extLst>
              <a:ext uri="{FF2B5EF4-FFF2-40B4-BE49-F238E27FC236}">
                <a16:creationId xmlns:a16="http://schemas.microsoft.com/office/drawing/2014/main" id="{88FD1CBA-5168-4223-A715-E301E008FB5B}"/>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p.46</a:t>
            </a:r>
          </a:p>
        </p:txBody>
      </p:sp>
      <p:sp>
        <p:nvSpPr>
          <p:cNvPr id="6" name="TextBox 5">
            <a:extLst>
              <a:ext uri="{FF2B5EF4-FFF2-40B4-BE49-F238E27FC236}">
                <a16:creationId xmlns:a16="http://schemas.microsoft.com/office/drawing/2014/main" id="{B66FDE9B-F7AF-44FB-9F62-4239FE25034C}"/>
              </a:ext>
            </a:extLst>
          </p:cNvPr>
          <p:cNvSpPr txBox="1"/>
          <p:nvPr/>
        </p:nvSpPr>
        <p:spPr>
          <a:xfrm>
            <a:off x="443060" y="1329179"/>
            <a:ext cx="3704734" cy="7170617"/>
          </a:xfrm>
          <a:prstGeom prst="rect">
            <a:avLst/>
          </a:prstGeom>
          <a:noFill/>
        </p:spPr>
        <p:txBody>
          <a:bodyPr wrap="square" rtlCol="0">
            <a:spAutoFit/>
          </a:bodyPr>
          <a:lstStyle/>
          <a:p>
            <a:pPr algn="ctr">
              <a:lnSpc>
                <a:spcPct val="150000"/>
              </a:lnSpc>
            </a:pPr>
            <a:r>
              <a:rPr lang="en-GB" sz="1200" b="1" dirty="0">
                <a:latin typeface="Cambria" panose="02040503050406030204" pitchFamily="18" charset="0"/>
                <a:ea typeface="Cambria" panose="02040503050406030204" pitchFamily="18" charset="0"/>
              </a:rPr>
              <a:t>England’s nobility and the Catholic threat</a:t>
            </a:r>
          </a:p>
          <a:p>
            <a:pPr>
              <a:lnSpc>
                <a:spcPct val="150000"/>
              </a:lnSpc>
            </a:pPr>
            <a:r>
              <a:rPr lang="en-GB" sz="1100" dirty="0">
                <a:latin typeface="Cambria" panose="02040503050406030204" pitchFamily="18" charset="0"/>
                <a:ea typeface="Cambria" panose="02040503050406030204" pitchFamily="18" charset="0"/>
              </a:rPr>
              <a:t>It is difficult to determine how English Catholics really found the Elizabethan Church. It is estimated that one-third of the nobility and a sizeable number of the gentry were recusants with most being in the north-west of England where the Catholic faith was at it’s strongest. Those nobility who had remained Catholic tended to be from the ancient families such as the Earls of Northumberland and Westmoreland whom had been prosperous under Mary I. However, when Elizabeth became queen, they had found their influence at court greatly reduced. They disliked her favourites, such as Robert Dudley, Earl of Leicester and Sir William Cecil as they tended to be Protestant and either from new noble families (Dudley) or not noble at all (Cecil).</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In November 1569, the Earls of Northumberland and Westmorland led a rebellion in the North of England against Elizabeth known as the Revolt of the Northern Earls. Even though one of their key motivations for rebelling was the lack of political power and influence under Elizabeth, the Catholic religion brought many other northerners to their causes. The rebellion was successfully put down by royal troops though Elizabeth’s reaction showed how dangerous she perceived the threat was. Hundreds of rebels were executed in towns and cities across the north. </a:t>
            </a:r>
          </a:p>
        </p:txBody>
      </p:sp>
      <p:pic>
        <p:nvPicPr>
          <p:cNvPr id="1026" name="Picture 2">
            <a:extLst>
              <a:ext uri="{FF2B5EF4-FFF2-40B4-BE49-F238E27FC236}">
                <a16:creationId xmlns:a16="http://schemas.microsoft.com/office/drawing/2014/main" id="{C2A1E40B-D4C0-4BA0-B192-F2F2E35661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6216" y="8380429"/>
            <a:ext cx="1185178" cy="162692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harles Neville 6th Earl of Westmoreland | elizregina">
            <a:extLst>
              <a:ext uri="{FF2B5EF4-FFF2-40B4-BE49-F238E27FC236}">
                <a16:creationId xmlns:a16="http://schemas.microsoft.com/office/drawing/2014/main" id="{4F4CF238-5F99-4625-BFA1-1FF527E9FE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5389" y="8380429"/>
            <a:ext cx="1368173" cy="16865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DDF53B-1A76-410D-9A9E-306853A2350E}"/>
              </a:ext>
            </a:extLst>
          </p:cNvPr>
          <p:cNvSpPr txBox="1"/>
          <p:nvPr/>
        </p:nvSpPr>
        <p:spPr>
          <a:xfrm>
            <a:off x="2035389" y="10162095"/>
            <a:ext cx="1368173" cy="261610"/>
          </a:xfrm>
          <a:prstGeom prst="rect">
            <a:avLst/>
          </a:prstGeom>
          <a:noFill/>
        </p:spPr>
        <p:txBody>
          <a:bodyPr wrap="square" rtlCol="0">
            <a:spAutoFit/>
          </a:bodyPr>
          <a:lstStyle/>
          <a:p>
            <a:pPr algn="ctr"/>
            <a:r>
              <a:rPr lang="en-GB" sz="1100" b="1"/>
              <a:t>Westmorland</a:t>
            </a:r>
            <a:endParaRPr lang="en-GB" sz="1100" b="1" dirty="0"/>
          </a:p>
        </p:txBody>
      </p:sp>
      <p:sp>
        <p:nvSpPr>
          <p:cNvPr id="8" name="TextBox 7">
            <a:extLst>
              <a:ext uri="{FF2B5EF4-FFF2-40B4-BE49-F238E27FC236}">
                <a16:creationId xmlns:a16="http://schemas.microsoft.com/office/drawing/2014/main" id="{352A485C-EF0A-420E-A2C0-AD34A20E7900}"/>
              </a:ext>
            </a:extLst>
          </p:cNvPr>
          <p:cNvSpPr txBox="1"/>
          <p:nvPr/>
        </p:nvSpPr>
        <p:spPr>
          <a:xfrm>
            <a:off x="434718" y="10183690"/>
            <a:ext cx="1368173" cy="261610"/>
          </a:xfrm>
          <a:prstGeom prst="rect">
            <a:avLst/>
          </a:prstGeom>
          <a:noFill/>
        </p:spPr>
        <p:txBody>
          <a:bodyPr wrap="square" rtlCol="0">
            <a:spAutoFit/>
          </a:bodyPr>
          <a:lstStyle/>
          <a:p>
            <a:pPr algn="ctr"/>
            <a:r>
              <a:rPr lang="en-GB" sz="1100" b="1" dirty="0"/>
              <a:t>Northumberland</a:t>
            </a:r>
          </a:p>
        </p:txBody>
      </p:sp>
      <p:sp>
        <p:nvSpPr>
          <p:cNvPr id="3" name="Rectangle 2">
            <a:extLst>
              <a:ext uri="{FF2B5EF4-FFF2-40B4-BE49-F238E27FC236}">
                <a16:creationId xmlns:a16="http://schemas.microsoft.com/office/drawing/2014/main" id="{0748F386-CC49-43B0-B31C-E01057799192}"/>
              </a:ext>
            </a:extLst>
          </p:cNvPr>
          <p:cNvSpPr/>
          <p:nvPr/>
        </p:nvSpPr>
        <p:spPr>
          <a:xfrm>
            <a:off x="4147794" y="1470581"/>
            <a:ext cx="3129756" cy="3875325"/>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 How do these images relate to this paragraph.</a:t>
            </a:r>
            <a:endParaRPr lang="en-GB" sz="1100"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871CAF2D-7E1D-4F2F-BCD9-E212FA780779}"/>
              </a:ext>
            </a:extLst>
          </p:cNvPr>
          <p:cNvSpPr/>
          <p:nvPr/>
        </p:nvSpPr>
        <p:spPr>
          <a:xfrm>
            <a:off x="4147794" y="5498307"/>
            <a:ext cx="3129756" cy="2806708"/>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nSpc>
                <a:spcPct val="150000"/>
              </a:lnSpc>
            </a:pPr>
            <a:r>
              <a:rPr lang="en-GB" sz="1100" dirty="0">
                <a:latin typeface="Cambria" panose="02040503050406030204" pitchFamily="18" charset="0"/>
                <a:ea typeface="Cambria" panose="02040503050406030204" pitchFamily="18" charset="0"/>
              </a:rPr>
              <a:t>What was the main motivation for the Earls rebelling?</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What did Elizabeth’s reaction to the rebellion show?</a:t>
            </a:r>
          </a:p>
        </p:txBody>
      </p:sp>
      <p:pic>
        <p:nvPicPr>
          <p:cNvPr id="1030" name="Picture 6" descr="third Icon 413032">
            <a:extLst>
              <a:ext uri="{FF2B5EF4-FFF2-40B4-BE49-F238E27FC236}">
                <a16:creationId xmlns:a16="http://schemas.microsoft.com/office/drawing/2014/main" id="{49E76937-DD09-4426-A0B2-A0C55DAFF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505" y="2192017"/>
            <a:ext cx="707288" cy="7072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rth Icon 6911">
            <a:extLst>
              <a:ext uri="{FF2B5EF4-FFF2-40B4-BE49-F238E27FC236}">
                <a16:creationId xmlns:a16="http://schemas.microsoft.com/office/drawing/2014/main" id="{D0ABBEDB-EFDB-4137-959D-5920D09DF8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505" y="3054598"/>
            <a:ext cx="707289" cy="7072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islike Icon 3323800">
            <a:extLst>
              <a:ext uri="{FF2B5EF4-FFF2-40B4-BE49-F238E27FC236}">
                <a16:creationId xmlns:a16="http://schemas.microsoft.com/office/drawing/2014/main" id="{0F63A479-DF02-4C79-86A4-B7D35EFCE3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2506" y="3914288"/>
            <a:ext cx="707288" cy="70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924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22499D70-AB22-41A4-8C56-EC35B75FCFAD}"/>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1.3 Challenge to the religious settlement</a:t>
            </a:r>
          </a:p>
          <a:p>
            <a:pPr algn="ctr" fontAlgn="ctr"/>
            <a:r>
              <a:rPr lang="en-GB" sz="1200" dirty="0">
                <a:solidFill>
                  <a:srgbClr val="000000"/>
                </a:solidFill>
                <a:latin typeface="Cambria" panose="02040503050406030204" pitchFamily="18" charset="0"/>
              </a:rPr>
              <a:t>B. The nature and extent of the Catholic challenge, including the role of the nobility, Papacy and foreign powers.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1E714F4F-F2F0-4087-91E7-B9E0DA1D0DB3}"/>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p.47</a:t>
            </a:r>
          </a:p>
        </p:txBody>
      </p:sp>
      <p:sp>
        <p:nvSpPr>
          <p:cNvPr id="4" name="TextBox 3">
            <a:extLst>
              <a:ext uri="{FF2B5EF4-FFF2-40B4-BE49-F238E27FC236}">
                <a16:creationId xmlns:a16="http://schemas.microsoft.com/office/drawing/2014/main" id="{E30FD891-9FE4-4A5B-ABC9-73BD6AA424A2}"/>
              </a:ext>
            </a:extLst>
          </p:cNvPr>
          <p:cNvSpPr txBox="1"/>
          <p:nvPr/>
        </p:nvSpPr>
        <p:spPr>
          <a:xfrm>
            <a:off x="443060" y="1329179"/>
            <a:ext cx="6834490" cy="8948027"/>
          </a:xfrm>
          <a:prstGeom prst="rect">
            <a:avLst/>
          </a:prstGeom>
          <a:noFill/>
        </p:spPr>
        <p:txBody>
          <a:bodyPr wrap="square" numCol="2" spcCol="360000" rtlCol="0">
            <a:spAutoFit/>
          </a:bodyPr>
          <a:lstStyle/>
          <a:p>
            <a:pPr>
              <a:lnSpc>
                <a:spcPct val="150000"/>
              </a:lnSpc>
            </a:pPr>
            <a:r>
              <a:rPr lang="en-GB" sz="1100" b="1" dirty="0">
                <a:latin typeface="Cambria" panose="02040503050406030204" pitchFamily="18" charset="0"/>
                <a:ea typeface="Cambria" panose="02040503050406030204" pitchFamily="18" charset="0"/>
              </a:rPr>
              <a:t>Foreign powers</a:t>
            </a:r>
          </a:p>
          <a:p>
            <a:pPr>
              <a:lnSpc>
                <a:spcPct val="150000"/>
              </a:lnSpc>
            </a:pPr>
            <a:r>
              <a:rPr lang="en-GB" sz="1100" dirty="0">
                <a:latin typeface="Cambria" panose="02040503050406030204" pitchFamily="18" charset="0"/>
                <a:ea typeface="Cambria" panose="02040503050406030204" pitchFamily="18" charset="0"/>
              </a:rPr>
              <a:t>England wasn’t the only country in Europe where Protestantism was starting to grow. Scotland, France, parts of the Holy Roman Empire (large areas of central Europe) and even the Netherlands, which belonged to Catholic Spain, had growing Protestant populations. Despite this, Europe was dominated by Catholic powers determined to limit the spread of Protestantism. One of the greatest of these was the Habsburg family, who controlled both the Spanish and Austrian empires, and also the Holy Roman Empire, during Elizabeth’s reign.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France</a:t>
            </a:r>
          </a:p>
          <a:p>
            <a:pPr>
              <a:lnSpc>
                <a:spcPct val="150000"/>
              </a:lnSpc>
            </a:pPr>
            <a:r>
              <a:rPr lang="en-GB" sz="1100" dirty="0">
                <a:latin typeface="Cambria" panose="02040503050406030204" pitchFamily="18" charset="0"/>
                <a:ea typeface="Cambria" panose="02040503050406030204" pitchFamily="18" charset="0"/>
              </a:rPr>
              <a:t>When religious war broke out in France in 1562, Elizabeth I was concerned about its potential to threaten her realm by encouraging religious conflict in England. She wrote to the King of Spain Philip on the matter explaining how ‘troubled and perplexed’ she was.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Elizabeth had successfully helped the Scottish Protestant lords rebel against Catholic rule in 1560 and hoped to have similar success by supporting the French Protestants. She believed, by helping the French Protestants she may get back Calais. However, in 1562, the French Protestants made peace with the Catholics and in 1564, Elizabeth signed the Treaty of Troyes, confirming once and for all that Calais belonged to France. All she achieved by backing the French Protestant rebels was irritating Phillip II of Spain.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Spain and the Spanish Netherlands</a:t>
            </a:r>
          </a:p>
          <a:p>
            <a:pPr>
              <a:lnSpc>
                <a:spcPct val="150000"/>
              </a:lnSpc>
            </a:pPr>
            <a:r>
              <a:rPr lang="en-GB" sz="1100" dirty="0">
                <a:latin typeface="Cambria" panose="02040503050406030204" pitchFamily="18" charset="0"/>
                <a:ea typeface="Cambria" panose="02040503050406030204" pitchFamily="18" charset="0"/>
              </a:rPr>
              <a:t>In the 16</a:t>
            </a:r>
            <a:r>
              <a:rPr lang="en-GB" sz="1100" baseline="30000" dirty="0">
                <a:latin typeface="Cambria" panose="02040503050406030204" pitchFamily="18" charset="0"/>
                <a:ea typeface="Cambria" panose="02040503050406030204" pitchFamily="18" charset="0"/>
              </a:rPr>
              <a:t>th</a:t>
            </a:r>
            <a:r>
              <a:rPr lang="en-GB" sz="1100" dirty="0">
                <a:latin typeface="Cambria" panose="02040503050406030204" pitchFamily="18" charset="0"/>
                <a:ea typeface="Cambria" panose="02040503050406030204" pitchFamily="18" charset="0"/>
              </a:rPr>
              <a:t> century, the Netherlands belonged to the Spanish king, Philip II. He was a strict Roman Catholic and did not look favourably upon Elizabeth’s support for Protestant rebels in Scotland and France. He believed that English merchants were encouraging the spread of Protestantism in the Netherlands so in 1563, he banned the import of English cloth. Elizabeth retaliated and ceased trading with the Netherlands. This trade embargo affected both countries economically and only lasted a year. For her part, Elizabeth was concerned that Spain and France might form an alliance against her especially since in  the 1530s, Pope Paul II had excommunicated Henry VIII after the break from Rome and had then asked France and Spain to invade England and depose him.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The Dutch Revolt</a:t>
            </a:r>
          </a:p>
          <a:p>
            <a:pPr>
              <a:lnSpc>
                <a:spcPct val="150000"/>
              </a:lnSpc>
            </a:pPr>
            <a:r>
              <a:rPr lang="en-GB" sz="1100" dirty="0">
                <a:latin typeface="Cambria" panose="02040503050406030204" pitchFamily="18" charset="0"/>
                <a:ea typeface="Cambria" panose="02040503050406030204" pitchFamily="18" charset="0"/>
              </a:rPr>
              <a:t>There had been growing unhappiness in the Netherlands about Spanish interference in Dutch affairs since the 1550s. Although the Netherlands belonged to Spain, they were used to governing themselves. When Philip II decided to reorganise the Dutch government and Church, he also brought the Spanish Inquisition. This was a political and religious body set up by Spain to keep territories true to the Catholic faith. Anyone could be tortured or burned alive in a public execution. These actions united both Catholics and Protestants against Spain, leading to the Dutch revolt, which broke out for the first time in 1566. In 1567, Philip sent the Duke of Alba with an army of 10,000 men to the Netherlands to put down the revolt. By 1568, it had been defeated.</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endParaRPr lang="en-GB" sz="1100" dirty="0">
              <a:latin typeface="Cambria" panose="02040503050406030204" pitchFamily="18" charset="0"/>
              <a:ea typeface="Cambria" panose="02040503050406030204" pitchFamily="18" charset="0"/>
            </a:endParaRPr>
          </a:p>
        </p:txBody>
      </p:sp>
      <p:pic>
        <p:nvPicPr>
          <p:cNvPr id="3074" name="Picture 2" descr="europe Icon 301973">
            <a:extLst>
              <a:ext uri="{FF2B5EF4-FFF2-40B4-BE49-F238E27FC236}">
                <a16:creationId xmlns:a16="http://schemas.microsoft.com/office/drawing/2014/main" id="{41D40182-C1F0-49B6-A233-44B33073D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645" y="1247239"/>
            <a:ext cx="481975" cy="481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ance Icon 1303794">
            <a:extLst>
              <a:ext uri="{FF2B5EF4-FFF2-40B4-BE49-F238E27FC236}">
                <a16:creationId xmlns:a16="http://schemas.microsoft.com/office/drawing/2014/main" id="{DEFC5114-E829-44D9-88BF-DE4A86A0A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645" y="4486001"/>
            <a:ext cx="481976" cy="4819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pain Icon 132809">
            <a:extLst>
              <a:ext uri="{FF2B5EF4-FFF2-40B4-BE49-F238E27FC236}">
                <a16:creationId xmlns:a16="http://schemas.microsoft.com/office/drawing/2014/main" id="{EAA29CD0-33DF-4AA7-9292-29F6CA3F6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363" y="9544215"/>
            <a:ext cx="481976" cy="48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514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B50CB1D-A3EA-4830-B526-16B86B81D198}"/>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1.3 Challenge to the religious settlement</a:t>
            </a:r>
          </a:p>
          <a:p>
            <a:pPr algn="ctr" fontAlgn="ctr"/>
            <a:r>
              <a:rPr lang="en-GB" sz="1200" dirty="0">
                <a:solidFill>
                  <a:srgbClr val="000000"/>
                </a:solidFill>
                <a:latin typeface="Cambria" panose="02040503050406030204" pitchFamily="18" charset="0"/>
              </a:rPr>
              <a:t>B. The nature and extent of the Catholic challenge, including the role of the nobility, Papacy and foreign powers.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F187650C-31E7-4AAA-9B71-B9FC5204B61B}"/>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p.48</a:t>
            </a:r>
          </a:p>
        </p:txBody>
      </p:sp>
      <p:sp>
        <p:nvSpPr>
          <p:cNvPr id="4" name="TextBox 3">
            <a:extLst>
              <a:ext uri="{FF2B5EF4-FFF2-40B4-BE49-F238E27FC236}">
                <a16:creationId xmlns:a16="http://schemas.microsoft.com/office/drawing/2014/main" id="{0A005837-4891-4BAB-A5E9-AFBB5C8A4AD4}"/>
              </a:ext>
            </a:extLst>
          </p:cNvPr>
          <p:cNvSpPr txBox="1"/>
          <p:nvPr/>
        </p:nvSpPr>
        <p:spPr>
          <a:xfrm>
            <a:off x="443060" y="1329179"/>
            <a:ext cx="6834490" cy="9201943"/>
          </a:xfrm>
          <a:prstGeom prst="rect">
            <a:avLst/>
          </a:prstGeom>
          <a:noFill/>
        </p:spPr>
        <p:txBody>
          <a:bodyPr wrap="square" numCol="2" spcCol="360000" rtlCol="0">
            <a:spAutoFit/>
          </a:bodyPr>
          <a:lstStyle/>
          <a:p>
            <a:pPr>
              <a:lnSpc>
                <a:spcPct val="150000"/>
              </a:lnSpc>
            </a:pPr>
            <a:r>
              <a:rPr lang="en-GB" sz="1100" dirty="0">
                <a:latin typeface="Cambria" panose="02040503050406030204" pitchFamily="18" charset="0"/>
                <a:ea typeface="Cambria" panose="02040503050406030204" pitchFamily="18" charset="0"/>
              </a:rPr>
              <a:t>Alba established a Council of Troubles in the Netherlands (nicknamed the Council of Blood) to enforce both Catholicism and obedience to the Spanish Crown. It was made up of loyal Dutch nobles and Spanish officials. It was controversial to say the least, as it ignored local law and legal processes, condemning thousands to death (mainly Protestants). Alba’s actions led to thousands of Dutch Protestants fleeing into exile, many to England.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presence of Alba in the Netherlands concerned Elizabeth for two reasons. Firstly, Alba had a large army with a mission to fight against Protestantism and secondly, Elizabeth did not want to become seen as Europe's’ leading Protestant monarch. She wished to avoid war and openly condemned the Dutch rebels.</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Many Protestants, including those in Elizabeth’s Privy Council, saw events overseas as part of an international struggle between Protestantism and Catholicism. Elizabeth was coming under increasing pressure to deal with the threat posed by Alba and his army as the Protestants in England saw Spain as the greatest threat, determined to destroy Protestantism. However, England did not have the resources to take on Spain – or worse, France and Spain together so Elizabeth wanted to avoid war at all costs. Furthermore, a war fought on religious grounds could lead to a civil war in England. Despite this, she was very aware of the dangers posed by Spain’s mission in the Netherlands.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Some Dutch rebels fled by taking to the water. These were known as the Sea Beggars. They would attack Spanish ships in the English Channel that were carrying men and resources to Alba’s armies in the Netherlands. In 1567, Elizabeth began allowing the Sea Beggars to shelter in English harbours.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In 1568, Spanish ships carrying gold to pay Alba’s troops in the Netherlands also took refuge in English ports – from the Sea Beggars. The money was a loan to Philip II from bankers in the Italian City of Genoa. Elizabeth decided to take the gold for herself, arguing that since it was a loan it didn’t belong to Spain but to the Italian bankers. This event is known as the Genoese Loan. Both the actions of the Sea Beggars and the Genoese Loan angered the Spanish greatly and led to a decline in relations.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What was Elizabeth trying to achieve?</a:t>
            </a:r>
          </a:p>
          <a:p>
            <a:pPr>
              <a:lnSpc>
                <a:spcPct val="150000"/>
              </a:lnSpc>
            </a:pPr>
            <a:r>
              <a:rPr lang="en-GB" sz="1100" dirty="0">
                <a:latin typeface="Cambria" panose="02040503050406030204" pitchFamily="18" charset="0"/>
                <a:ea typeface="Cambria" panose="02040503050406030204" pitchFamily="18" charset="0"/>
              </a:rPr>
              <a:t>Elizabeth was trying to protect English interests without going to war. By making Spain’s task in the Netherlands as difficult as possible, she hoped to encourage Spanish forces to leave and allow the Dutch to continue governing themselves as before. Her strategy of harassing Spain was risky and became riskier still in 1568-69, when the Catholic threat from within England became more serious. Two  main factors were the cause of this threat. </a:t>
            </a:r>
          </a:p>
          <a:p>
            <a:pPr marL="228600" indent="-228600">
              <a:lnSpc>
                <a:spcPct val="150000"/>
              </a:lnSpc>
              <a:buAutoNum type="arabicPeriod"/>
            </a:pPr>
            <a:r>
              <a:rPr lang="en-GB" sz="1100" dirty="0">
                <a:latin typeface="Cambria" panose="02040503050406030204" pitchFamily="18" charset="0"/>
                <a:ea typeface="Cambria" panose="02040503050406030204" pitchFamily="18" charset="0"/>
              </a:rPr>
              <a:t>In 1568, Mary, Queen of Scots, fled to England from Scotland. She had a stronger claim to the throne than Elizabeth I from the point of view of many Catholics.</a:t>
            </a:r>
          </a:p>
          <a:p>
            <a:pPr marL="228600" indent="-228600">
              <a:lnSpc>
                <a:spcPct val="150000"/>
              </a:lnSpc>
              <a:buAutoNum type="arabicPeriod"/>
            </a:pPr>
            <a:r>
              <a:rPr lang="en-GB" sz="1100" dirty="0">
                <a:latin typeface="Cambria" panose="02040503050406030204" pitchFamily="18" charset="0"/>
                <a:ea typeface="Cambria" panose="02040503050406030204" pitchFamily="18" charset="0"/>
              </a:rPr>
              <a:t>In 1569, the Revolt of the Northern Earls had taken place. This was revolt by senior Catholic English earls in the north. There had been hope that some of Alba’s troops would land in Hartlepool to support it. </a:t>
            </a:r>
          </a:p>
        </p:txBody>
      </p:sp>
    </p:spTree>
    <p:extLst>
      <p:ext uri="{BB962C8B-B14F-4D97-AF65-F5344CB8AC3E}">
        <p14:creationId xmlns:p14="http://schemas.microsoft.com/office/powerpoint/2010/main" val="361040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34AE08E9-584B-4893-89C3-4A0D8B0257B3}"/>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1.3 Challenge to the religious settlement</a:t>
            </a:r>
          </a:p>
          <a:p>
            <a:pPr algn="ctr" fontAlgn="ctr"/>
            <a:r>
              <a:rPr lang="en-GB" sz="1200" dirty="0">
                <a:solidFill>
                  <a:srgbClr val="000000"/>
                </a:solidFill>
                <a:latin typeface="Cambria" panose="02040503050406030204" pitchFamily="18" charset="0"/>
              </a:rPr>
              <a:t>B. The nature and extent of the Catholic challenge, including the role of the nobility, Papacy and foreign powers.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27A6E661-4524-4DDA-9E5E-09ED1912DE69}"/>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p.49</a:t>
            </a:r>
          </a:p>
        </p:txBody>
      </p:sp>
      <p:sp>
        <p:nvSpPr>
          <p:cNvPr id="4" name="TextBox 3">
            <a:extLst>
              <a:ext uri="{FF2B5EF4-FFF2-40B4-BE49-F238E27FC236}">
                <a16:creationId xmlns:a16="http://schemas.microsoft.com/office/drawing/2014/main" id="{0825D545-D7BF-4A6E-AC24-68C12184A73F}"/>
              </a:ext>
            </a:extLst>
          </p:cNvPr>
          <p:cNvSpPr txBox="1"/>
          <p:nvPr/>
        </p:nvSpPr>
        <p:spPr>
          <a:xfrm>
            <a:off x="385894" y="1258349"/>
            <a:ext cx="6891656" cy="822726"/>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Re-read the information regarding the foreign threats. Highlight, using two colours, examples of where Elizabeth’s actions caused tensions between foreign powers and actions that foreign countries did that caused tensions for Elizabeth. Once you have done this, place the information, in your own words, into the table below. </a:t>
            </a:r>
          </a:p>
        </p:txBody>
      </p:sp>
      <p:graphicFrame>
        <p:nvGraphicFramePr>
          <p:cNvPr id="5" name="Table 5">
            <a:extLst>
              <a:ext uri="{FF2B5EF4-FFF2-40B4-BE49-F238E27FC236}">
                <a16:creationId xmlns:a16="http://schemas.microsoft.com/office/drawing/2014/main" id="{EF2BBF52-755A-4E2A-9129-1B82A7350B98}"/>
              </a:ext>
            </a:extLst>
          </p:cNvPr>
          <p:cNvGraphicFramePr>
            <a:graphicFrameLocks noGrp="1"/>
          </p:cNvGraphicFramePr>
          <p:nvPr>
            <p:extLst>
              <p:ext uri="{D42A27DB-BD31-4B8C-83A1-F6EECF244321}">
                <p14:modId xmlns:p14="http://schemas.microsoft.com/office/powerpoint/2010/main" val="1363124330"/>
              </p:ext>
            </p:extLst>
          </p:nvPr>
        </p:nvGraphicFramePr>
        <p:xfrm>
          <a:off x="385894" y="2391526"/>
          <a:ext cx="6891656" cy="3575641"/>
        </p:xfrm>
        <a:graphic>
          <a:graphicData uri="http://schemas.openxmlformats.org/drawingml/2006/table">
            <a:tbl>
              <a:tblPr firstRow="1" bandRow="1">
                <a:tableStyleId>{2D5ABB26-0587-4C30-8999-92F81FD0307C}</a:tableStyleId>
              </a:tblPr>
              <a:tblGrid>
                <a:gridCol w="3445828">
                  <a:extLst>
                    <a:ext uri="{9D8B030D-6E8A-4147-A177-3AD203B41FA5}">
                      <a16:colId xmlns:a16="http://schemas.microsoft.com/office/drawing/2014/main" val="1108699922"/>
                    </a:ext>
                  </a:extLst>
                </a:gridCol>
                <a:gridCol w="3445828">
                  <a:extLst>
                    <a:ext uri="{9D8B030D-6E8A-4147-A177-3AD203B41FA5}">
                      <a16:colId xmlns:a16="http://schemas.microsoft.com/office/drawing/2014/main" val="2400179540"/>
                    </a:ext>
                  </a:extLst>
                </a:gridCol>
              </a:tblGrid>
              <a:tr h="455052">
                <a:tc>
                  <a:txBody>
                    <a:bodyPr/>
                    <a:lstStyle/>
                    <a:p>
                      <a:pPr algn="ctr"/>
                      <a:r>
                        <a:rPr lang="en-GB" sz="1100" b="1" dirty="0"/>
                        <a:t>Evidence that Elizabeth’s actions caused tensions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b="1" dirty="0"/>
                        <a:t>Evidence that foreign countries caused tensions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865444"/>
                  </a:ext>
                </a:extLst>
              </a:tr>
              <a:tr h="3120589">
                <a:tc>
                  <a:txBody>
                    <a:bodyPr/>
                    <a:lstStyle/>
                    <a:p>
                      <a:endParaRPr lang="en-GB" sz="1100" b="1"/>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247184"/>
                  </a:ext>
                </a:extLst>
              </a:tr>
            </a:tbl>
          </a:graphicData>
        </a:graphic>
      </p:graphicFrame>
      <p:sp>
        <p:nvSpPr>
          <p:cNvPr id="8" name="TextBox 7">
            <a:extLst>
              <a:ext uri="{FF2B5EF4-FFF2-40B4-BE49-F238E27FC236}">
                <a16:creationId xmlns:a16="http://schemas.microsoft.com/office/drawing/2014/main" id="{429903FF-3AD5-4FE9-9F85-52509C39DC8B}"/>
              </a:ext>
            </a:extLst>
          </p:cNvPr>
          <p:cNvSpPr txBox="1"/>
          <p:nvPr/>
        </p:nvSpPr>
        <p:spPr>
          <a:xfrm>
            <a:off x="334009" y="6425809"/>
            <a:ext cx="6891656" cy="3107967"/>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Overall, do you who do you think caused the most religious tension? Elizabeth or foreign countries?</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The following statements relate to the extent of the Catholic challenge but they are false. In the space provided, write a correct statement.</a:t>
            </a:r>
            <a:endParaRPr lang="en-GB"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889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1;p16">
            <a:extLst>
              <a:ext uri="{FF2B5EF4-FFF2-40B4-BE49-F238E27FC236}">
                <a16:creationId xmlns:a16="http://schemas.microsoft.com/office/drawing/2014/main" id="{672B542E-92C5-E94F-8A15-10CB70BD7B5C}"/>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a:r>
              <a:rPr lang="en-GB" sz="1200" dirty="0">
                <a:latin typeface="Cambria" panose="02040503050406030204" pitchFamily="18" charset="0"/>
                <a:ea typeface="Palatino" pitchFamily="2" charset="77"/>
                <a:cs typeface="Cambria"/>
                <a:sym typeface="Cambria"/>
              </a:rPr>
              <a:t>A. Elizabethan England in 1558: society and government.</a:t>
            </a:r>
          </a:p>
        </p:txBody>
      </p:sp>
      <p:sp>
        <p:nvSpPr>
          <p:cNvPr id="6" name="Google Shape;86;p16">
            <a:extLst>
              <a:ext uri="{FF2B5EF4-FFF2-40B4-BE49-F238E27FC236}">
                <a16:creationId xmlns:a16="http://schemas.microsoft.com/office/drawing/2014/main" id="{5711D6CE-DFC0-4C4D-BBE6-A060AC9CB4C4}"/>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p.5</a:t>
            </a:r>
            <a:endParaRPr sz="1600" b="1" dirty="0">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F46ADD76-8884-FD40-9F60-D7A5939C97E1}"/>
              </a:ext>
            </a:extLst>
          </p:cNvPr>
          <p:cNvGraphicFramePr>
            <a:graphicFrameLocks noGrp="1"/>
          </p:cNvGraphicFramePr>
          <p:nvPr>
            <p:extLst>
              <p:ext uri="{D42A27DB-BD31-4B8C-83A1-F6EECF244321}">
                <p14:modId xmlns:p14="http://schemas.microsoft.com/office/powerpoint/2010/main" val="1813938752"/>
              </p:ext>
            </p:extLst>
          </p:nvPr>
        </p:nvGraphicFramePr>
        <p:xfrm>
          <a:off x="519114" y="4600440"/>
          <a:ext cx="6521448" cy="5789846"/>
        </p:xfrm>
        <a:graphic>
          <a:graphicData uri="http://schemas.openxmlformats.org/drawingml/2006/table">
            <a:tbl>
              <a:tblPr firstRow="1" firstCol="1" bandRow="1">
                <a:tableStyleId>{2D5ABB26-0587-4C30-8999-92F81FD0307C}</a:tableStyleId>
              </a:tblPr>
              <a:tblGrid>
                <a:gridCol w="1630362">
                  <a:extLst>
                    <a:ext uri="{9D8B030D-6E8A-4147-A177-3AD203B41FA5}">
                      <a16:colId xmlns:a16="http://schemas.microsoft.com/office/drawing/2014/main" val="4120318828"/>
                    </a:ext>
                  </a:extLst>
                </a:gridCol>
                <a:gridCol w="1630362">
                  <a:extLst>
                    <a:ext uri="{9D8B030D-6E8A-4147-A177-3AD203B41FA5}">
                      <a16:colId xmlns:a16="http://schemas.microsoft.com/office/drawing/2014/main" val="3797102276"/>
                    </a:ext>
                  </a:extLst>
                </a:gridCol>
                <a:gridCol w="1630362">
                  <a:extLst>
                    <a:ext uri="{9D8B030D-6E8A-4147-A177-3AD203B41FA5}">
                      <a16:colId xmlns:a16="http://schemas.microsoft.com/office/drawing/2014/main" val="248056879"/>
                    </a:ext>
                  </a:extLst>
                </a:gridCol>
                <a:gridCol w="1630362">
                  <a:extLst>
                    <a:ext uri="{9D8B030D-6E8A-4147-A177-3AD203B41FA5}">
                      <a16:colId xmlns:a16="http://schemas.microsoft.com/office/drawing/2014/main" val="2957186258"/>
                    </a:ext>
                  </a:extLst>
                </a:gridCol>
              </a:tblGrid>
              <a:tr h="1783794">
                <a:tc>
                  <a:txBody>
                    <a:bodyPr/>
                    <a:lstStyle/>
                    <a:p>
                      <a:pPr>
                        <a:lnSpc>
                          <a:spcPct val="107000"/>
                        </a:lnSpc>
                        <a:spcAft>
                          <a:spcPts val="0"/>
                        </a:spcAft>
                      </a:pPr>
                      <a:r>
                        <a:rPr lang="en-GB" sz="1100" dirty="0">
                          <a:effectLst/>
                        </a:rPr>
                        <a:t>England’s woollen and cloth industry was its most important export. It produced the finest cloth in Europe.</a:t>
                      </a:r>
                      <a:endParaRPr lang="en-GB" sz="11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a:effectLst/>
                        </a:rPr>
                        <a:t>The upper classes</a:t>
                      </a:r>
                    </a:p>
                    <a:p>
                      <a:pPr>
                        <a:lnSpc>
                          <a:spcPct val="107000"/>
                        </a:lnSpc>
                        <a:spcAft>
                          <a:spcPts val="0"/>
                        </a:spcAft>
                      </a:pPr>
                      <a:r>
                        <a:rPr lang="en-GB" sz="1100">
                          <a:effectLst/>
                        </a:rPr>
                        <a:t>benefited from the</a:t>
                      </a:r>
                    </a:p>
                    <a:p>
                      <a:pPr>
                        <a:lnSpc>
                          <a:spcPct val="107000"/>
                        </a:lnSpc>
                        <a:spcAft>
                          <a:spcPts val="0"/>
                        </a:spcAft>
                      </a:pPr>
                      <a:r>
                        <a:rPr lang="en-GB" sz="1100">
                          <a:effectLst/>
                        </a:rPr>
                        <a:t>growing wealth of</a:t>
                      </a:r>
                    </a:p>
                    <a:p>
                      <a:pPr>
                        <a:lnSpc>
                          <a:spcPct val="107000"/>
                        </a:lnSpc>
                        <a:spcAft>
                          <a:spcPts val="0"/>
                        </a:spcAft>
                      </a:pPr>
                      <a:r>
                        <a:rPr lang="en-GB" sz="1100">
                          <a:effectLst/>
                        </a:rPr>
                        <a:t>the country, but</a:t>
                      </a:r>
                    </a:p>
                    <a:p>
                      <a:pPr>
                        <a:lnSpc>
                          <a:spcPct val="107000"/>
                        </a:lnSpc>
                        <a:spcAft>
                          <a:spcPts val="0"/>
                        </a:spcAft>
                      </a:pPr>
                      <a:r>
                        <a:rPr lang="en-GB" sz="1100">
                          <a:effectLst/>
                        </a:rPr>
                        <a:t>poverty and</a:t>
                      </a:r>
                    </a:p>
                    <a:p>
                      <a:pPr>
                        <a:lnSpc>
                          <a:spcPct val="107000"/>
                        </a:lnSpc>
                        <a:spcAft>
                          <a:spcPts val="0"/>
                        </a:spcAft>
                      </a:pPr>
                      <a:r>
                        <a:rPr lang="en-GB" sz="1100">
                          <a:effectLst/>
                        </a:rPr>
                        <a:t>unemployment were growing in the</a:t>
                      </a:r>
                    </a:p>
                    <a:p>
                      <a:pPr>
                        <a:lnSpc>
                          <a:spcPct val="107000"/>
                        </a:lnSpc>
                        <a:spcAft>
                          <a:spcPts val="0"/>
                        </a:spcAft>
                      </a:pPr>
                      <a:r>
                        <a:rPr lang="en-GB" sz="1100">
                          <a:effectLst/>
                        </a:rPr>
                        <a:t>lower classes.</a:t>
                      </a:r>
                      <a:endParaRPr lang="en-GB" sz="11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rPr>
                        <a:t>England was officially</a:t>
                      </a:r>
                    </a:p>
                    <a:p>
                      <a:pPr>
                        <a:lnSpc>
                          <a:spcPct val="107000"/>
                        </a:lnSpc>
                        <a:spcAft>
                          <a:spcPts val="0"/>
                        </a:spcAft>
                      </a:pPr>
                      <a:r>
                        <a:rPr lang="en-GB" sz="1100" dirty="0">
                          <a:effectLst/>
                        </a:rPr>
                        <a:t>a Catholic country</a:t>
                      </a:r>
                    </a:p>
                    <a:p>
                      <a:pPr>
                        <a:lnSpc>
                          <a:spcPct val="107000"/>
                        </a:lnSpc>
                        <a:spcAft>
                          <a:spcPts val="0"/>
                        </a:spcAft>
                      </a:pPr>
                      <a:r>
                        <a:rPr lang="en-GB" sz="1100" dirty="0">
                          <a:effectLst/>
                        </a:rPr>
                        <a:t>but there were a</a:t>
                      </a:r>
                    </a:p>
                    <a:p>
                      <a:pPr>
                        <a:lnSpc>
                          <a:spcPct val="107000"/>
                        </a:lnSpc>
                        <a:spcAft>
                          <a:spcPts val="0"/>
                        </a:spcAft>
                      </a:pPr>
                      <a:r>
                        <a:rPr lang="en-GB" sz="1100" dirty="0">
                          <a:effectLst/>
                        </a:rPr>
                        <a:t>growing number of</a:t>
                      </a:r>
                    </a:p>
                    <a:p>
                      <a:pPr>
                        <a:lnSpc>
                          <a:spcPct val="107000"/>
                        </a:lnSpc>
                        <a:spcAft>
                          <a:spcPts val="0"/>
                        </a:spcAft>
                      </a:pPr>
                      <a:r>
                        <a:rPr lang="en-GB" sz="1100" dirty="0">
                          <a:effectLst/>
                        </a:rPr>
                        <a:t>Protestants.</a:t>
                      </a:r>
                      <a:endParaRPr lang="en-GB" sz="11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a:effectLst/>
                        </a:rPr>
                        <a:t>Trade and industry</a:t>
                      </a:r>
                    </a:p>
                    <a:p>
                      <a:pPr>
                        <a:lnSpc>
                          <a:spcPct val="107000"/>
                        </a:lnSpc>
                        <a:spcAft>
                          <a:spcPts val="0"/>
                        </a:spcAft>
                      </a:pPr>
                      <a:r>
                        <a:rPr lang="en-GB" sz="1100">
                          <a:effectLst/>
                        </a:rPr>
                        <a:t>grew rapidly and</a:t>
                      </a:r>
                    </a:p>
                    <a:p>
                      <a:pPr>
                        <a:lnSpc>
                          <a:spcPct val="107000"/>
                        </a:lnSpc>
                        <a:spcAft>
                          <a:spcPts val="0"/>
                        </a:spcAft>
                      </a:pPr>
                      <a:r>
                        <a:rPr lang="en-GB" sz="1100">
                          <a:effectLst/>
                        </a:rPr>
                        <a:t>England became a more commercial country. Mining of coal, tin and lead flourished.</a:t>
                      </a:r>
                      <a:endParaRPr lang="en-GB" sz="11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6377316"/>
                  </a:ext>
                </a:extLst>
              </a:tr>
              <a:tr h="1111129">
                <a:tc>
                  <a:txBody>
                    <a:bodyPr/>
                    <a:lstStyle/>
                    <a:p>
                      <a:pPr>
                        <a:lnSpc>
                          <a:spcPct val="107000"/>
                        </a:lnSpc>
                        <a:spcAft>
                          <a:spcPts val="0"/>
                        </a:spcAft>
                      </a:pPr>
                      <a:r>
                        <a:rPr lang="en-GB" sz="1100">
                          <a:effectLst/>
                        </a:rPr>
                        <a:t>England’s industry</a:t>
                      </a:r>
                    </a:p>
                    <a:p>
                      <a:pPr>
                        <a:lnSpc>
                          <a:spcPct val="107000"/>
                        </a:lnSpc>
                        <a:spcAft>
                          <a:spcPts val="0"/>
                        </a:spcAft>
                      </a:pPr>
                      <a:r>
                        <a:rPr lang="en-GB" sz="1100">
                          <a:effectLst/>
                        </a:rPr>
                        <a:t>was predominantly</a:t>
                      </a:r>
                    </a:p>
                    <a:p>
                      <a:pPr>
                        <a:lnSpc>
                          <a:spcPct val="107000"/>
                        </a:lnSpc>
                        <a:spcAft>
                          <a:spcPts val="0"/>
                        </a:spcAft>
                      </a:pPr>
                      <a:r>
                        <a:rPr lang="en-GB" sz="1100">
                          <a:effectLst/>
                        </a:rPr>
                        <a:t>agricultural and the</a:t>
                      </a:r>
                    </a:p>
                    <a:p>
                      <a:pPr>
                        <a:lnSpc>
                          <a:spcPct val="107000"/>
                        </a:lnSpc>
                        <a:spcAft>
                          <a:spcPts val="0"/>
                        </a:spcAft>
                      </a:pPr>
                      <a:r>
                        <a:rPr lang="en-GB" sz="1100">
                          <a:effectLst/>
                        </a:rPr>
                        <a:t>1550s saw a number of bad harvests.</a:t>
                      </a:r>
                      <a:endParaRPr lang="en-GB" sz="11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a:effectLst/>
                        </a:rPr>
                        <a:t>Parliament was summoned and dismissed by the monarch.</a:t>
                      </a:r>
                      <a:endParaRPr lang="en-GB" sz="11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a:effectLst/>
                        </a:rPr>
                        <a:t>England did not have a police force or a regular army to keep order.</a:t>
                      </a:r>
                      <a:endParaRPr lang="en-GB" sz="11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rPr>
                        <a:t>In 1558, Elizabeth</a:t>
                      </a:r>
                    </a:p>
                    <a:p>
                      <a:pPr>
                        <a:lnSpc>
                          <a:spcPct val="107000"/>
                        </a:lnSpc>
                        <a:spcAft>
                          <a:spcPts val="0"/>
                        </a:spcAft>
                      </a:pPr>
                      <a:r>
                        <a:rPr lang="en-GB" sz="1100" dirty="0">
                          <a:effectLst/>
                        </a:rPr>
                        <a:t>had rejected the</a:t>
                      </a:r>
                    </a:p>
                    <a:p>
                      <a:pPr>
                        <a:lnSpc>
                          <a:spcPct val="107000"/>
                        </a:lnSpc>
                        <a:spcAft>
                          <a:spcPts val="0"/>
                        </a:spcAft>
                      </a:pPr>
                      <a:r>
                        <a:rPr lang="en-GB" sz="1100" dirty="0">
                          <a:effectLst/>
                        </a:rPr>
                        <a:t>Catholic King Philip</a:t>
                      </a:r>
                    </a:p>
                    <a:p>
                      <a:pPr>
                        <a:lnSpc>
                          <a:spcPct val="107000"/>
                        </a:lnSpc>
                        <a:spcAft>
                          <a:spcPts val="0"/>
                        </a:spcAft>
                      </a:pPr>
                      <a:r>
                        <a:rPr lang="en-GB" sz="1100" dirty="0">
                          <a:effectLst/>
                        </a:rPr>
                        <a:t>II of Spain’s</a:t>
                      </a:r>
                    </a:p>
                    <a:p>
                      <a:pPr>
                        <a:lnSpc>
                          <a:spcPct val="107000"/>
                        </a:lnSpc>
                        <a:spcAft>
                          <a:spcPts val="0"/>
                        </a:spcAft>
                      </a:pPr>
                      <a:r>
                        <a:rPr lang="en-GB" sz="1100" dirty="0">
                          <a:effectLst/>
                        </a:rPr>
                        <a:t>marriage proposal</a:t>
                      </a:r>
                      <a:endParaRPr lang="en-GB" sz="11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209698"/>
                  </a:ext>
                </a:extLst>
              </a:tr>
              <a:tr h="1111129">
                <a:tc>
                  <a:txBody>
                    <a:bodyPr/>
                    <a:lstStyle/>
                    <a:p>
                      <a:pPr>
                        <a:lnSpc>
                          <a:spcPct val="107000"/>
                        </a:lnSpc>
                        <a:spcAft>
                          <a:spcPts val="0"/>
                        </a:spcAft>
                      </a:pPr>
                      <a:r>
                        <a:rPr lang="en-GB" sz="1100">
                          <a:effectLst/>
                        </a:rPr>
                        <a:t>England had a rigid social hierarchy. It was believed that your social position was ordered by God.</a:t>
                      </a:r>
                      <a:endParaRPr lang="en-GB" sz="11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a:effectLst/>
                        </a:rPr>
                        <a:t>Catholics believed that Elizabeth was illegitimate and should not be queen.</a:t>
                      </a:r>
                      <a:endParaRPr lang="en-GB" sz="11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a:effectLst/>
                        </a:rPr>
                        <a:t>The European cloth industry collapsed in the 1550s leading to an economic depression.</a:t>
                      </a:r>
                      <a:endParaRPr lang="en-GB" sz="11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a:effectLst/>
                        </a:rPr>
                        <a:t>Elizabeth inherited a</a:t>
                      </a:r>
                    </a:p>
                    <a:p>
                      <a:pPr>
                        <a:lnSpc>
                          <a:spcPct val="107000"/>
                        </a:lnSpc>
                        <a:spcAft>
                          <a:spcPts val="0"/>
                        </a:spcAft>
                      </a:pPr>
                      <a:r>
                        <a:rPr lang="en-GB" sz="1100">
                          <a:effectLst/>
                        </a:rPr>
                        <a:t>government full of</a:t>
                      </a:r>
                    </a:p>
                    <a:p>
                      <a:pPr>
                        <a:lnSpc>
                          <a:spcPct val="107000"/>
                        </a:lnSpc>
                        <a:spcAft>
                          <a:spcPts val="0"/>
                        </a:spcAft>
                      </a:pPr>
                      <a:r>
                        <a:rPr lang="en-GB" sz="1100">
                          <a:effectLst/>
                        </a:rPr>
                        <a:t>Catholic politicians holding key positions.</a:t>
                      </a:r>
                      <a:endParaRPr lang="en-GB" sz="11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05032"/>
                  </a:ext>
                </a:extLst>
              </a:tr>
              <a:tr h="1783794">
                <a:tc>
                  <a:txBody>
                    <a:bodyPr/>
                    <a:lstStyle/>
                    <a:p>
                      <a:pPr>
                        <a:lnSpc>
                          <a:spcPct val="107000"/>
                        </a:lnSpc>
                        <a:spcAft>
                          <a:spcPts val="0"/>
                        </a:spcAft>
                      </a:pPr>
                      <a:r>
                        <a:rPr lang="en-GB" sz="1100" dirty="0">
                          <a:effectLst/>
                        </a:rPr>
                        <a:t>There was significant pressure for Elizabeth to marry and have children.</a:t>
                      </a:r>
                      <a:endParaRPr lang="en-GB" sz="11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rPr>
                        <a:t>In 1558, England</a:t>
                      </a:r>
                    </a:p>
                    <a:p>
                      <a:pPr>
                        <a:lnSpc>
                          <a:spcPct val="107000"/>
                        </a:lnSpc>
                        <a:spcAft>
                          <a:spcPts val="0"/>
                        </a:spcAft>
                      </a:pPr>
                      <a:r>
                        <a:rPr lang="en-GB" sz="1100" dirty="0">
                          <a:effectLst/>
                        </a:rPr>
                        <a:t>was at war with</a:t>
                      </a:r>
                    </a:p>
                    <a:p>
                      <a:pPr>
                        <a:lnSpc>
                          <a:spcPct val="107000"/>
                        </a:lnSpc>
                        <a:spcAft>
                          <a:spcPts val="0"/>
                        </a:spcAft>
                      </a:pPr>
                      <a:r>
                        <a:rPr lang="en-GB" sz="1100" dirty="0">
                          <a:effectLst/>
                        </a:rPr>
                        <a:t>France, which was</a:t>
                      </a:r>
                    </a:p>
                    <a:p>
                      <a:pPr>
                        <a:lnSpc>
                          <a:spcPct val="107000"/>
                        </a:lnSpc>
                        <a:spcAft>
                          <a:spcPts val="0"/>
                        </a:spcAft>
                      </a:pPr>
                      <a:r>
                        <a:rPr lang="en-GB" sz="1100" dirty="0">
                          <a:effectLst/>
                        </a:rPr>
                        <a:t>expensive and</a:t>
                      </a:r>
                    </a:p>
                    <a:p>
                      <a:pPr>
                        <a:lnSpc>
                          <a:spcPct val="107000"/>
                        </a:lnSpc>
                        <a:spcAft>
                          <a:spcPts val="0"/>
                        </a:spcAft>
                      </a:pPr>
                      <a:r>
                        <a:rPr lang="en-GB" sz="1100" dirty="0">
                          <a:effectLst/>
                        </a:rPr>
                        <a:t>going badly for the</a:t>
                      </a:r>
                    </a:p>
                    <a:p>
                      <a:pPr>
                        <a:lnSpc>
                          <a:spcPct val="107000"/>
                        </a:lnSpc>
                        <a:spcAft>
                          <a:spcPts val="0"/>
                        </a:spcAft>
                      </a:pPr>
                      <a:r>
                        <a:rPr lang="en-GB" sz="1100" dirty="0">
                          <a:effectLst/>
                        </a:rPr>
                        <a:t>English. By 1558</a:t>
                      </a:r>
                    </a:p>
                    <a:p>
                      <a:pPr>
                        <a:lnSpc>
                          <a:spcPct val="107000"/>
                        </a:lnSpc>
                        <a:spcAft>
                          <a:spcPts val="0"/>
                        </a:spcAft>
                      </a:pPr>
                      <a:r>
                        <a:rPr lang="en-GB" sz="1100" dirty="0">
                          <a:effectLst/>
                        </a:rPr>
                        <a:t>England was almost bankrupt.</a:t>
                      </a:r>
                      <a:endParaRPr lang="en-GB" sz="11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rPr>
                        <a:t>The north and west of England was</a:t>
                      </a:r>
                    </a:p>
                    <a:p>
                      <a:pPr>
                        <a:lnSpc>
                          <a:spcPct val="107000"/>
                        </a:lnSpc>
                        <a:spcAft>
                          <a:spcPts val="0"/>
                        </a:spcAft>
                      </a:pPr>
                      <a:r>
                        <a:rPr lang="en-GB" sz="1100" dirty="0">
                          <a:effectLst/>
                        </a:rPr>
                        <a:t>predominantly</a:t>
                      </a:r>
                    </a:p>
                    <a:p>
                      <a:pPr>
                        <a:lnSpc>
                          <a:spcPct val="107000"/>
                        </a:lnSpc>
                        <a:spcAft>
                          <a:spcPts val="0"/>
                        </a:spcAft>
                      </a:pPr>
                      <a:r>
                        <a:rPr lang="en-GB" sz="1100" dirty="0">
                          <a:effectLst/>
                        </a:rPr>
                        <a:t>Catholic whereas</a:t>
                      </a:r>
                    </a:p>
                    <a:p>
                      <a:pPr>
                        <a:lnSpc>
                          <a:spcPct val="107000"/>
                        </a:lnSpc>
                        <a:spcAft>
                          <a:spcPts val="0"/>
                        </a:spcAft>
                      </a:pPr>
                      <a:r>
                        <a:rPr lang="en-GB" sz="1100" dirty="0">
                          <a:effectLst/>
                        </a:rPr>
                        <a:t>London and the south east were Protestant regions.</a:t>
                      </a:r>
                      <a:endParaRPr lang="en-GB" sz="11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rPr>
                        <a:t>A queen who ruled in her own right was something very new and it seemed unnatural to 16</a:t>
                      </a:r>
                      <a:r>
                        <a:rPr lang="en-GB" sz="1100" baseline="30000" dirty="0">
                          <a:effectLst/>
                        </a:rPr>
                        <a:t>th</a:t>
                      </a:r>
                      <a:r>
                        <a:rPr lang="en-GB" sz="1100" dirty="0">
                          <a:effectLst/>
                        </a:rPr>
                        <a:t> century society for a woman to rule.</a:t>
                      </a:r>
                      <a:endParaRPr lang="en-GB" sz="11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7360" marR="6736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0326582"/>
                  </a:ext>
                </a:extLst>
              </a:tr>
            </a:tbl>
          </a:graphicData>
        </a:graphic>
      </p:graphicFrame>
      <p:graphicFrame>
        <p:nvGraphicFramePr>
          <p:cNvPr id="3" name="Table 2">
            <a:extLst>
              <a:ext uri="{FF2B5EF4-FFF2-40B4-BE49-F238E27FC236}">
                <a16:creationId xmlns:a16="http://schemas.microsoft.com/office/drawing/2014/main" id="{68E6DDF7-E3F5-C842-8CF6-A9C1594A7F31}"/>
              </a:ext>
            </a:extLst>
          </p:cNvPr>
          <p:cNvGraphicFramePr>
            <a:graphicFrameLocks noGrp="1"/>
          </p:cNvGraphicFramePr>
          <p:nvPr>
            <p:extLst>
              <p:ext uri="{D42A27DB-BD31-4B8C-83A1-F6EECF244321}">
                <p14:modId xmlns:p14="http://schemas.microsoft.com/office/powerpoint/2010/main" val="872537194"/>
              </p:ext>
            </p:extLst>
          </p:nvPr>
        </p:nvGraphicFramePr>
        <p:xfrm>
          <a:off x="519113" y="3799148"/>
          <a:ext cx="6521448" cy="370840"/>
        </p:xfrm>
        <a:graphic>
          <a:graphicData uri="http://schemas.openxmlformats.org/drawingml/2006/table">
            <a:tbl>
              <a:tblPr firstRow="1" bandRow="1">
                <a:tableStyleId>{2D5ABB26-0587-4C30-8999-92F81FD0307C}</a:tableStyleId>
              </a:tblPr>
              <a:tblGrid>
                <a:gridCol w="1630362">
                  <a:extLst>
                    <a:ext uri="{9D8B030D-6E8A-4147-A177-3AD203B41FA5}">
                      <a16:colId xmlns:a16="http://schemas.microsoft.com/office/drawing/2014/main" val="2814108847"/>
                    </a:ext>
                  </a:extLst>
                </a:gridCol>
                <a:gridCol w="1630362">
                  <a:extLst>
                    <a:ext uri="{9D8B030D-6E8A-4147-A177-3AD203B41FA5}">
                      <a16:colId xmlns:a16="http://schemas.microsoft.com/office/drawing/2014/main" val="873591367"/>
                    </a:ext>
                  </a:extLst>
                </a:gridCol>
                <a:gridCol w="1630362">
                  <a:extLst>
                    <a:ext uri="{9D8B030D-6E8A-4147-A177-3AD203B41FA5}">
                      <a16:colId xmlns:a16="http://schemas.microsoft.com/office/drawing/2014/main" val="960560307"/>
                    </a:ext>
                  </a:extLst>
                </a:gridCol>
                <a:gridCol w="1630362">
                  <a:extLst>
                    <a:ext uri="{9D8B030D-6E8A-4147-A177-3AD203B41FA5}">
                      <a16:colId xmlns:a16="http://schemas.microsoft.com/office/drawing/2014/main" val="3456064665"/>
                    </a:ext>
                  </a:extLst>
                </a:gridCol>
              </a:tblGrid>
              <a:tr h="370840">
                <a:tc>
                  <a:txBody>
                    <a:bodyPr/>
                    <a:lstStyle/>
                    <a:p>
                      <a:pPr algn="ctr"/>
                      <a:r>
                        <a:rPr lang="en-GB" sz="1100" b="1" dirty="0">
                          <a:latin typeface="Cambria" panose="02040503050406030204" pitchFamily="18" charset="0"/>
                        </a:rPr>
                        <a:t>Social</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latin typeface="Cambria" panose="02040503050406030204" pitchFamily="18" charset="0"/>
                        </a:rPr>
                        <a:t>Political</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latin typeface="Cambria" panose="02040503050406030204" pitchFamily="18" charset="0"/>
                        </a:rPr>
                        <a:t>Religious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latin typeface="Cambria" panose="02040503050406030204" pitchFamily="18" charset="0"/>
                        </a:rPr>
                        <a:t>Economic</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594201"/>
                  </a:ext>
                </a:extLst>
              </a:tr>
            </a:tbl>
          </a:graphicData>
        </a:graphic>
      </p:graphicFrame>
      <p:sp>
        <p:nvSpPr>
          <p:cNvPr id="4" name="TextBox 3">
            <a:extLst>
              <a:ext uri="{FF2B5EF4-FFF2-40B4-BE49-F238E27FC236}">
                <a16:creationId xmlns:a16="http://schemas.microsoft.com/office/drawing/2014/main" id="{139EC8E9-1D34-7545-89B6-F6AC53393448}"/>
              </a:ext>
            </a:extLst>
          </p:cNvPr>
          <p:cNvSpPr txBox="1"/>
          <p:nvPr/>
        </p:nvSpPr>
        <p:spPr>
          <a:xfrm>
            <a:off x="651280" y="1289450"/>
            <a:ext cx="6626270" cy="2346220"/>
          </a:xfrm>
          <a:prstGeom prst="rect">
            <a:avLst/>
          </a:prstGeom>
          <a:noFill/>
        </p:spPr>
        <p:txBody>
          <a:bodyPr wrap="square" rtlCol="0">
            <a:spAutoFit/>
          </a:bodyPr>
          <a:lstStyle/>
          <a:p>
            <a:pPr>
              <a:lnSpc>
                <a:spcPct val="150000"/>
              </a:lnSpc>
            </a:pPr>
            <a:r>
              <a:rPr lang="en-GB" sz="1100" dirty="0">
                <a:latin typeface="Cambria" panose="02040503050406030204" pitchFamily="18" charset="0"/>
              </a:rPr>
              <a:t>The Elizabethan Era took place from 1558 to her death in 1603 and is considered by many historians to be the golden age in English History. During this time, England experienced peace and prosperity while the arts flourished. However, this wasn’t the case at the start of Elizabeth’s reign. Due to her father, Henry VIII, she inherited a country that was divided religiously between Catholics and Protestants. The nation was in heavy debt due to droughts and wars and Elizabeth was a female queen in a ‘mans’ world.  When Elizabeth took the throne at the age of 25, her first task was to secure her position as queen. In order to understand this topic, we need to look at what life was like in Elizabethan England as it was drastically different to life today. </a:t>
            </a:r>
          </a:p>
          <a:p>
            <a:pPr>
              <a:lnSpc>
                <a:spcPct val="150000"/>
              </a:lnSpc>
            </a:pPr>
            <a:endParaRPr lang="en-GB" sz="1100" b="1" dirty="0">
              <a:latin typeface="Cambria" panose="02040503050406030204" pitchFamily="18" charset="0"/>
            </a:endParaRPr>
          </a:p>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What was England like in 1558? Read the statements and sort them under the following headings.</a:t>
            </a:r>
            <a:endParaRPr lang="en-GB" sz="1100" b="1" dirty="0">
              <a:latin typeface="Cambria" panose="02040503050406030204" pitchFamily="18" charset="0"/>
            </a:endParaRPr>
          </a:p>
        </p:txBody>
      </p:sp>
      <p:pic>
        <p:nvPicPr>
          <p:cNvPr id="8" name="Picture 7">
            <a:extLst>
              <a:ext uri="{FF2B5EF4-FFF2-40B4-BE49-F238E27FC236}">
                <a16:creationId xmlns:a16="http://schemas.microsoft.com/office/drawing/2014/main" id="{D2EF8688-53C1-1340-96D9-2510EF4529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5837" y="4016772"/>
            <a:ext cx="655621" cy="655621"/>
          </a:xfrm>
          <a:prstGeom prst="rect">
            <a:avLst/>
          </a:prstGeom>
        </p:spPr>
      </p:pic>
      <p:pic>
        <p:nvPicPr>
          <p:cNvPr id="9" name="Picture 8">
            <a:extLst>
              <a:ext uri="{FF2B5EF4-FFF2-40B4-BE49-F238E27FC236}">
                <a16:creationId xmlns:a16="http://schemas.microsoft.com/office/drawing/2014/main" id="{DE6FE7E4-E8B1-FA4E-8C7F-E1D88FC780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8437" y="4145350"/>
            <a:ext cx="398463" cy="398463"/>
          </a:xfrm>
          <a:prstGeom prst="rect">
            <a:avLst/>
          </a:prstGeom>
        </p:spPr>
      </p:pic>
      <p:pic>
        <p:nvPicPr>
          <p:cNvPr id="10" name="Picture 9">
            <a:extLst>
              <a:ext uri="{FF2B5EF4-FFF2-40B4-BE49-F238E27FC236}">
                <a16:creationId xmlns:a16="http://schemas.microsoft.com/office/drawing/2014/main" id="{88920286-C630-4A47-BA08-D189AD2A66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6127" y="4166503"/>
            <a:ext cx="398464" cy="398464"/>
          </a:xfrm>
          <a:prstGeom prst="rect">
            <a:avLst/>
          </a:prstGeom>
        </p:spPr>
      </p:pic>
      <p:pic>
        <p:nvPicPr>
          <p:cNvPr id="12" name="Picture 11">
            <a:extLst>
              <a:ext uri="{FF2B5EF4-FFF2-40B4-BE49-F238E27FC236}">
                <a16:creationId xmlns:a16="http://schemas.microsoft.com/office/drawing/2014/main" id="{C5151276-1199-1E4D-BC19-2FAD8DD0D9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8799" y="4144588"/>
            <a:ext cx="398463" cy="398463"/>
          </a:xfrm>
          <a:prstGeom prst="rect">
            <a:avLst/>
          </a:prstGeom>
        </p:spPr>
      </p:pic>
    </p:spTree>
    <p:extLst>
      <p:ext uri="{BB962C8B-B14F-4D97-AF65-F5344CB8AC3E}">
        <p14:creationId xmlns:p14="http://schemas.microsoft.com/office/powerpoint/2010/main" val="1665366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p16">
            <a:extLst>
              <a:ext uri="{FF2B5EF4-FFF2-40B4-BE49-F238E27FC236}">
                <a16:creationId xmlns:a16="http://schemas.microsoft.com/office/drawing/2014/main" id="{A56EED7F-7058-4302-855A-4CA54E7A5F81}"/>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1.3 Challenge to the religious settlement</a:t>
            </a:r>
          </a:p>
          <a:p>
            <a:pPr algn="ctr" fontAlgn="ctr"/>
            <a:r>
              <a:rPr lang="en-GB" sz="1200" dirty="0">
                <a:solidFill>
                  <a:srgbClr val="000000"/>
                </a:solidFill>
                <a:latin typeface="Cambria" panose="02040503050406030204" pitchFamily="18" charset="0"/>
              </a:rPr>
              <a:t>B. The nature and extent of the Catholic challenge, including the role of the nobility, Papacy and foreign powers.</a:t>
            </a:r>
            <a:endParaRPr lang="en-GB" sz="1200" dirty="0">
              <a:latin typeface="Cambria" panose="02040503050406030204" pitchFamily="18" charset="0"/>
            </a:endParaRPr>
          </a:p>
        </p:txBody>
      </p:sp>
      <p:sp>
        <p:nvSpPr>
          <p:cNvPr id="4" name="Google Shape;86;p16">
            <a:extLst>
              <a:ext uri="{FF2B5EF4-FFF2-40B4-BE49-F238E27FC236}">
                <a16:creationId xmlns:a16="http://schemas.microsoft.com/office/drawing/2014/main" id="{4DEE8E9E-86FF-4F12-A75D-768403C21A76}"/>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p.50</a:t>
            </a:r>
          </a:p>
        </p:txBody>
      </p:sp>
      <p:graphicFrame>
        <p:nvGraphicFramePr>
          <p:cNvPr id="5" name="Table 5">
            <a:extLst>
              <a:ext uri="{FF2B5EF4-FFF2-40B4-BE49-F238E27FC236}">
                <a16:creationId xmlns:a16="http://schemas.microsoft.com/office/drawing/2014/main" id="{AE8F6DAF-2E1D-4467-B944-B4D548ACC9D7}"/>
              </a:ext>
            </a:extLst>
          </p:cNvPr>
          <p:cNvGraphicFramePr>
            <a:graphicFrameLocks noGrp="1"/>
          </p:cNvGraphicFramePr>
          <p:nvPr>
            <p:extLst>
              <p:ext uri="{D42A27DB-BD31-4B8C-83A1-F6EECF244321}">
                <p14:modId xmlns:p14="http://schemas.microsoft.com/office/powerpoint/2010/main" val="3600904778"/>
              </p:ext>
            </p:extLst>
          </p:nvPr>
        </p:nvGraphicFramePr>
        <p:xfrm>
          <a:off x="552936" y="1526093"/>
          <a:ext cx="6724614" cy="8880341"/>
        </p:xfrm>
        <a:graphic>
          <a:graphicData uri="http://schemas.openxmlformats.org/drawingml/2006/table">
            <a:tbl>
              <a:tblPr firstRow="1" bandRow="1">
                <a:tableStyleId>{2D5ABB26-0587-4C30-8999-92F81FD0307C}</a:tableStyleId>
              </a:tblPr>
              <a:tblGrid>
                <a:gridCol w="3362307">
                  <a:extLst>
                    <a:ext uri="{9D8B030D-6E8A-4147-A177-3AD203B41FA5}">
                      <a16:colId xmlns:a16="http://schemas.microsoft.com/office/drawing/2014/main" val="2079173488"/>
                    </a:ext>
                  </a:extLst>
                </a:gridCol>
                <a:gridCol w="3362307">
                  <a:extLst>
                    <a:ext uri="{9D8B030D-6E8A-4147-A177-3AD203B41FA5}">
                      <a16:colId xmlns:a16="http://schemas.microsoft.com/office/drawing/2014/main" val="2075168427"/>
                    </a:ext>
                  </a:extLst>
                </a:gridCol>
              </a:tblGrid>
              <a:tr h="420802">
                <a:tc>
                  <a:txBody>
                    <a:bodyPr/>
                    <a:lstStyle/>
                    <a:p>
                      <a:pPr algn="ctr"/>
                      <a:r>
                        <a:rPr lang="en-GB" sz="1100" b="1" dirty="0">
                          <a:latin typeface="Tahoma" panose="020B0604030504040204" pitchFamily="34" charset="0"/>
                          <a:ea typeface="Tahoma" panose="020B0604030504040204" pitchFamily="34" charset="0"/>
                          <a:cs typeface="Tahoma" panose="020B0604030504040204" pitchFamily="34" charset="0"/>
                        </a:rPr>
                        <a:t>False Statement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b="1" dirty="0">
                          <a:latin typeface="Tahoma" panose="020B0604030504040204" pitchFamily="34" charset="0"/>
                          <a:ea typeface="Tahoma" panose="020B0604030504040204" pitchFamily="34" charset="0"/>
                          <a:cs typeface="Tahoma" panose="020B0604030504040204" pitchFamily="34" charset="0"/>
                        </a:rPr>
                        <a:t>Correction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07200"/>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England was the only European country where Protestantism was starting to grow.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250308"/>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Religious war broke out in France in 1555 and Elizabeth refused to support the French Protestants.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4181402"/>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Elizabeth signed the Treaty of Troyes in 1562 which left her hope of regaining Calais.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6402459"/>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The Netherlands was controlled by the French who were a Protestant country.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714272"/>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The Spanish banned the import of English wood because they felt that English politicians were trying to spread Protestantism.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460507"/>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Elizabeth was scared of Spain and the Netherlands forming an alliance against her.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6919398"/>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When Phillip, the King of Spain reorganised the Dutch government, he brought the Spanish Court with him. The Dutch hated the fact that they were all Catholic.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0283"/>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Alba, crushed the revolt with 1,000 men and established the Council of Blood, nicknamed the Council of Troubles.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134739"/>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Elizabeth was concerned for 2 reasons, she liked the Dutch Protestants and helping them would annoy France.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2019783"/>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Dutch rebels that fled the Netherlands were called ‘sea beggars’. Even though they weren’t allowed to take shelter in England, Elizabeth was pleased because they attacked Spanish ships.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136848"/>
                  </a:ext>
                </a:extLst>
              </a:tr>
              <a:tr h="420802">
                <a:tc>
                  <a:txBody>
                    <a:bodyPr/>
                    <a:lstStyle/>
                    <a:p>
                      <a:pPr>
                        <a:lnSpc>
                          <a:spcPct val="150000"/>
                        </a:lnSpc>
                      </a:pPr>
                      <a:r>
                        <a:rPr lang="en-GB" sz="1100" dirty="0">
                          <a:latin typeface="Cambria" panose="02040503050406030204" pitchFamily="18" charset="0"/>
                          <a:ea typeface="Cambria" panose="02040503050406030204" pitchFamily="18" charset="0"/>
                        </a:rPr>
                        <a:t>The Genoese Loan incident heightened tensions because Elizabeth took money intended for the Italian city of Genoa. It was sent by the Spanish but it upset the Pope.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9879388"/>
                  </a:ext>
                </a:extLst>
              </a:tr>
            </a:tbl>
          </a:graphicData>
        </a:graphic>
      </p:graphicFrame>
    </p:spTree>
    <p:extLst>
      <p:ext uri="{BB962C8B-B14F-4D97-AF65-F5344CB8AC3E}">
        <p14:creationId xmlns:p14="http://schemas.microsoft.com/office/powerpoint/2010/main" val="213633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88A2FE58-EFBA-47D7-BB24-087D3A5A19CA}"/>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1.3 Challenge to the religious settlement</a:t>
            </a:r>
          </a:p>
          <a:p>
            <a:pPr algn="ctr" fontAlgn="ctr"/>
            <a:r>
              <a:rPr lang="en-GB" sz="1200" dirty="0">
                <a:solidFill>
                  <a:srgbClr val="000000"/>
                </a:solidFill>
                <a:latin typeface="Cambria" panose="02040503050406030204" pitchFamily="18" charset="0"/>
              </a:rPr>
              <a:t>B. The nature and extent of the Catholic challenge, including the role of the nobility, Papacy and foreign powers.</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40ED694F-B136-4C13-B236-360D96A4005C}"/>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p.51</a:t>
            </a:r>
          </a:p>
        </p:txBody>
      </p:sp>
      <p:graphicFrame>
        <p:nvGraphicFramePr>
          <p:cNvPr id="4" name="Table 4">
            <a:extLst>
              <a:ext uri="{FF2B5EF4-FFF2-40B4-BE49-F238E27FC236}">
                <a16:creationId xmlns:a16="http://schemas.microsoft.com/office/drawing/2014/main" id="{3FF8B19A-57C6-4140-8980-63A2746A99A2}"/>
              </a:ext>
            </a:extLst>
          </p:cNvPr>
          <p:cNvGraphicFramePr>
            <a:graphicFrameLocks noGrp="1"/>
          </p:cNvGraphicFramePr>
          <p:nvPr>
            <p:extLst>
              <p:ext uri="{D42A27DB-BD31-4B8C-83A1-F6EECF244321}">
                <p14:modId xmlns:p14="http://schemas.microsoft.com/office/powerpoint/2010/main" val="1275650838"/>
              </p:ext>
            </p:extLst>
          </p:nvPr>
        </p:nvGraphicFramePr>
        <p:xfrm>
          <a:off x="358275" y="1668544"/>
          <a:ext cx="6919333" cy="7335565"/>
        </p:xfrm>
        <a:graphic>
          <a:graphicData uri="http://schemas.openxmlformats.org/drawingml/2006/table">
            <a:tbl>
              <a:tblPr firstRow="1" bandRow="1">
                <a:tableStyleId>{2D5ABB26-0587-4C30-8999-92F81FD0307C}</a:tableStyleId>
              </a:tblPr>
              <a:tblGrid>
                <a:gridCol w="1300843">
                  <a:extLst>
                    <a:ext uri="{9D8B030D-6E8A-4147-A177-3AD203B41FA5}">
                      <a16:colId xmlns:a16="http://schemas.microsoft.com/office/drawing/2014/main" val="4148415050"/>
                    </a:ext>
                  </a:extLst>
                </a:gridCol>
                <a:gridCol w="1872830">
                  <a:extLst>
                    <a:ext uri="{9D8B030D-6E8A-4147-A177-3AD203B41FA5}">
                      <a16:colId xmlns:a16="http://schemas.microsoft.com/office/drawing/2014/main" val="3782485451"/>
                    </a:ext>
                  </a:extLst>
                </a:gridCol>
                <a:gridCol w="1872830">
                  <a:extLst>
                    <a:ext uri="{9D8B030D-6E8A-4147-A177-3AD203B41FA5}">
                      <a16:colId xmlns:a16="http://schemas.microsoft.com/office/drawing/2014/main" val="2367007580"/>
                    </a:ext>
                  </a:extLst>
                </a:gridCol>
                <a:gridCol w="1872830">
                  <a:extLst>
                    <a:ext uri="{9D8B030D-6E8A-4147-A177-3AD203B41FA5}">
                      <a16:colId xmlns:a16="http://schemas.microsoft.com/office/drawing/2014/main" val="3646742977"/>
                    </a:ext>
                  </a:extLst>
                </a:gridCol>
              </a:tblGrid>
              <a:tr h="693595">
                <a:tc>
                  <a:txBody>
                    <a:bodyPr/>
                    <a:lstStyle/>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Event</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Description</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Effect</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How successful did Elizabeth deal with the event? (score</a:t>
                      </a:r>
                    </a:p>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/10 &amp; explanation)</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4583"/>
                  </a:ext>
                </a:extLst>
              </a:tr>
              <a:tr h="1657758">
                <a:tc>
                  <a:txBody>
                    <a:bodyPr/>
                    <a:lstStyle/>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Religious war in</a:t>
                      </a:r>
                    </a:p>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France (1562)</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latin typeface="Cambria" panose="02040503050406030204" pitchFamily="18" charset="0"/>
                          <a:ea typeface="Cambria" panose="02040503050406030204" pitchFamily="18" charset="0"/>
                          <a:cs typeface="Times New Roman" panose="02020603050405020304" pitchFamily="18" charset="0"/>
                        </a:rPr>
                        <a:t>Elizabeth helped French</a:t>
                      </a:r>
                    </a:p>
                    <a:p>
                      <a:pPr>
                        <a:lnSpc>
                          <a:spcPct val="107000"/>
                        </a:lnSpc>
                        <a:spcAft>
                          <a:spcPts val="0"/>
                        </a:spcAft>
                      </a:pPr>
                      <a:r>
                        <a:rPr lang="en-GB" sz="1100" dirty="0">
                          <a:effectLst/>
                          <a:latin typeface="Cambria" panose="02040503050406030204" pitchFamily="18" charset="0"/>
                          <a:ea typeface="Cambria" panose="02040503050406030204" pitchFamily="18" charset="0"/>
                          <a:cs typeface="Times New Roman" panose="02020603050405020304" pitchFamily="18" charset="0"/>
                        </a:rPr>
                        <a:t>Protestant rebels, hoping to get Calais back in return.</a:t>
                      </a:r>
                    </a:p>
                    <a:p>
                      <a:pPr>
                        <a:lnSpc>
                          <a:spcPct val="107000"/>
                        </a:lnSpc>
                        <a:spcAft>
                          <a:spcPts val="0"/>
                        </a:spcAft>
                      </a:pPr>
                      <a:r>
                        <a:rPr lang="en-GB" sz="1100" dirty="0">
                          <a:effectLst/>
                          <a:latin typeface="Cambria" panose="02040503050406030204" pitchFamily="18" charset="0"/>
                          <a:ea typeface="Cambria" panose="02040503050406030204" pitchFamily="18" charset="0"/>
                          <a:cs typeface="Times New Roman" panose="02020603050405020304" pitchFamily="18" charset="0"/>
                        </a:rPr>
                        <a:t>The plan failed when the Protestants made peace with the Catholics.</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latin typeface="Cambria" panose="02040503050406030204" pitchFamily="18" charset="0"/>
                          <a:ea typeface="Cambria" panose="02040503050406030204" pitchFamily="18" charset="0"/>
                          <a:cs typeface="Times New Roman" panose="02020603050405020304" pitchFamily="18" charset="0"/>
                        </a:rPr>
                        <a:t>Elizabeth accepted</a:t>
                      </a:r>
                    </a:p>
                    <a:p>
                      <a:pPr>
                        <a:lnSpc>
                          <a:spcPct val="107000"/>
                        </a:lnSpc>
                        <a:spcAft>
                          <a:spcPts val="0"/>
                        </a:spcAft>
                      </a:pPr>
                      <a:r>
                        <a:rPr lang="en-GB" sz="1100" dirty="0">
                          <a:effectLst/>
                          <a:latin typeface="Cambria" panose="02040503050406030204" pitchFamily="18" charset="0"/>
                          <a:ea typeface="Cambria" panose="02040503050406030204" pitchFamily="18" charset="0"/>
                          <a:cs typeface="Times New Roman" panose="02020603050405020304" pitchFamily="18" charset="0"/>
                        </a:rPr>
                        <a:t>French control of Calais.</a:t>
                      </a:r>
                    </a:p>
                    <a:p>
                      <a:pPr>
                        <a:lnSpc>
                          <a:spcPct val="107000"/>
                        </a:lnSpc>
                        <a:spcAft>
                          <a:spcPts val="0"/>
                        </a:spcAft>
                      </a:pPr>
                      <a:r>
                        <a:rPr lang="en-GB" sz="1100" dirty="0">
                          <a:effectLst/>
                          <a:latin typeface="Cambria" panose="02040503050406030204" pitchFamily="18" charset="0"/>
                          <a:ea typeface="Cambria" panose="02040503050406030204" pitchFamily="18" charset="0"/>
                          <a:cs typeface="Times New Roman" panose="02020603050405020304" pitchFamily="18" charset="0"/>
                        </a:rPr>
                        <a:t>Her support for French</a:t>
                      </a:r>
                    </a:p>
                    <a:p>
                      <a:pPr>
                        <a:lnSpc>
                          <a:spcPct val="107000"/>
                        </a:lnSpc>
                        <a:spcAft>
                          <a:spcPts val="0"/>
                        </a:spcAft>
                      </a:pPr>
                      <a:r>
                        <a:rPr lang="en-GB" sz="1100" dirty="0">
                          <a:effectLst/>
                          <a:latin typeface="Cambria" panose="02040503050406030204" pitchFamily="18" charset="0"/>
                          <a:ea typeface="Cambria" panose="02040503050406030204" pitchFamily="18" charset="0"/>
                          <a:cs typeface="Times New Roman" panose="02020603050405020304" pitchFamily="18" charset="0"/>
                        </a:rPr>
                        <a:t>Protestants angered Philip</a:t>
                      </a:r>
                    </a:p>
                    <a:p>
                      <a:pPr>
                        <a:lnSpc>
                          <a:spcPct val="107000"/>
                        </a:lnSpc>
                        <a:spcAft>
                          <a:spcPts val="0"/>
                        </a:spcAft>
                      </a:pPr>
                      <a:r>
                        <a:rPr lang="en-GB" sz="1100" dirty="0">
                          <a:effectLst/>
                          <a:latin typeface="Cambria" panose="02040503050406030204" pitchFamily="18" charset="0"/>
                          <a:ea typeface="Cambria" panose="02040503050406030204" pitchFamily="18" charset="0"/>
                          <a:cs typeface="Times New Roman" panose="02020603050405020304" pitchFamily="18" charset="0"/>
                        </a:rPr>
                        <a:t>II of Spain.</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2/10</a:t>
                      </a:r>
                      <a:r>
                        <a:rPr lang="en-GB" sz="1100" dirty="0">
                          <a:effectLst/>
                          <a:latin typeface="Cambria" panose="02040503050406030204" pitchFamily="18" charset="0"/>
                          <a:ea typeface="Cambria" panose="02040503050406030204" pitchFamily="18" charset="0"/>
                          <a:cs typeface="Times New Roman" panose="02020603050405020304" pitchFamily="18" charset="0"/>
                        </a:rPr>
                        <a:t> because she upset Spain which had the potential to invade England. Also Elizabeth had to accept that France controlled Calais</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540338"/>
                  </a:ext>
                </a:extLst>
              </a:tr>
              <a:tr h="1657758">
                <a:tc>
                  <a:txBody>
                    <a:bodyPr/>
                    <a:lstStyle/>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Trade embargo</a:t>
                      </a:r>
                    </a:p>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(1563) </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8024343"/>
                  </a:ext>
                </a:extLst>
              </a:tr>
              <a:tr h="1657758">
                <a:tc>
                  <a:txBody>
                    <a:bodyPr/>
                    <a:lstStyle/>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The Dutch Revolt</a:t>
                      </a:r>
                    </a:p>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(1566)</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789306"/>
                  </a:ext>
                </a:extLst>
              </a:tr>
              <a:tr h="1657758">
                <a:tc>
                  <a:txBody>
                    <a:bodyPr/>
                    <a:lstStyle/>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Genoese Loan</a:t>
                      </a:r>
                    </a:p>
                    <a:p>
                      <a:pPr algn="ctr">
                        <a:lnSpc>
                          <a:spcPct val="107000"/>
                        </a:lnSpc>
                        <a:spcAft>
                          <a:spcPts val="0"/>
                        </a:spcAft>
                      </a:pPr>
                      <a:r>
                        <a:rPr lang="en-GB" sz="1100" b="1" dirty="0">
                          <a:effectLst/>
                          <a:latin typeface="Cambria" panose="02040503050406030204" pitchFamily="18" charset="0"/>
                          <a:ea typeface="Cambria" panose="02040503050406030204" pitchFamily="18" charset="0"/>
                          <a:cs typeface="Times New Roman" panose="02020603050405020304" pitchFamily="18" charset="0"/>
                        </a:rPr>
                        <a:t>(1568)</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39365"/>
                  </a:ext>
                </a:extLst>
              </a:tr>
            </a:tbl>
          </a:graphicData>
        </a:graphic>
      </p:graphicFrame>
      <p:sp>
        <p:nvSpPr>
          <p:cNvPr id="6" name="TextBox 5">
            <a:extLst>
              <a:ext uri="{FF2B5EF4-FFF2-40B4-BE49-F238E27FC236}">
                <a16:creationId xmlns:a16="http://schemas.microsoft.com/office/drawing/2014/main" id="{9BBEFE97-8D79-4B59-8919-20A1F72D4DC9}"/>
              </a:ext>
            </a:extLst>
          </p:cNvPr>
          <p:cNvSpPr txBox="1"/>
          <p:nvPr/>
        </p:nvSpPr>
        <p:spPr>
          <a:xfrm>
            <a:off x="282804" y="1272619"/>
            <a:ext cx="6994746"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TASK:</a:t>
            </a:r>
            <a:r>
              <a:rPr lang="en-GB" sz="1100" dirty="0">
                <a:latin typeface="Cambria" panose="02040503050406030204" pitchFamily="18" charset="0"/>
                <a:ea typeface="Cambria" panose="02040503050406030204" pitchFamily="18" charset="0"/>
              </a:rPr>
              <a:t> Complete the table on the events that you have just read – one has been done for you. </a:t>
            </a:r>
            <a:endParaRPr lang="en-GB" sz="11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698666B1-A5CD-4852-986E-01C57C9FE09D}"/>
              </a:ext>
            </a:extLst>
          </p:cNvPr>
          <p:cNvSpPr txBox="1"/>
          <p:nvPr/>
        </p:nvSpPr>
        <p:spPr>
          <a:xfrm>
            <a:off x="358275" y="9191134"/>
            <a:ext cx="6994746" cy="1107996"/>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EXAM QUESTION</a:t>
            </a:r>
          </a:p>
          <a:p>
            <a:r>
              <a:rPr lang="en-GB" sz="1100" dirty="0">
                <a:latin typeface="Cambria" panose="02040503050406030204" pitchFamily="18" charset="0"/>
                <a:ea typeface="Cambria" panose="02040503050406030204" pitchFamily="18" charset="0"/>
              </a:rPr>
              <a:t>Explain why there were clashes over religion from 1558-69. </a:t>
            </a:r>
          </a:p>
          <a:p>
            <a:r>
              <a:rPr lang="en-GB" sz="1100" dirty="0">
                <a:latin typeface="Cambria" panose="02040503050406030204" pitchFamily="18" charset="0"/>
                <a:ea typeface="Cambria" panose="02040503050406030204" pitchFamily="18" charset="0"/>
              </a:rPr>
              <a:t>In your answer you should refer to:</a:t>
            </a:r>
          </a:p>
          <a:p>
            <a:pPr marL="17145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Recusancy</a:t>
            </a:r>
          </a:p>
          <a:p>
            <a:pPr marL="17145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Vestments</a:t>
            </a:r>
          </a:p>
          <a:p>
            <a:r>
              <a:rPr lang="en-GB" sz="1100" dirty="0">
                <a:latin typeface="Cambria" panose="02040503050406030204" pitchFamily="18" charset="0"/>
                <a:ea typeface="Cambria" panose="02040503050406030204" pitchFamily="18" charset="0"/>
              </a:rPr>
              <a:t>You must also refer to information of your own. (12 marks)</a:t>
            </a:r>
          </a:p>
        </p:txBody>
      </p:sp>
      <p:pic>
        <p:nvPicPr>
          <p:cNvPr id="2050" name="Picture 2" descr="War Icon 2207556">
            <a:extLst>
              <a:ext uri="{FF2B5EF4-FFF2-40B4-BE49-F238E27FC236}">
                <a16:creationId xmlns:a16="http://schemas.microsoft.com/office/drawing/2014/main" id="{850D754A-9981-4BC8-987D-17764D43A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75" y="2830824"/>
            <a:ext cx="864483" cy="8644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bargo Icon 2842473">
            <a:extLst>
              <a:ext uri="{FF2B5EF4-FFF2-40B4-BE49-F238E27FC236}">
                <a16:creationId xmlns:a16="http://schemas.microsoft.com/office/drawing/2014/main" id="{CBACC98C-74F9-4278-BB4F-F4C818230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75" y="4575001"/>
            <a:ext cx="864483" cy="864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volt Icon 983936">
            <a:extLst>
              <a:ext uri="{FF2B5EF4-FFF2-40B4-BE49-F238E27FC236}">
                <a16:creationId xmlns:a16="http://schemas.microsoft.com/office/drawing/2014/main" id="{3D999271-97F0-45B3-8115-BD28DFB87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75" y="6319178"/>
            <a:ext cx="864483" cy="8644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oan Icon 3096753">
            <a:extLst>
              <a:ext uri="{FF2B5EF4-FFF2-40B4-BE49-F238E27FC236}">
                <a16:creationId xmlns:a16="http://schemas.microsoft.com/office/drawing/2014/main" id="{A58BAC80-269B-48F7-B120-C8C7FFB556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75" y="7772549"/>
            <a:ext cx="864483" cy="8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02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94C4AB65-35F1-4811-8DE4-6E012D6E8682}"/>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1.4 The problem of Mary, Queen of Scots</a:t>
            </a:r>
          </a:p>
          <a:p>
            <a:pPr algn="ctr" fontAlgn="ctr"/>
            <a:r>
              <a:rPr lang="en-GB" sz="1200" dirty="0">
                <a:solidFill>
                  <a:srgbClr val="000000"/>
                </a:solidFill>
                <a:latin typeface="Cambria" panose="02040503050406030204" pitchFamily="18" charset="0"/>
              </a:rPr>
              <a:t>A. Mary, Queen of Scots: her claim to the English throne, her arrival in England in 1568.</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405FBF87-0215-460E-8C6E-BE6C12C0D0E6}"/>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p.52</a:t>
            </a:r>
          </a:p>
        </p:txBody>
      </p:sp>
      <p:pic>
        <p:nvPicPr>
          <p:cNvPr id="4098" name="Picture 2" descr="House Cartoon png download - 503*632 - Free Transparent Mary Queen ...">
            <a:extLst>
              <a:ext uri="{FF2B5EF4-FFF2-40B4-BE49-F238E27FC236}">
                <a16:creationId xmlns:a16="http://schemas.microsoft.com/office/drawing/2014/main" id="{9C06F26C-3F94-434D-9604-D670DACE215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58" b="94180" l="9398" r="89850">
                        <a14:foregroundMark x1="31203" y1="11640" x2="49624" y2="1587"/>
                        <a14:foregroundMark x1="49624" y1="1587" x2="51504" y2="8466"/>
                        <a14:foregroundMark x1="26692" y1="75132" x2="40602" y2="94180"/>
                        <a14:foregroundMark x1="40602" y1="94180" x2="59774" y2="95238"/>
                        <a14:foregroundMark x1="59774" y1="95238" x2="69549" y2="72487"/>
                        <a14:foregroundMark x1="69549" y1="72487" x2="51880" y2="63492"/>
                        <a14:foregroundMark x1="51880" y1="63492" x2="32707" y2="68254"/>
                        <a14:foregroundMark x1="32707" y1="68254" x2="49624" y2="84656"/>
                        <a14:foregroundMark x1="49624" y1="84656" x2="67293" y2="75132"/>
                        <a14:foregroundMark x1="67293" y1="75132" x2="47368" y2="72487"/>
                        <a14:foregroundMark x1="47368" y1="72487" x2="51504" y2="94180"/>
                      </a14:backgroundRemoval>
                    </a14:imgEffect>
                  </a14:imgLayer>
                </a14:imgProps>
              </a:ext>
              <a:ext uri="{28A0092B-C50C-407E-A947-70E740481C1C}">
                <a14:useLocalDpi xmlns:a14="http://schemas.microsoft.com/office/drawing/2010/main" val="0"/>
              </a:ext>
            </a:extLst>
          </a:blip>
          <a:srcRect l="17872" r="19676"/>
          <a:stretch/>
        </p:blipFill>
        <p:spPr bwMode="auto">
          <a:xfrm>
            <a:off x="6096637" y="1256527"/>
            <a:ext cx="1180913" cy="1343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7B36843-A365-4CB6-8F38-48494F9FE402}"/>
              </a:ext>
            </a:extLst>
          </p:cNvPr>
          <p:cNvSpPr txBox="1"/>
          <p:nvPr/>
        </p:nvSpPr>
        <p:spPr>
          <a:xfrm>
            <a:off x="282804" y="1272619"/>
            <a:ext cx="5813833" cy="1584473"/>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Mary, Queen of Scots’ claim to the English throne.</a:t>
            </a:r>
          </a:p>
          <a:p>
            <a:pPr>
              <a:lnSpc>
                <a:spcPct val="150000"/>
              </a:lnSpc>
            </a:pPr>
            <a:r>
              <a:rPr lang="en-GB" sz="1100" dirty="0">
                <a:latin typeface="Cambria" panose="02040503050406030204" pitchFamily="18" charset="0"/>
                <a:ea typeface="Cambria" panose="02040503050406030204" pitchFamily="18" charset="0"/>
              </a:rPr>
              <a:t>As previously mentioned, Mary, Queen of Scots, was a Catholic with a strong claim to the English throne. Part of this claim came from the fact that she was Elizabeth’s second cousin as she was Henry VII’s great granddaughter and therefore their was no issue with her legitimacy. She became Queen of Scotland at just six days old when her father died. Her mother, Mary of Guise, was from a very powerful Catholic, French noble family. </a:t>
            </a:r>
          </a:p>
        </p:txBody>
      </p:sp>
      <p:sp>
        <p:nvSpPr>
          <p:cNvPr id="7" name="TextBox 6">
            <a:extLst>
              <a:ext uri="{FF2B5EF4-FFF2-40B4-BE49-F238E27FC236}">
                <a16:creationId xmlns:a16="http://schemas.microsoft.com/office/drawing/2014/main" id="{4A279028-7DA5-4C94-AD43-4401074826E1}"/>
              </a:ext>
            </a:extLst>
          </p:cNvPr>
          <p:cNvSpPr txBox="1"/>
          <p:nvPr/>
        </p:nvSpPr>
        <p:spPr>
          <a:xfrm>
            <a:off x="282803" y="2857091"/>
            <a:ext cx="6994067" cy="6662786"/>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The Treaty of Edinburgh, 1560</a:t>
            </a:r>
          </a:p>
          <a:p>
            <a:pPr>
              <a:lnSpc>
                <a:spcPct val="150000"/>
              </a:lnSpc>
            </a:pPr>
            <a:r>
              <a:rPr lang="en-GB" sz="1100" dirty="0">
                <a:latin typeface="Cambria" panose="02040503050406030204" pitchFamily="18" charset="0"/>
                <a:ea typeface="Cambria" panose="02040503050406030204" pitchFamily="18" charset="0"/>
              </a:rPr>
              <a:t>In 1560, Elizabeth I helped Scotland’s Protestant lords defeat Mary of Guise, who had been ruling Scotland for her daughter, Mary, Queen of Scots, whilst she was in France with her husband, King Francis II.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Protestant lords rebelled against Mary of Guise because they disliked the Catholic influence that she brought to Scotland. Although Elizabeth was wary of sending help to a rebellion which could see the deposing of an anointed monarch, she was also under constant threat: with French help, Mary, Queen of Scots could take her throne. With the encouragement of her advisers, Elizabeth secretly sent money to help the rebels, and eventually sent troops, too.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Treaty of Edinburgh was signed in 1560 after the rebellion ended. The treaty stated that Mary, Queen of Scots, would give up her claim to the English throne. Mary returned to Scotland in December 1560 after the unexpected death of her husband, King Francis II of France. Although she was queen, the Protestant lords controlled the Scottish government.  However, Mary herself never approved the treaty, and maintained that she had a claim to the English throne. She wanted to be named as Elizabeth’s heir.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Elizabeth had no intention of naming an heir, however, and choosing Mary would divide England: she would be popular with Catholics, but not Protestants. Divisions would damage the kingdom and weaken Elizabeth’s position.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Answer the following questions:</a:t>
            </a:r>
            <a:endParaRPr lang="en-GB" sz="1100" b="1" dirty="0">
              <a:latin typeface="Cambria" panose="02040503050406030204" pitchFamily="18" charset="0"/>
              <a:ea typeface="Cambria" panose="02040503050406030204" pitchFamily="18" charset="0"/>
            </a:endParaRP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How did Mary Queen of Scots have a claim to the English throne? ___________________________________________________</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Who ran Scotland whilst Mary was living in France? _________________________________________________________________</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Why did the Scottish Protestant Lords rebel? __________________________________________________________________________</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What were the terms of the Treaty of Edinburgh? ____________________________________________________________________</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Why did Elizabeth have no intention of naming Mary as her heir? __________________________________________________</a:t>
            </a:r>
          </a:p>
        </p:txBody>
      </p:sp>
    </p:spTree>
    <p:extLst>
      <p:ext uri="{BB962C8B-B14F-4D97-AF65-F5344CB8AC3E}">
        <p14:creationId xmlns:p14="http://schemas.microsoft.com/office/powerpoint/2010/main" val="3335030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C13BFF9-FABA-40EB-B771-D8CEA9DCDAEB}"/>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1.4 The problem of Mary, Queen of Scots</a:t>
            </a:r>
          </a:p>
          <a:p>
            <a:pPr algn="ctr" fontAlgn="ctr"/>
            <a:r>
              <a:rPr lang="en-GB" sz="1200" dirty="0">
                <a:solidFill>
                  <a:srgbClr val="000000"/>
                </a:solidFill>
                <a:latin typeface="Cambria" panose="02040503050406030204" pitchFamily="18" charset="0"/>
              </a:rPr>
              <a:t>A. Mary, Queen of Scots: her claim to the English throne, her arrival in England in 1568.</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59AABEF0-6C43-4050-8F7A-5D7D3F01AEF5}"/>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p.53</a:t>
            </a:r>
          </a:p>
        </p:txBody>
      </p:sp>
      <p:sp>
        <p:nvSpPr>
          <p:cNvPr id="4" name="TextBox 3">
            <a:extLst>
              <a:ext uri="{FF2B5EF4-FFF2-40B4-BE49-F238E27FC236}">
                <a16:creationId xmlns:a16="http://schemas.microsoft.com/office/drawing/2014/main" id="{13271CB8-0E07-4AD2-B875-ADF53D2068EC}"/>
              </a:ext>
            </a:extLst>
          </p:cNvPr>
          <p:cNvSpPr txBox="1"/>
          <p:nvPr/>
        </p:nvSpPr>
        <p:spPr>
          <a:xfrm>
            <a:off x="282804" y="1272619"/>
            <a:ext cx="6994746" cy="6662786"/>
          </a:xfrm>
          <a:prstGeom prst="rect">
            <a:avLst/>
          </a:prstGeom>
          <a:noFill/>
        </p:spPr>
        <p:txBody>
          <a:bodyPr wrap="square" rtlCol="0">
            <a:spAutoFit/>
          </a:bodyPr>
          <a:lstStyle/>
          <a:p>
            <a:pPr algn="ctr">
              <a:lnSpc>
                <a:spcPct val="150000"/>
              </a:lnSpc>
            </a:pPr>
            <a:r>
              <a:rPr lang="en-GB" sz="1100" b="1" dirty="0">
                <a:latin typeface="Cambria" panose="02040503050406030204" pitchFamily="18" charset="0"/>
                <a:ea typeface="Cambria" panose="02040503050406030204" pitchFamily="18" charset="0"/>
              </a:rPr>
              <a:t>Mary, Queen of Scots’ arrival in England 1568</a:t>
            </a:r>
          </a:p>
          <a:p>
            <a:pPr>
              <a:lnSpc>
                <a:spcPct val="150000"/>
              </a:lnSpc>
            </a:pPr>
            <a:r>
              <a:rPr lang="en-GB" sz="1100" dirty="0">
                <a:latin typeface="Cambria" panose="02040503050406030204" pitchFamily="18" charset="0"/>
                <a:ea typeface="Cambria" panose="02040503050406030204" pitchFamily="18" charset="0"/>
              </a:rPr>
              <a:t>After the death of her husband, the King of France, Mary returned to Scotland where she married her second husband, Henry Stuart, Lord Darnley, in 1565. She gave birth to their son, James in 1566. Both of these events caused concern for Elizabeth. Lord Darnley was a distant cousin and had a weak, but legitimate, claim to the English throne as he was also descended from King Henry VII and by having a child, there was a legitimate heir to the English throne. Something Elizabeth didn’t have. However, in 1567, scandal broke out in Scotland when Darnley was murdered, probably by the Earl of Bothwell and Mary was suspected of being involved. In fact, she married Bothwell soon after Darnley’s death, which many saw as an admission of guilt.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scandal led to the Protestant lords rebelling again. They forced Mary to abdicate in favour of her baby son, James. She was imprisoned in a castle on an island in the middle of a loch (lake), but escaped in 1568 and raised an army in an attempt to win back her throne. Mary’s forces were defeated at Langside, near Glasgow, and she fled to England, seeking Elizabeth’s help against the rebels.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Rewrite the above two paragraphs in a way that a primary student could understand. Make sure that it has the main facts.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1266" name="Picture 2" descr="29 July 1565 - The marriage of Mary, Queen of Scots, and Henry ...">
            <a:extLst>
              <a:ext uri="{FF2B5EF4-FFF2-40B4-BE49-F238E27FC236}">
                <a16:creationId xmlns:a16="http://schemas.microsoft.com/office/drawing/2014/main" id="{6A2F4FF3-403A-4DE4-B10B-F6F2E910F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04" y="8153071"/>
            <a:ext cx="2447925" cy="18669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916772-20E1-45DA-8986-A04D6E8DDC0D}"/>
              </a:ext>
            </a:extLst>
          </p:cNvPr>
          <p:cNvSpPr txBox="1"/>
          <p:nvPr/>
        </p:nvSpPr>
        <p:spPr>
          <a:xfrm>
            <a:off x="282804" y="10164726"/>
            <a:ext cx="2447925" cy="430887"/>
          </a:xfrm>
          <a:prstGeom prst="rect">
            <a:avLst/>
          </a:prstGeom>
          <a:noFill/>
        </p:spPr>
        <p:txBody>
          <a:bodyPr wrap="square" rtlCol="0">
            <a:spAutoFit/>
          </a:bodyPr>
          <a:lstStyle/>
          <a:p>
            <a:pPr algn="ctr"/>
            <a:r>
              <a:rPr lang="en-GB" sz="1100" b="1" dirty="0">
                <a:latin typeface="Cambria" panose="02040503050406030204" pitchFamily="18" charset="0"/>
                <a:ea typeface="Cambria" panose="02040503050406030204" pitchFamily="18" charset="0"/>
              </a:rPr>
              <a:t>A portrait of Lord Darnley and Mary.</a:t>
            </a:r>
          </a:p>
        </p:txBody>
      </p:sp>
      <p:pic>
        <p:nvPicPr>
          <p:cNvPr id="11268" name="Picture 4" descr="9 UK Castles &amp; Historic Homes With Royal Connections">
            <a:extLst>
              <a:ext uri="{FF2B5EF4-FFF2-40B4-BE49-F238E27FC236}">
                <a16:creationId xmlns:a16="http://schemas.microsoft.com/office/drawing/2014/main" id="{A7B05935-CEDA-4FBD-80F7-45729F57A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118" y="8153071"/>
            <a:ext cx="3757432" cy="1866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4DCA0F-0375-40AE-BC26-02D69453C8F6}"/>
              </a:ext>
            </a:extLst>
          </p:cNvPr>
          <p:cNvSpPr txBox="1"/>
          <p:nvPr/>
        </p:nvSpPr>
        <p:spPr>
          <a:xfrm>
            <a:off x="3520118" y="10168271"/>
            <a:ext cx="3757431" cy="261610"/>
          </a:xfrm>
          <a:prstGeom prst="rect">
            <a:avLst/>
          </a:prstGeom>
          <a:noFill/>
        </p:spPr>
        <p:txBody>
          <a:bodyPr wrap="square" rtlCol="0">
            <a:spAutoFit/>
          </a:bodyPr>
          <a:lstStyle/>
          <a:p>
            <a:pPr algn="ctr"/>
            <a:r>
              <a:rPr lang="en-GB" sz="1100" b="1" dirty="0">
                <a:latin typeface="Cambria" panose="02040503050406030204" pitchFamily="18" charset="0"/>
                <a:ea typeface="Cambria" panose="02040503050406030204" pitchFamily="18" charset="0"/>
              </a:rPr>
              <a:t>Loch Levan, where Mary was imprisoned from 1567-68</a:t>
            </a:r>
          </a:p>
        </p:txBody>
      </p:sp>
    </p:spTree>
    <p:extLst>
      <p:ext uri="{BB962C8B-B14F-4D97-AF65-F5344CB8AC3E}">
        <p14:creationId xmlns:p14="http://schemas.microsoft.com/office/powerpoint/2010/main" val="1383742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p16">
            <a:extLst>
              <a:ext uri="{FF2B5EF4-FFF2-40B4-BE49-F238E27FC236}">
                <a16:creationId xmlns:a16="http://schemas.microsoft.com/office/drawing/2014/main" id="{F82268EB-F475-4104-980E-4EF21649641B}"/>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1.4 The problem of Mary, Queen of Scots</a:t>
            </a:r>
          </a:p>
          <a:p>
            <a:pPr algn="ctr" fontAlgn="ctr"/>
            <a:r>
              <a:rPr lang="en-GB" sz="1200" dirty="0">
                <a:solidFill>
                  <a:srgbClr val="000000"/>
                </a:solidFill>
                <a:latin typeface="Cambria" panose="02040503050406030204" pitchFamily="18" charset="0"/>
              </a:rPr>
              <a:t>B. Relations between Elizabeth and Mary. 1568-69</a:t>
            </a:r>
            <a:endParaRPr lang="en-GB" sz="1200" dirty="0">
              <a:latin typeface="Cambria" panose="02040503050406030204" pitchFamily="18" charset="0"/>
            </a:endParaRPr>
          </a:p>
        </p:txBody>
      </p:sp>
      <p:sp>
        <p:nvSpPr>
          <p:cNvPr id="4" name="Google Shape;86;p16">
            <a:extLst>
              <a:ext uri="{FF2B5EF4-FFF2-40B4-BE49-F238E27FC236}">
                <a16:creationId xmlns:a16="http://schemas.microsoft.com/office/drawing/2014/main" id="{40DDB3F1-645E-417D-8676-E715AB244D69}"/>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p.54</a:t>
            </a:r>
          </a:p>
        </p:txBody>
      </p:sp>
      <p:sp>
        <p:nvSpPr>
          <p:cNvPr id="5" name="TextBox 4">
            <a:extLst>
              <a:ext uri="{FF2B5EF4-FFF2-40B4-BE49-F238E27FC236}">
                <a16:creationId xmlns:a16="http://schemas.microsoft.com/office/drawing/2014/main" id="{BA8A3F64-FE22-4E47-8BD9-34A8265F2FDB}"/>
              </a:ext>
            </a:extLst>
          </p:cNvPr>
          <p:cNvSpPr txBox="1"/>
          <p:nvPr/>
        </p:nvSpPr>
        <p:spPr>
          <a:xfrm>
            <a:off x="282804" y="1272619"/>
            <a:ext cx="6994746" cy="7678449"/>
          </a:xfrm>
          <a:prstGeom prst="rect">
            <a:avLst/>
          </a:prstGeom>
          <a:noFill/>
        </p:spPr>
        <p:txBody>
          <a:bodyPr wrap="square" numCol="1" spcCol="360000" rtlCol="0">
            <a:spAutoFit/>
          </a:bodyPr>
          <a:lstStyle/>
          <a:p>
            <a:pPr algn="ctr">
              <a:lnSpc>
                <a:spcPct val="150000"/>
              </a:lnSpc>
            </a:pPr>
            <a:r>
              <a:rPr lang="en-GB" sz="1100" b="1" dirty="0">
                <a:latin typeface="Cambria" panose="02040503050406030204" pitchFamily="18" charset="0"/>
                <a:ea typeface="Cambria" panose="02040503050406030204" pitchFamily="18" charset="0"/>
              </a:rPr>
              <a:t>Relations between Elizabeth and Mary, 1568-69</a:t>
            </a:r>
          </a:p>
          <a:p>
            <a:pPr>
              <a:lnSpc>
                <a:spcPct val="150000"/>
              </a:lnSpc>
            </a:pPr>
            <a:r>
              <a:rPr lang="en-GB" sz="1100" b="1" dirty="0">
                <a:latin typeface="Cambria" panose="02040503050406030204" pitchFamily="18" charset="0"/>
                <a:ea typeface="Cambria" panose="02040503050406030204" pitchFamily="18" charset="0"/>
              </a:rPr>
              <a:t>What were Elizabeth’s options?</a:t>
            </a:r>
          </a:p>
          <a:p>
            <a:pPr>
              <a:lnSpc>
                <a:spcPct val="150000"/>
              </a:lnSpc>
            </a:pPr>
            <a:r>
              <a:rPr lang="en-GB" sz="1100" dirty="0">
                <a:latin typeface="Cambria" panose="02040503050406030204" pitchFamily="18" charset="0"/>
                <a:ea typeface="Cambria" panose="02040503050406030204" pitchFamily="18" charset="0"/>
              </a:rPr>
              <a:t>Mary’s arrival in England in May 1569 was a huge problem for Elizabeth for which there was no good solution. Elizabeth did not approve of subjects overthrowing their rightful monarchs as it could set a bad precedent for her reign and the Catholics within the country. On top of this, she was very aware of the potential threat Mary posed to her throne. Mary was held in comfort, but under guard, until Elizabeth decided what to do with her. The options were:</a:t>
            </a:r>
          </a:p>
          <a:p>
            <a:pPr>
              <a:lnSpc>
                <a:spcPct val="150000"/>
              </a:lnSpc>
            </a:pPr>
            <a:endParaRPr lang="en-GB" sz="1100" dirty="0">
              <a:latin typeface="Cambria" panose="02040503050406030204" pitchFamily="18" charset="0"/>
              <a:ea typeface="Cambria" panose="02040503050406030204" pitchFamily="18" charset="0"/>
            </a:endParaRP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Help Mary to regain her throne</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Hand Mary over to the Scottish lords</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Allow Mary to go abroad </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Keep Mary in England.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two queens never met, although they did exchange letters. Mary had asked for a meeting with Elizabeth to persuade her of her innocence in Darnley’s murder, but her request was refused.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A court was convened to hear the case against her between October 1568 and January 1569. The Scottish lords brought letters with them apparently proving Mary’s guilt. Mary said that the court had no right try her because she was an anointed monarch and would not offer a plea unless Elizabeth guaranteed a verdict of innocent. Elizabeth refused.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Guilty or not Guilty?</a:t>
            </a:r>
          </a:p>
          <a:p>
            <a:pPr>
              <a:lnSpc>
                <a:spcPct val="150000"/>
              </a:lnSpc>
            </a:pPr>
            <a:r>
              <a:rPr lang="en-GB" sz="1100" dirty="0">
                <a:latin typeface="Cambria" panose="02040503050406030204" pitchFamily="18" charset="0"/>
                <a:ea typeface="Cambria" panose="02040503050406030204" pitchFamily="18" charset="0"/>
              </a:rPr>
              <a:t>No verdict could solve the Mary, Queen of Scots problem. If found guilty, she would be returned to the rebel Scottish lords as their prisoner, and Elizabeth would have been supporting the deposing of an anointed monarch, who was also her cousin. If found innocent, Mary would be free to raise an army, possible with foreign Catholic support, which would pose too big a threat to Elizabeth's throne.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court did not reach any conclusions. Mary therefore stayed in England, in captivity. She remained a threat to Elizabeth throughout her life as she would always press her claim to the English throne. On top of this, she became a figure head for Catholics across England and Europe that could depose Elizabeth and bring back Catholicism. </a:t>
            </a:r>
          </a:p>
        </p:txBody>
      </p:sp>
      <p:pic>
        <p:nvPicPr>
          <p:cNvPr id="10242" name="Picture 2" descr="Portrait of Mary, Queen of Scots">
            <a:extLst>
              <a:ext uri="{FF2B5EF4-FFF2-40B4-BE49-F238E27FC236}">
                <a16:creationId xmlns:a16="http://schemas.microsoft.com/office/drawing/2014/main" id="{2108684C-E1F3-421B-B613-E196B8E37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08" y="8909167"/>
            <a:ext cx="1242274" cy="156060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B1DE7BB-8804-4195-BE84-457B30DA5C2A}"/>
              </a:ext>
            </a:extLst>
          </p:cNvPr>
          <p:cNvSpPr txBox="1"/>
          <p:nvPr/>
        </p:nvSpPr>
        <p:spPr>
          <a:xfrm>
            <a:off x="1860698" y="8850384"/>
            <a:ext cx="5416852"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a:t>
            </a:r>
            <a:r>
              <a:rPr lang="en-GB" sz="1100" dirty="0">
                <a:latin typeface="Cambria" panose="02040503050406030204" pitchFamily="18" charset="0"/>
                <a:ea typeface="Cambria" panose="02040503050406030204" pitchFamily="18" charset="0"/>
              </a:rPr>
              <a:t>: What should Elizabeth do about Mary? Complete the table on the following page. One example has been done for you. </a:t>
            </a:r>
          </a:p>
        </p:txBody>
      </p:sp>
    </p:spTree>
    <p:extLst>
      <p:ext uri="{BB962C8B-B14F-4D97-AF65-F5344CB8AC3E}">
        <p14:creationId xmlns:p14="http://schemas.microsoft.com/office/powerpoint/2010/main" val="607914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4A7AED-9FAC-4D1B-8A50-74A09E32FB79}"/>
              </a:ext>
            </a:extLst>
          </p:cNvPr>
          <p:cNvSpPr txBox="1"/>
          <p:nvPr/>
        </p:nvSpPr>
        <p:spPr>
          <a:xfrm>
            <a:off x="368890" y="8727870"/>
            <a:ext cx="6908660" cy="1838388"/>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a:t>
            </a:r>
            <a:r>
              <a:rPr lang="en-GB" sz="1100" dirty="0">
                <a:latin typeface="Cambria" panose="02040503050406030204" pitchFamily="18" charset="0"/>
                <a:ea typeface="Cambria" panose="02040503050406030204" pitchFamily="18" charset="0"/>
              </a:rPr>
              <a:t>: If you were Elizabeth, which option would you pick? Why?</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Google Shape;81;p16">
            <a:extLst>
              <a:ext uri="{FF2B5EF4-FFF2-40B4-BE49-F238E27FC236}">
                <a16:creationId xmlns:a16="http://schemas.microsoft.com/office/drawing/2014/main" id="{D68045B6-41FC-487D-AEC3-36E5589C0B12}"/>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1.4 The problem of Mary, Queen of Scots</a:t>
            </a:r>
          </a:p>
          <a:p>
            <a:pPr algn="ctr" fontAlgn="ctr"/>
            <a:r>
              <a:rPr lang="en-GB" sz="1200" dirty="0">
                <a:solidFill>
                  <a:srgbClr val="000000"/>
                </a:solidFill>
                <a:latin typeface="Cambria" panose="02040503050406030204" pitchFamily="18" charset="0"/>
              </a:rPr>
              <a:t>B. Relations between Elizabeth and Mary. 1568-69</a:t>
            </a:r>
            <a:endParaRPr lang="en-GB" sz="1200" dirty="0">
              <a:latin typeface="Cambria" panose="02040503050406030204" pitchFamily="18" charset="0"/>
            </a:endParaRPr>
          </a:p>
        </p:txBody>
      </p:sp>
      <p:sp>
        <p:nvSpPr>
          <p:cNvPr id="10" name="Google Shape;86;p16">
            <a:extLst>
              <a:ext uri="{FF2B5EF4-FFF2-40B4-BE49-F238E27FC236}">
                <a16:creationId xmlns:a16="http://schemas.microsoft.com/office/drawing/2014/main" id="{C7039CD5-BBA8-4C38-B429-21299BE4A17C}"/>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p.55</a:t>
            </a:r>
          </a:p>
        </p:txBody>
      </p:sp>
      <p:graphicFrame>
        <p:nvGraphicFramePr>
          <p:cNvPr id="11" name="Table 11">
            <a:extLst>
              <a:ext uri="{FF2B5EF4-FFF2-40B4-BE49-F238E27FC236}">
                <a16:creationId xmlns:a16="http://schemas.microsoft.com/office/drawing/2014/main" id="{CCA39B2C-7102-4AD4-A078-FA8BF5687485}"/>
              </a:ext>
            </a:extLst>
          </p:cNvPr>
          <p:cNvGraphicFramePr>
            <a:graphicFrameLocks noGrp="1"/>
          </p:cNvGraphicFramePr>
          <p:nvPr>
            <p:extLst>
              <p:ext uri="{D42A27DB-BD31-4B8C-83A1-F6EECF244321}">
                <p14:modId xmlns:p14="http://schemas.microsoft.com/office/powerpoint/2010/main" val="642084654"/>
              </p:ext>
            </p:extLst>
          </p:nvPr>
        </p:nvGraphicFramePr>
        <p:xfrm>
          <a:off x="368891" y="1187163"/>
          <a:ext cx="6908661" cy="7301442"/>
        </p:xfrm>
        <a:graphic>
          <a:graphicData uri="http://schemas.openxmlformats.org/drawingml/2006/table">
            <a:tbl>
              <a:tblPr firstRow="1" bandRow="1">
                <a:tableStyleId>{2D5ABB26-0587-4C30-8999-92F81FD0307C}</a:tableStyleId>
              </a:tblPr>
              <a:tblGrid>
                <a:gridCol w="1853315">
                  <a:extLst>
                    <a:ext uri="{9D8B030D-6E8A-4147-A177-3AD203B41FA5}">
                      <a16:colId xmlns:a16="http://schemas.microsoft.com/office/drawing/2014/main" val="3245260913"/>
                    </a:ext>
                  </a:extLst>
                </a:gridCol>
                <a:gridCol w="2527673">
                  <a:extLst>
                    <a:ext uri="{9D8B030D-6E8A-4147-A177-3AD203B41FA5}">
                      <a16:colId xmlns:a16="http://schemas.microsoft.com/office/drawing/2014/main" val="2490102628"/>
                    </a:ext>
                  </a:extLst>
                </a:gridCol>
                <a:gridCol w="2527673">
                  <a:extLst>
                    <a:ext uri="{9D8B030D-6E8A-4147-A177-3AD203B41FA5}">
                      <a16:colId xmlns:a16="http://schemas.microsoft.com/office/drawing/2014/main" val="1180530252"/>
                    </a:ext>
                  </a:extLst>
                </a:gridCol>
              </a:tblGrid>
              <a:tr h="351643">
                <a:tc>
                  <a:txBody>
                    <a:bodyPr/>
                    <a:lstStyle/>
                    <a:p>
                      <a:pPr algn="ctr">
                        <a:lnSpc>
                          <a:spcPct val="150000"/>
                        </a:lnSpc>
                      </a:pPr>
                      <a:r>
                        <a:rPr lang="en-GB" sz="1100" b="1" dirty="0">
                          <a:latin typeface="Cambria" panose="02040503050406030204" pitchFamily="18" charset="0"/>
                          <a:ea typeface="Cambria" panose="02040503050406030204" pitchFamily="18" charset="0"/>
                        </a:rPr>
                        <a:t>Options facing Elizabeth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50000"/>
                        </a:lnSpc>
                      </a:pPr>
                      <a:r>
                        <a:rPr lang="en-GB" sz="1100" b="1" dirty="0">
                          <a:latin typeface="Cambria" panose="02040503050406030204" pitchFamily="18" charset="0"/>
                          <a:ea typeface="Cambria" panose="02040503050406030204" pitchFamily="18" charset="0"/>
                        </a:rPr>
                        <a:t>Advantages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50000"/>
                        </a:lnSpc>
                      </a:pPr>
                      <a:r>
                        <a:rPr lang="en-GB" sz="1100" b="1" dirty="0">
                          <a:latin typeface="Cambria" panose="02040503050406030204" pitchFamily="18" charset="0"/>
                          <a:ea typeface="Cambria" panose="02040503050406030204" pitchFamily="18" charset="0"/>
                        </a:rPr>
                        <a:t>Disadvantages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175304"/>
                  </a:ext>
                </a:extLst>
              </a:tr>
              <a:tr h="1218173">
                <a:tc>
                  <a:txBody>
                    <a:bodyPr/>
                    <a:lstStyle/>
                    <a:p>
                      <a:pPr>
                        <a:lnSpc>
                          <a:spcPct val="150000"/>
                        </a:lnSpc>
                      </a:pPr>
                      <a:r>
                        <a:rPr lang="en-GB" sz="1100" b="1" dirty="0">
                          <a:latin typeface="Cambria" panose="02040503050406030204" pitchFamily="18" charset="0"/>
                          <a:ea typeface="Cambria" panose="02040503050406030204" pitchFamily="18" charset="0"/>
                        </a:rPr>
                        <a:t>1. Keep Mary in England as a prisoner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ea typeface="Cambria" panose="02040503050406030204" pitchFamily="18" charset="0"/>
                        </a:rPr>
                        <a:t>Would keep Mary form causing trouble and perhaps leading a Catholic rebellion to take Elizabeth’s throne.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ea typeface="Cambria" panose="02040503050406030204" pitchFamily="18" charset="0"/>
                        </a:rPr>
                        <a:t>Mary had not been proved guilty of any crime. As a prisoner, her relatives in France or Scotland, or other Catholic powers might launch an attack to free Mary.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283349"/>
                  </a:ext>
                </a:extLst>
              </a:tr>
              <a:tr h="1126422">
                <a:tc>
                  <a:txBody>
                    <a:bodyPr/>
                    <a:lstStyle/>
                    <a:p>
                      <a:pPr>
                        <a:lnSpc>
                          <a:spcPct val="150000"/>
                        </a:lnSpc>
                      </a:pPr>
                      <a:r>
                        <a:rPr lang="en-GB" sz="1100" b="1" dirty="0">
                          <a:latin typeface="Cambria" panose="02040503050406030204" pitchFamily="18" charset="0"/>
                          <a:ea typeface="Cambria" panose="02040503050406030204" pitchFamily="18" charset="0"/>
                        </a:rPr>
                        <a:t>2. Provide an army to help Mary regain her throne.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432902"/>
                  </a:ext>
                </a:extLst>
              </a:tr>
              <a:tr h="1126422">
                <a:tc>
                  <a:txBody>
                    <a:bodyPr/>
                    <a:lstStyle/>
                    <a:p>
                      <a:pPr>
                        <a:lnSpc>
                          <a:spcPct val="150000"/>
                        </a:lnSpc>
                      </a:pPr>
                      <a:r>
                        <a:rPr lang="en-GB" sz="1100" b="1" dirty="0">
                          <a:latin typeface="Cambria" panose="02040503050406030204" pitchFamily="18" charset="0"/>
                          <a:ea typeface="Cambria" panose="02040503050406030204" pitchFamily="18" charset="0"/>
                        </a:rPr>
                        <a:t>3. Let Mary travel to France to stay with her relatives there.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958935"/>
                  </a:ext>
                </a:extLst>
              </a:tr>
              <a:tr h="1126422">
                <a:tc>
                  <a:txBody>
                    <a:bodyPr/>
                    <a:lstStyle/>
                    <a:p>
                      <a:pPr>
                        <a:lnSpc>
                          <a:spcPct val="150000"/>
                        </a:lnSpc>
                      </a:pPr>
                      <a:r>
                        <a:rPr lang="en-GB" sz="1100" b="1" dirty="0">
                          <a:latin typeface="Cambria" panose="02040503050406030204" pitchFamily="18" charset="0"/>
                          <a:ea typeface="Cambria" panose="02040503050406030204" pitchFamily="18" charset="0"/>
                        </a:rPr>
                        <a:t>4. Hand Mary over to the Scottish lords who wanted to put her on trial.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endParaRPr lang="en-GB" sz="110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009782"/>
                  </a:ext>
                </a:extLst>
              </a:tr>
              <a:tr h="1126422">
                <a:tc>
                  <a:txBody>
                    <a:bodyPr/>
                    <a:lstStyle/>
                    <a:p>
                      <a:pPr>
                        <a:lnSpc>
                          <a:spcPct val="150000"/>
                        </a:lnSpc>
                      </a:pPr>
                      <a:r>
                        <a:rPr lang="en-GB" sz="1100" b="1" dirty="0">
                          <a:latin typeface="Cambria" panose="02040503050406030204" pitchFamily="18" charset="0"/>
                          <a:ea typeface="Cambria" panose="02040503050406030204" pitchFamily="18" charset="0"/>
                        </a:rPr>
                        <a:t>5. Allow Mary complete freedom of movement.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endParaRPr lang="en-GB" sz="110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3227415"/>
                  </a:ext>
                </a:extLst>
              </a:tr>
              <a:tr h="1126422">
                <a:tc>
                  <a:txBody>
                    <a:bodyPr/>
                    <a:lstStyle/>
                    <a:p>
                      <a:pPr>
                        <a:lnSpc>
                          <a:spcPct val="150000"/>
                        </a:lnSpc>
                      </a:pPr>
                      <a:r>
                        <a:rPr lang="en-GB" sz="1100" b="1" dirty="0">
                          <a:latin typeface="Cambria" panose="02040503050406030204" pitchFamily="18" charset="0"/>
                          <a:ea typeface="Cambria" panose="02040503050406030204" pitchFamily="18" charset="0"/>
                        </a:rPr>
                        <a:t>6. Execute Mary.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endParaRPr lang="en-GB" sz="110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6490753"/>
                  </a:ext>
                </a:extLst>
              </a:tr>
            </a:tbl>
          </a:graphicData>
        </a:graphic>
      </p:graphicFrame>
    </p:spTree>
    <p:extLst>
      <p:ext uri="{BB962C8B-B14F-4D97-AF65-F5344CB8AC3E}">
        <p14:creationId xmlns:p14="http://schemas.microsoft.com/office/powerpoint/2010/main" val="2460022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A7B031-3E1C-4F4E-9A53-B3C4890DBC48}"/>
              </a:ext>
            </a:extLst>
          </p:cNvPr>
          <p:cNvSpPr/>
          <p:nvPr/>
        </p:nvSpPr>
        <p:spPr>
          <a:xfrm>
            <a:off x="289656" y="1166441"/>
            <a:ext cx="6846887" cy="573940"/>
          </a:xfrm>
          <a:prstGeom prst="rect">
            <a:avLst/>
          </a:prstGeom>
        </p:spPr>
        <p:txBody>
          <a:bodyPr wrap="square">
            <a:spAutoFit/>
          </a:bodyPr>
          <a:lstStyle/>
          <a:p>
            <a:pPr>
              <a:lnSpc>
                <a:spcPct val="150000"/>
              </a:lnSpc>
              <a:spcAft>
                <a:spcPts val="800"/>
              </a:spcAft>
            </a:pPr>
            <a:r>
              <a:rPr lang="en-GB" sz="1100" b="1" dirty="0">
                <a:latin typeface="Cambria" panose="02040503050406030204" pitchFamily="18" charset="0"/>
                <a:ea typeface="Cambria" panose="02040503050406030204" pitchFamily="18" charset="0"/>
                <a:cs typeface="Times New Roman" panose="02020603050405020304" pitchFamily="18" charset="0"/>
              </a:rPr>
              <a:t>TASK -</a:t>
            </a:r>
            <a:r>
              <a:rPr lang="en-GB" sz="1100" dirty="0">
                <a:latin typeface="Cambria" panose="02040503050406030204" pitchFamily="18" charset="0"/>
                <a:ea typeface="Cambria" panose="02040503050406030204" pitchFamily="18" charset="0"/>
                <a:cs typeface="Times New Roman" panose="02020603050405020304" pitchFamily="18" charset="0"/>
              </a:rPr>
              <a:t> Study the event cards. For each event you will need to decide on a </a:t>
            </a:r>
            <a:r>
              <a:rPr lang="en-GB" sz="1100" b="1" dirty="0">
                <a:latin typeface="Cambria" panose="02040503050406030204" pitchFamily="18" charset="0"/>
                <a:ea typeface="Cambria" panose="02040503050406030204" pitchFamily="18" charset="0"/>
                <a:cs typeface="Times New Roman" panose="02020603050405020304" pitchFamily="18" charset="0"/>
              </a:rPr>
              <a:t>score out of 10 for the level of threat </a:t>
            </a:r>
            <a:r>
              <a:rPr lang="en-GB" sz="1100" dirty="0">
                <a:latin typeface="Cambria" panose="02040503050406030204" pitchFamily="18" charset="0"/>
                <a:ea typeface="Cambria" panose="02040503050406030204" pitchFamily="18" charset="0"/>
                <a:cs typeface="Times New Roman" panose="02020603050405020304" pitchFamily="18" charset="0"/>
              </a:rPr>
              <a:t>Mary posed to Elizabeth and a brief explanation for your chosen score.</a:t>
            </a:r>
            <a:endParaRPr lang="en-GB" sz="1000" dirty="0">
              <a:effectLst/>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B64EC7F-F7C6-4967-98A1-0F473BC33C87}"/>
              </a:ext>
            </a:extLst>
          </p:cNvPr>
          <p:cNvGraphicFramePr>
            <a:graphicFrameLocks noGrp="1"/>
          </p:cNvGraphicFramePr>
          <p:nvPr>
            <p:extLst>
              <p:ext uri="{D42A27DB-BD31-4B8C-83A1-F6EECF244321}">
                <p14:modId xmlns:p14="http://schemas.microsoft.com/office/powerpoint/2010/main" val="3033374833"/>
              </p:ext>
            </p:extLst>
          </p:nvPr>
        </p:nvGraphicFramePr>
        <p:xfrm>
          <a:off x="379411" y="1958924"/>
          <a:ext cx="6846887" cy="8382687"/>
        </p:xfrm>
        <a:graphic>
          <a:graphicData uri="http://schemas.openxmlformats.org/drawingml/2006/table">
            <a:tbl>
              <a:tblPr firstRow="1" firstCol="1" bandRow="1">
                <a:tableStyleId>{2D5ABB26-0587-4C30-8999-92F81FD0307C}</a:tableStyleId>
              </a:tblPr>
              <a:tblGrid>
                <a:gridCol w="2282077">
                  <a:extLst>
                    <a:ext uri="{9D8B030D-6E8A-4147-A177-3AD203B41FA5}">
                      <a16:colId xmlns:a16="http://schemas.microsoft.com/office/drawing/2014/main" val="192182705"/>
                    </a:ext>
                  </a:extLst>
                </a:gridCol>
                <a:gridCol w="2282077">
                  <a:extLst>
                    <a:ext uri="{9D8B030D-6E8A-4147-A177-3AD203B41FA5}">
                      <a16:colId xmlns:a16="http://schemas.microsoft.com/office/drawing/2014/main" val="3915379646"/>
                    </a:ext>
                  </a:extLst>
                </a:gridCol>
                <a:gridCol w="2282733">
                  <a:extLst>
                    <a:ext uri="{9D8B030D-6E8A-4147-A177-3AD203B41FA5}">
                      <a16:colId xmlns:a16="http://schemas.microsoft.com/office/drawing/2014/main" val="1077884634"/>
                    </a:ext>
                  </a:extLst>
                </a:gridCol>
              </a:tblGrid>
              <a:tr h="3195485">
                <a:tc>
                  <a:txBody>
                    <a:bodyPr/>
                    <a:lstStyle/>
                    <a:p>
                      <a:pPr>
                        <a:lnSpc>
                          <a:spcPct val="107000"/>
                        </a:lnSpc>
                        <a:spcAft>
                          <a:spcPts val="0"/>
                        </a:spcAft>
                      </a:pPr>
                      <a:r>
                        <a:rPr lang="en-GB" sz="1100" dirty="0">
                          <a:effectLst/>
                          <a:latin typeface="Cambria" panose="02040503050406030204" pitchFamily="18" charset="0"/>
                          <a:ea typeface="Cambria" panose="02040503050406030204" pitchFamily="18" charset="0"/>
                        </a:rPr>
                        <a:t>1548: Mary was sent to France where she married Francis II and was raised at the court of Henry II. Mary had a strong claim to the throne of England and she was being brought up as a Catholic with strong ties to France.</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b="1" dirty="0">
                          <a:effectLst/>
                          <a:latin typeface="Cambria" panose="02040503050406030204" pitchFamily="18" charset="0"/>
                          <a:ea typeface="Cambria" panose="02040503050406030204" pitchFamily="18" charset="0"/>
                        </a:rPr>
                        <a:t>Level of threat – </a:t>
                      </a:r>
                    </a:p>
                    <a:p>
                      <a:pPr>
                        <a:lnSpc>
                          <a:spcPct val="107000"/>
                        </a:lnSpc>
                        <a:spcAft>
                          <a:spcPts val="0"/>
                        </a:spcAft>
                      </a:pPr>
                      <a:r>
                        <a:rPr lang="en-GB" sz="1100" b="1" dirty="0">
                          <a:effectLst/>
                          <a:latin typeface="Cambria" panose="02040503050406030204" pitchFamily="18" charset="0"/>
                          <a:ea typeface="Cambria" panose="02040503050406030204" pitchFamily="18" charset="0"/>
                        </a:rPr>
                        <a:t>Explanation –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endParaRPr lang="en-GB"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000" marR="5300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latin typeface="Cambria" panose="02040503050406030204" pitchFamily="18" charset="0"/>
                          <a:ea typeface="Cambria" panose="02040503050406030204" pitchFamily="18" charset="0"/>
                        </a:rPr>
                        <a:t>1560: Elizabeth supported Scottish Protestant Lords who rebelled against the Catholic influence. The</a:t>
                      </a:r>
                    </a:p>
                    <a:p>
                      <a:pPr>
                        <a:lnSpc>
                          <a:spcPct val="107000"/>
                        </a:lnSpc>
                        <a:spcAft>
                          <a:spcPts val="0"/>
                        </a:spcAft>
                      </a:pPr>
                      <a:r>
                        <a:rPr lang="en-GB" sz="1100" dirty="0">
                          <a:effectLst/>
                          <a:latin typeface="Cambria" panose="02040503050406030204" pitchFamily="18" charset="0"/>
                          <a:ea typeface="Cambria" panose="02040503050406030204" pitchFamily="18" charset="0"/>
                        </a:rPr>
                        <a:t>Treaty of Edinburgh ended the rebellion. It said that Mary would give up her claim to the throne of England. Mary claimed she never approved this.</a:t>
                      </a:r>
                    </a:p>
                    <a:p>
                      <a:pPr>
                        <a:lnSpc>
                          <a:spcPct val="107000"/>
                        </a:lnSpc>
                        <a:spcAft>
                          <a:spcPts val="0"/>
                        </a:spcAft>
                      </a:pPr>
                      <a:endParaRPr lang="en-GB" sz="1100" dirty="0">
                        <a:effectLst/>
                        <a:latin typeface="Cambria" panose="02040503050406030204" pitchFamily="18" charset="0"/>
                        <a:ea typeface="Cambria" panose="02040503050406030204" pitchFamily="18" charset="0"/>
                      </a:endParaRPr>
                    </a:p>
                    <a:p>
                      <a:pPr>
                        <a:lnSpc>
                          <a:spcPct val="107000"/>
                        </a:lnSpc>
                        <a:spcAft>
                          <a:spcPts val="0"/>
                        </a:spcAft>
                      </a:pPr>
                      <a:r>
                        <a:rPr lang="en-GB" sz="1100" b="1" dirty="0">
                          <a:effectLst/>
                          <a:latin typeface="Cambria" panose="02040503050406030204" pitchFamily="18" charset="0"/>
                          <a:ea typeface="Cambria" panose="02040503050406030204" pitchFamily="18" charset="0"/>
                        </a:rPr>
                        <a:t>Level of threat – </a:t>
                      </a:r>
                    </a:p>
                    <a:p>
                      <a:pPr>
                        <a:lnSpc>
                          <a:spcPct val="107000"/>
                        </a:lnSpc>
                        <a:spcAft>
                          <a:spcPts val="0"/>
                        </a:spcAft>
                      </a:pPr>
                      <a:r>
                        <a:rPr lang="en-GB" sz="1100" b="1" dirty="0">
                          <a:effectLst/>
                          <a:latin typeface="Cambria" panose="02040503050406030204" pitchFamily="18" charset="0"/>
                          <a:ea typeface="Cambria" panose="02040503050406030204" pitchFamily="18" charset="0"/>
                        </a:rPr>
                        <a:t>Explanation –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endParaRPr lang="en-GB"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000" marR="5300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latin typeface="Cambria" panose="02040503050406030204" pitchFamily="18" charset="0"/>
                          <a:ea typeface="Cambria" panose="02040503050406030204" pitchFamily="18" charset="0"/>
                        </a:rPr>
                        <a:t>1560: Mary started displaying England’s coat of arms to show her claim to the throne. Elizabeth was furious.</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b="1" dirty="0">
                          <a:effectLst/>
                          <a:latin typeface="Cambria" panose="02040503050406030204" pitchFamily="18" charset="0"/>
                          <a:ea typeface="Cambria" panose="02040503050406030204" pitchFamily="18" charset="0"/>
                        </a:rPr>
                        <a:t>Level of threat – </a:t>
                      </a:r>
                    </a:p>
                    <a:p>
                      <a:pPr>
                        <a:lnSpc>
                          <a:spcPct val="107000"/>
                        </a:lnSpc>
                        <a:spcAft>
                          <a:spcPts val="0"/>
                        </a:spcAft>
                      </a:pPr>
                      <a:r>
                        <a:rPr lang="en-GB" sz="1100" b="1" dirty="0">
                          <a:effectLst/>
                          <a:latin typeface="Cambria" panose="02040503050406030204" pitchFamily="18" charset="0"/>
                          <a:ea typeface="Cambria" panose="02040503050406030204" pitchFamily="18" charset="0"/>
                        </a:rPr>
                        <a:t>Explanation –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endParaRPr lang="en-GB"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000" marR="5300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052877"/>
                  </a:ext>
                </a:extLst>
              </a:tr>
              <a:tr h="2593601">
                <a:tc>
                  <a:txBody>
                    <a:bodyPr/>
                    <a:lstStyle/>
                    <a:p>
                      <a:pPr>
                        <a:lnSpc>
                          <a:spcPct val="107000"/>
                        </a:lnSpc>
                        <a:spcAft>
                          <a:spcPts val="0"/>
                        </a:spcAft>
                      </a:pPr>
                      <a:r>
                        <a:rPr lang="en-GB" sz="1100">
                          <a:effectLst/>
                          <a:latin typeface="Cambria" panose="02040503050406030204" pitchFamily="18" charset="0"/>
                          <a:ea typeface="Cambria" panose="02040503050406030204" pitchFamily="18" charset="0"/>
                        </a:rPr>
                        <a:t>1561: Mary returned to</a:t>
                      </a:r>
                    </a:p>
                    <a:p>
                      <a:pPr>
                        <a:lnSpc>
                          <a:spcPct val="107000"/>
                        </a:lnSpc>
                        <a:spcAft>
                          <a:spcPts val="0"/>
                        </a:spcAft>
                      </a:pPr>
                      <a:r>
                        <a:rPr lang="en-GB" sz="1100">
                          <a:effectLst/>
                          <a:latin typeface="Cambria" panose="02040503050406030204" pitchFamily="18" charset="0"/>
                          <a:ea typeface="Cambria" panose="02040503050406030204" pitchFamily="18" charset="0"/>
                        </a:rPr>
                        <a:t>Scotland. The country, thanks for Elizabeth’s support was run by Protestant Lords. Mary had little power and was friendly to Elizabeth.</a:t>
                      </a:r>
                    </a:p>
                    <a:p>
                      <a:pPr>
                        <a:lnSpc>
                          <a:spcPct val="107000"/>
                        </a:lnSpc>
                        <a:spcAft>
                          <a:spcPts val="0"/>
                        </a:spcAft>
                      </a:pPr>
                      <a:r>
                        <a:rPr lang="en-GB" sz="1100">
                          <a:effectLst/>
                          <a:latin typeface="Cambria" panose="02040503050406030204" pitchFamily="18" charset="0"/>
                          <a:ea typeface="Cambria" panose="02040503050406030204" pitchFamily="18" charset="0"/>
                        </a:rPr>
                        <a:t>Level of threat – </a:t>
                      </a:r>
                    </a:p>
                    <a:p>
                      <a:pPr>
                        <a:lnSpc>
                          <a:spcPct val="107000"/>
                        </a:lnSpc>
                        <a:spcAft>
                          <a:spcPts val="0"/>
                        </a:spcAft>
                      </a:pPr>
                      <a:r>
                        <a:rPr lang="en-GB" sz="1100">
                          <a:effectLst/>
                          <a:latin typeface="Cambria" panose="02040503050406030204" pitchFamily="18" charset="0"/>
                          <a:ea typeface="Cambria" panose="02040503050406030204" pitchFamily="18" charset="0"/>
                        </a:rPr>
                        <a:t>Explanation – </a:t>
                      </a:r>
                    </a:p>
                    <a:p>
                      <a:pPr>
                        <a:lnSpc>
                          <a:spcPct val="107000"/>
                        </a:lnSpc>
                        <a:spcAft>
                          <a:spcPts val="0"/>
                        </a:spcAft>
                      </a:pPr>
                      <a:r>
                        <a:rPr lang="en-GB" sz="1100">
                          <a:effectLst/>
                          <a:latin typeface="Cambria" panose="02040503050406030204" pitchFamily="18" charset="0"/>
                          <a:ea typeface="Cambria" panose="02040503050406030204" pitchFamily="18" charset="0"/>
                        </a:rPr>
                        <a:t> </a:t>
                      </a:r>
                    </a:p>
                    <a:p>
                      <a:pPr>
                        <a:lnSpc>
                          <a:spcPct val="107000"/>
                        </a:lnSpc>
                        <a:spcAft>
                          <a:spcPts val="0"/>
                        </a:spcAft>
                      </a:pPr>
                      <a:r>
                        <a:rPr lang="en-GB" sz="1100">
                          <a:effectLst/>
                          <a:latin typeface="Cambria" panose="02040503050406030204" pitchFamily="18" charset="0"/>
                          <a:ea typeface="Cambria" panose="02040503050406030204" pitchFamily="18" charset="0"/>
                        </a:rPr>
                        <a:t> </a:t>
                      </a:r>
                    </a:p>
                    <a:p>
                      <a:pPr>
                        <a:lnSpc>
                          <a:spcPct val="107000"/>
                        </a:lnSpc>
                        <a:spcAft>
                          <a:spcPts val="0"/>
                        </a:spcAft>
                      </a:pPr>
                      <a:r>
                        <a:rPr lang="en-GB" sz="1100">
                          <a:effectLst/>
                          <a:latin typeface="Cambria" panose="02040503050406030204" pitchFamily="18" charset="0"/>
                          <a:ea typeface="Cambria" panose="02040503050406030204" pitchFamily="18" charset="0"/>
                        </a:rPr>
                        <a:t> </a:t>
                      </a:r>
                    </a:p>
                    <a:p>
                      <a:pPr>
                        <a:lnSpc>
                          <a:spcPct val="107000"/>
                        </a:lnSpc>
                        <a:spcAft>
                          <a:spcPts val="0"/>
                        </a:spcAft>
                      </a:pPr>
                      <a:r>
                        <a:rPr lang="en-GB" sz="1100">
                          <a:effectLst/>
                          <a:latin typeface="Cambria" panose="02040503050406030204" pitchFamily="18" charset="0"/>
                          <a:ea typeface="Cambria" panose="02040503050406030204" pitchFamily="18" charset="0"/>
                        </a:rPr>
                        <a:t> </a:t>
                      </a:r>
                    </a:p>
                    <a:p>
                      <a:pPr>
                        <a:lnSpc>
                          <a:spcPct val="107000"/>
                        </a:lnSpc>
                        <a:spcAft>
                          <a:spcPts val="0"/>
                        </a:spcAft>
                      </a:pPr>
                      <a:r>
                        <a:rPr lang="en-GB" sz="1100">
                          <a:effectLst/>
                          <a:latin typeface="Cambria" panose="02040503050406030204" pitchFamily="18" charset="0"/>
                          <a:ea typeface="Cambria" panose="02040503050406030204" pitchFamily="18" charset="0"/>
                        </a:rPr>
                        <a:t> </a:t>
                      </a:r>
                      <a:endParaRPr lang="en-GB" sz="11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000" marR="5300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latin typeface="Cambria" panose="02040503050406030204" pitchFamily="18" charset="0"/>
                          <a:ea typeface="Cambria" panose="02040503050406030204" pitchFamily="18" charset="0"/>
                        </a:rPr>
                        <a:t>1565: Mary married Darnley, who also had a claim to the English throne.</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endParaRPr lang="en-GB" sz="1100" dirty="0">
                        <a:effectLst/>
                        <a:latin typeface="Cambria" panose="02040503050406030204" pitchFamily="18" charset="0"/>
                        <a:ea typeface="Cambria" panose="02040503050406030204" pitchFamily="18" charset="0"/>
                      </a:endParaRP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b="1" dirty="0">
                          <a:effectLst/>
                          <a:latin typeface="Cambria" panose="02040503050406030204" pitchFamily="18" charset="0"/>
                          <a:ea typeface="Cambria" panose="02040503050406030204" pitchFamily="18" charset="0"/>
                        </a:rPr>
                        <a:t>Level of threat – </a:t>
                      </a:r>
                    </a:p>
                    <a:p>
                      <a:pPr>
                        <a:lnSpc>
                          <a:spcPct val="107000"/>
                        </a:lnSpc>
                        <a:spcAft>
                          <a:spcPts val="0"/>
                        </a:spcAft>
                      </a:pPr>
                      <a:r>
                        <a:rPr lang="en-GB" sz="1100" b="1" dirty="0">
                          <a:effectLst/>
                          <a:latin typeface="Cambria" panose="02040503050406030204" pitchFamily="18" charset="0"/>
                          <a:ea typeface="Cambria" panose="02040503050406030204" pitchFamily="18" charset="0"/>
                        </a:rPr>
                        <a:t>Explanation –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endParaRPr lang="en-GB"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000" marR="5300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latin typeface="Cambria" panose="02040503050406030204" pitchFamily="18" charset="0"/>
                          <a:ea typeface="Cambria" panose="02040503050406030204" pitchFamily="18" charset="0"/>
                        </a:rPr>
                        <a:t>1566: The birth of Mary’s son, James, strengthened the family claim and reminded Elizabeth of her childless state.</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b="1" dirty="0">
                          <a:effectLst/>
                          <a:latin typeface="Cambria" panose="02040503050406030204" pitchFamily="18" charset="0"/>
                          <a:ea typeface="Cambria" panose="02040503050406030204" pitchFamily="18" charset="0"/>
                        </a:rPr>
                        <a:t>Level of threat – </a:t>
                      </a:r>
                    </a:p>
                    <a:p>
                      <a:pPr>
                        <a:lnSpc>
                          <a:spcPct val="107000"/>
                        </a:lnSpc>
                        <a:spcAft>
                          <a:spcPts val="0"/>
                        </a:spcAft>
                      </a:pPr>
                      <a:r>
                        <a:rPr lang="en-GB" sz="1100" b="1" dirty="0">
                          <a:effectLst/>
                          <a:latin typeface="Cambria" panose="02040503050406030204" pitchFamily="18" charset="0"/>
                          <a:ea typeface="Cambria" panose="02040503050406030204" pitchFamily="18" charset="0"/>
                        </a:rPr>
                        <a:t>Explanation –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endParaRPr lang="en-GB"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000" marR="5300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2630036"/>
                  </a:ext>
                </a:extLst>
              </a:tr>
              <a:tr h="2593601">
                <a:tc>
                  <a:txBody>
                    <a:bodyPr/>
                    <a:lstStyle/>
                    <a:p>
                      <a:pPr>
                        <a:lnSpc>
                          <a:spcPct val="107000"/>
                        </a:lnSpc>
                        <a:spcAft>
                          <a:spcPts val="0"/>
                        </a:spcAft>
                      </a:pPr>
                      <a:r>
                        <a:rPr lang="en-GB" sz="1100" dirty="0">
                          <a:effectLst/>
                          <a:latin typeface="Cambria" panose="02040503050406030204" pitchFamily="18" charset="0"/>
                          <a:ea typeface="Cambria" panose="02040503050406030204" pitchFamily="18" charset="0"/>
                        </a:rPr>
                        <a:t>1568: Mary arrived in England, asking Elizabeth’s support in regaining her throne. This placed Elizabeth in an impossible position.</a:t>
                      </a:r>
                    </a:p>
                    <a:p>
                      <a:pPr>
                        <a:lnSpc>
                          <a:spcPct val="107000"/>
                        </a:lnSpc>
                        <a:spcAft>
                          <a:spcPts val="0"/>
                        </a:spcAft>
                      </a:pPr>
                      <a:endParaRPr lang="en-GB" sz="1100" b="1" dirty="0">
                        <a:effectLst/>
                        <a:latin typeface="Cambria" panose="02040503050406030204" pitchFamily="18" charset="0"/>
                        <a:ea typeface="Cambria" panose="02040503050406030204" pitchFamily="18" charset="0"/>
                      </a:endParaRPr>
                    </a:p>
                    <a:p>
                      <a:pPr>
                        <a:lnSpc>
                          <a:spcPct val="107000"/>
                        </a:lnSpc>
                        <a:spcAft>
                          <a:spcPts val="0"/>
                        </a:spcAft>
                      </a:pPr>
                      <a:r>
                        <a:rPr lang="en-GB" sz="1100" b="1" dirty="0">
                          <a:effectLst/>
                          <a:latin typeface="Cambria" panose="02040503050406030204" pitchFamily="18" charset="0"/>
                          <a:ea typeface="Cambria" panose="02040503050406030204" pitchFamily="18" charset="0"/>
                        </a:rPr>
                        <a:t>Level of threat – </a:t>
                      </a:r>
                    </a:p>
                    <a:p>
                      <a:pPr>
                        <a:lnSpc>
                          <a:spcPct val="107000"/>
                        </a:lnSpc>
                        <a:spcAft>
                          <a:spcPts val="0"/>
                        </a:spcAft>
                      </a:pPr>
                      <a:r>
                        <a:rPr lang="en-GB" sz="1100" b="1" dirty="0">
                          <a:effectLst/>
                          <a:latin typeface="Cambria" panose="02040503050406030204" pitchFamily="18" charset="0"/>
                          <a:ea typeface="Cambria" panose="02040503050406030204" pitchFamily="18" charset="0"/>
                        </a:rPr>
                        <a:t>Explanation –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p>
                    <a:p>
                      <a:pPr>
                        <a:lnSpc>
                          <a:spcPct val="107000"/>
                        </a:lnSpc>
                        <a:spcAft>
                          <a:spcPts val="0"/>
                        </a:spcAft>
                      </a:pPr>
                      <a:r>
                        <a:rPr lang="en-GB" sz="1100" dirty="0">
                          <a:effectLst/>
                          <a:latin typeface="Cambria" panose="02040503050406030204" pitchFamily="18" charset="0"/>
                          <a:ea typeface="Cambria" panose="02040503050406030204" pitchFamily="18" charset="0"/>
                        </a:rPr>
                        <a:t> </a:t>
                      </a:r>
                      <a:endParaRPr lang="en-GB"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000" marR="5300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a:effectLst/>
                          <a:latin typeface="Cambria" panose="02040503050406030204" pitchFamily="18" charset="0"/>
                          <a:ea typeface="Cambria" panose="02040503050406030204" pitchFamily="18" charset="0"/>
                        </a:rPr>
                        <a:t> </a:t>
                      </a:r>
                      <a:endParaRPr lang="en-GB" sz="11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000" marR="5300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100" dirty="0">
                          <a:effectLst/>
                          <a:latin typeface="Cambria" panose="02040503050406030204" pitchFamily="18" charset="0"/>
                          <a:ea typeface="Cambria" panose="02040503050406030204" pitchFamily="18" charset="0"/>
                        </a:rPr>
                        <a:t> </a:t>
                      </a:r>
                      <a:endParaRPr lang="en-GB"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000" marR="5300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769049"/>
                  </a:ext>
                </a:extLst>
              </a:tr>
            </a:tbl>
          </a:graphicData>
        </a:graphic>
      </p:graphicFrame>
      <p:sp>
        <p:nvSpPr>
          <p:cNvPr id="4" name="Google Shape;81;p16">
            <a:extLst>
              <a:ext uri="{FF2B5EF4-FFF2-40B4-BE49-F238E27FC236}">
                <a16:creationId xmlns:a16="http://schemas.microsoft.com/office/drawing/2014/main" id="{029399EE-0E22-42C9-AAE8-53573CE41287}"/>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1.4 The problem of Mary, Queen of Scots</a:t>
            </a:r>
          </a:p>
          <a:p>
            <a:pPr algn="ctr" fontAlgn="ctr"/>
            <a:r>
              <a:rPr lang="en-GB" sz="1200" dirty="0">
                <a:solidFill>
                  <a:srgbClr val="000000"/>
                </a:solidFill>
                <a:latin typeface="Cambria" panose="02040503050406030204" pitchFamily="18" charset="0"/>
              </a:rPr>
              <a:t>B. Relations between Elizabeth and Mary. 1568-69</a:t>
            </a:r>
            <a:endParaRPr lang="en-GB" sz="1200" dirty="0">
              <a:latin typeface="Cambria" panose="02040503050406030204" pitchFamily="18" charset="0"/>
            </a:endParaRPr>
          </a:p>
        </p:txBody>
      </p:sp>
      <p:sp>
        <p:nvSpPr>
          <p:cNvPr id="5" name="Google Shape;86;p16">
            <a:extLst>
              <a:ext uri="{FF2B5EF4-FFF2-40B4-BE49-F238E27FC236}">
                <a16:creationId xmlns:a16="http://schemas.microsoft.com/office/drawing/2014/main" id="{0D03FE0F-9A93-40A8-9473-59A425B3A9DC}"/>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p.56</a:t>
            </a:r>
          </a:p>
        </p:txBody>
      </p:sp>
    </p:spTree>
    <p:extLst>
      <p:ext uri="{BB962C8B-B14F-4D97-AF65-F5344CB8AC3E}">
        <p14:creationId xmlns:p14="http://schemas.microsoft.com/office/powerpoint/2010/main" val="1204117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2817F536-DA74-4391-92C6-959B733128B3}"/>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1.4 The problem of Mary, Queen of Scots</a:t>
            </a:r>
          </a:p>
          <a:p>
            <a:pPr algn="ctr" fontAlgn="ctr"/>
            <a:r>
              <a:rPr lang="en-GB" sz="1200" dirty="0">
                <a:solidFill>
                  <a:srgbClr val="000000"/>
                </a:solidFill>
                <a:latin typeface="Cambria" panose="02040503050406030204" pitchFamily="18" charset="0"/>
              </a:rPr>
              <a:t>B. Relations between Elizabeth and Mary. 1568-69</a:t>
            </a:r>
            <a:endParaRPr lang="en-GB" sz="1200" dirty="0">
              <a:latin typeface="Cambria" panose="02040503050406030204" pitchFamily="18" charset="0"/>
            </a:endParaRPr>
          </a:p>
        </p:txBody>
      </p:sp>
      <p:sp>
        <p:nvSpPr>
          <p:cNvPr id="3" name="Google Shape;86;p16">
            <a:extLst>
              <a:ext uri="{FF2B5EF4-FFF2-40B4-BE49-F238E27FC236}">
                <a16:creationId xmlns:a16="http://schemas.microsoft.com/office/drawing/2014/main" id="{9C0B8B1F-0D0E-4C05-8C15-CC13D615E09F}"/>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p.56</a:t>
            </a:r>
          </a:p>
        </p:txBody>
      </p:sp>
      <p:sp>
        <p:nvSpPr>
          <p:cNvPr id="4" name="TextBox 3">
            <a:extLst>
              <a:ext uri="{FF2B5EF4-FFF2-40B4-BE49-F238E27FC236}">
                <a16:creationId xmlns:a16="http://schemas.microsoft.com/office/drawing/2014/main" id="{C6620D95-86A7-4F16-B5E3-C7CD901F1B9F}"/>
              </a:ext>
            </a:extLst>
          </p:cNvPr>
          <p:cNvSpPr txBox="1"/>
          <p:nvPr/>
        </p:nvSpPr>
        <p:spPr>
          <a:xfrm>
            <a:off x="282804" y="1272619"/>
            <a:ext cx="6994746" cy="1584473"/>
          </a:xfrm>
          <a:prstGeom prst="rect">
            <a:avLst/>
          </a:prstGeom>
          <a:noFill/>
        </p:spPr>
        <p:txBody>
          <a:bodyPr wrap="square" numCol="1" spcCol="360000" rtlCol="0">
            <a:spAutoFit/>
          </a:bodyPr>
          <a:lstStyle/>
          <a:p>
            <a:pPr algn="ctr">
              <a:lnSpc>
                <a:spcPct val="150000"/>
              </a:lnSpc>
            </a:pPr>
            <a:r>
              <a:rPr lang="en-GB" sz="1100" b="1" dirty="0">
                <a:latin typeface="Cambria" panose="02040503050406030204" pitchFamily="18" charset="0"/>
                <a:ea typeface="Cambria" panose="02040503050406030204" pitchFamily="18" charset="0"/>
              </a:rPr>
              <a:t>EXAM QUESTION</a:t>
            </a:r>
          </a:p>
          <a:p>
            <a:pPr>
              <a:lnSpc>
                <a:spcPct val="150000"/>
              </a:lnSpc>
            </a:pPr>
            <a:r>
              <a:rPr lang="en-GB" sz="1100" dirty="0">
                <a:latin typeface="Cambria" panose="02040503050406030204" pitchFamily="18" charset="0"/>
                <a:ea typeface="Cambria" panose="02040503050406030204" pitchFamily="18" charset="0"/>
              </a:rPr>
              <a:t>Explain why the Catholic threat to Elizabeth I increased after 1566.</a:t>
            </a:r>
          </a:p>
          <a:p>
            <a:pPr>
              <a:lnSpc>
                <a:spcPct val="150000"/>
              </a:lnSpc>
            </a:pPr>
            <a:r>
              <a:rPr lang="en-GB" sz="1100" dirty="0">
                <a:latin typeface="Cambria" panose="02040503050406030204" pitchFamily="18" charset="0"/>
                <a:ea typeface="Cambria" panose="02040503050406030204" pitchFamily="18" charset="0"/>
              </a:rPr>
              <a:t>You may use the following in your answer:</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The Dutch Revolt</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Mary Queen of Scots’ arrival in England in 1568</a:t>
            </a:r>
          </a:p>
          <a:p>
            <a:pPr>
              <a:lnSpc>
                <a:spcPct val="150000"/>
              </a:lnSpc>
            </a:pPr>
            <a:r>
              <a:rPr lang="en-GB" sz="1100" dirty="0">
                <a:latin typeface="Cambria" panose="02040503050406030204" pitchFamily="18" charset="0"/>
                <a:ea typeface="Cambria" panose="02040503050406030204" pitchFamily="18" charset="0"/>
              </a:rPr>
              <a:t>You must also use information of your own. 								</a:t>
            </a:r>
            <a:r>
              <a:rPr lang="en-GB" sz="1100" b="1" dirty="0">
                <a:latin typeface="Cambria" panose="02040503050406030204" pitchFamily="18" charset="0"/>
                <a:ea typeface="Cambria" panose="02040503050406030204" pitchFamily="18" charset="0"/>
              </a:rPr>
              <a:t>12 marks</a:t>
            </a:r>
            <a:endParaRPr lang="en-GB" sz="1100" dirty="0">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E67DE16F-CB82-4FB6-AF78-74E9DB81706B}"/>
              </a:ext>
            </a:extLst>
          </p:cNvPr>
          <p:cNvGraphicFramePr>
            <a:graphicFrameLocks noGrp="1"/>
          </p:cNvGraphicFramePr>
          <p:nvPr>
            <p:extLst>
              <p:ext uri="{D42A27DB-BD31-4B8C-83A1-F6EECF244321}">
                <p14:modId xmlns:p14="http://schemas.microsoft.com/office/powerpoint/2010/main" val="185287925"/>
              </p:ext>
            </p:extLst>
          </p:nvPr>
        </p:nvGraphicFramePr>
        <p:xfrm>
          <a:off x="282804" y="3181813"/>
          <a:ext cx="6994747" cy="6923247"/>
        </p:xfrm>
        <a:graphic>
          <a:graphicData uri="http://schemas.openxmlformats.org/drawingml/2006/table">
            <a:tbl>
              <a:tblPr firstRow="1" firstCol="1" bandRow="1">
                <a:tableStyleId>{2D5ABB26-0587-4C30-8999-92F81FD0307C}</a:tableStyleId>
              </a:tblPr>
              <a:tblGrid>
                <a:gridCol w="1893184">
                  <a:extLst>
                    <a:ext uri="{9D8B030D-6E8A-4147-A177-3AD203B41FA5}">
                      <a16:colId xmlns:a16="http://schemas.microsoft.com/office/drawing/2014/main" val="3421276057"/>
                    </a:ext>
                  </a:extLst>
                </a:gridCol>
                <a:gridCol w="2769535">
                  <a:extLst>
                    <a:ext uri="{9D8B030D-6E8A-4147-A177-3AD203B41FA5}">
                      <a16:colId xmlns:a16="http://schemas.microsoft.com/office/drawing/2014/main" val="3727238532"/>
                    </a:ext>
                  </a:extLst>
                </a:gridCol>
                <a:gridCol w="2332028">
                  <a:extLst>
                    <a:ext uri="{9D8B030D-6E8A-4147-A177-3AD203B41FA5}">
                      <a16:colId xmlns:a16="http://schemas.microsoft.com/office/drawing/2014/main" val="1628921787"/>
                    </a:ext>
                  </a:extLst>
                </a:gridCol>
              </a:tblGrid>
              <a:tr h="321357">
                <a:tc>
                  <a:txBody>
                    <a:bodyPr/>
                    <a:lstStyle/>
                    <a:p>
                      <a:pPr>
                        <a:lnSpc>
                          <a:spcPct val="107000"/>
                        </a:lnSpc>
                        <a:spcAft>
                          <a:spcPts val="800"/>
                        </a:spcAft>
                      </a:pPr>
                      <a:r>
                        <a:rPr lang="en-GB" sz="1100" b="1" dirty="0">
                          <a:solidFill>
                            <a:schemeClr val="tx1"/>
                          </a:solidFill>
                          <a:effectLst/>
                          <a:latin typeface="Cambria" panose="02040503050406030204" pitchFamily="18" charset="0"/>
                          <a:ea typeface="Cambria" panose="02040503050406030204" pitchFamily="18" charset="0"/>
                        </a:rPr>
                        <a:t>P – One reason why is…</a:t>
                      </a:r>
                      <a:endParaRPr lang="en-GB" sz="11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b="1" dirty="0">
                          <a:solidFill>
                            <a:schemeClr val="tx1"/>
                          </a:solidFill>
                          <a:effectLst/>
                          <a:latin typeface="Cambria" panose="02040503050406030204" pitchFamily="18" charset="0"/>
                          <a:ea typeface="Cambria" panose="02040503050406030204" pitchFamily="18" charset="0"/>
                        </a:rPr>
                        <a:t>E – An example of this is … x2</a:t>
                      </a:r>
                      <a:endParaRPr lang="en-GB" sz="11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b="1" dirty="0">
                          <a:solidFill>
                            <a:schemeClr val="tx1"/>
                          </a:solidFill>
                          <a:effectLst/>
                          <a:latin typeface="Cambria" panose="02040503050406030204" pitchFamily="18" charset="0"/>
                          <a:ea typeface="Cambria" panose="02040503050406030204" pitchFamily="18" charset="0"/>
                        </a:rPr>
                        <a:t>E – This was important because…</a:t>
                      </a:r>
                      <a:endParaRPr lang="en-GB" sz="11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1417043"/>
                  </a:ext>
                </a:extLst>
              </a:tr>
              <a:tr h="2200630">
                <a:tc>
                  <a:txBody>
                    <a:bodyPr/>
                    <a:lstStyle/>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endParaRPr lang="en-GB" sz="11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1.</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2.</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endParaRPr lang="en-GB" sz="11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endParaRPr lang="en-GB" sz="11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428430"/>
                  </a:ext>
                </a:extLst>
              </a:tr>
              <a:tr h="2200630">
                <a:tc>
                  <a:txBody>
                    <a:bodyPr/>
                    <a:lstStyle/>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endParaRPr lang="en-GB" sz="11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1.</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2.</a:t>
                      </a:r>
                      <a:endParaRPr lang="en-GB" sz="11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endParaRPr lang="en-GB" sz="11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606536"/>
                  </a:ext>
                </a:extLst>
              </a:tr>
              <a:tr h="2200630">
                <a:tc>
                  <a:txBody>
                    <a:bodyPr/>
                    <a:lstStyle/>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endParaRPr lang="en-GB" sz="11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1.</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2.</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p>
                    <a:p>
                      <a:pPr>
                        <a:lnSpc>
                          <a:spcPct val="107000"/>
                        </a:lnSpc>
                        <a:spcAft>
                          <a:spcPts val="800"/>
                        </a:spcAft>
                      </a:pPr>
                      <a:r>
                        <a:rPr lang="en-GB" sz="1100">
                          <a:solidFill>
                            <a:schemeClr val="tx1"/>
                          </a:solidFill>
                          <a:effectLst/>
                          <a:latin typeface="Cambria" panose="02040503050406030204" pitchFamily="18" charset="0"/>
                          <a:ea typeface="Cambria" panose="02040503050406030204" pitchFamily="18" charset="0"/>
                        </a:rPr>
                        <a:t> </a:t>
                      </a:r>
                      <a:endParaRPr lang="en-GB" sz="11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dirty="0">
                          <a:solidFill>
                            <a:schemeClr val="tx1"/>
                          </a:solidFill>
                          <a:effectLst/>
                          <a:latin typeface="Cambria" panose="02040503050406030204" pitchFamily="18" charset="0"/>
                          <a:ea typeface="Cambria" panose="02040503050406030204" pitchFamily="18" charset="0"/>
                        </a:rPr>
                        <a:t> </a:t>
                      </a:r>
                      <a:endParaRPr lang="en-GB"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6536" marR="6653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149711"/>
                  </a:ext>
                </a:extLst>
              </a:tr>
            </a:tbl>
          </a:graphicData>
        </a:graphic>
      </p:graphicFrame>
    </p:spTree>
    <p:extLst>
      <p:ext uri="{BB962C8B-B14F-4D97-AF65-F5344CB8AC3E}">
        <p14:creationId xmlns:p14="http://schemas.microsoft.com/office/powerpoint/2010/main" val="5779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1;p16">
            <a:extLst>
              <a:ext uri="{FF2B5EF4-FFF2-40B4-BE49-F238E27FC236}">
                <a16:creationId xmlns:a16="http://schemas.microsoft.com/office/drawing/2014/main" id="{672B542E-92C5-E94F-8A15-10CB70BD7B5C}"/>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a:r>
              <a:rPr lang="en-GB" sz="1200" dirty="0">
                <a:latin typeface="Cambria" panose="02040503050406030204" pitchFamily="18" charset="0"/>
                <a:ea typeface="Palatino" pitchFamily="2" charset="77"/>
                <a:cs typeface="Cambria"/>
                <a:sym typeface="Cambria"/>
              </a:rPr>
              <a:t>A. Elizabethan England in 1558: society and government.</a:t>
            </a:r>
          </a:p>
        </p:txBody>
      </p:sp>
      <p:sp>
        <p:nvSpPr>
          <p:cNvPr id="6" name="Google Shape;86;p16">
            <a:extLst>
              <a:ext uri="{FF2B5EF4-FFF2-40B4-BE49-F238E27FC236}">
                <a16:creationId xmlns:a16="http://schemas.microsoft.com/office/drawing/2014/main" id="{5711D6CE-DFC0-4C4D-BBE6-A060AC9CB4C4}"/>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p.6</a:t>
            </a:r>
            <a:endParaRPr sz="1600" b="1" dirty="0">
              <a:latin typeface="Calibri"/>
              <a:ea typeface="Calibri"/>
              <a:cs typeface="Calibri"/>
              <a:sym typeface="Calibri"/>
            </a:endParaRPr>
          </a:p>
        </p:txBody>
      </p:sp>
      <p:sp>
        <p:nvSpPr>
          <p:cNvPr id="7" name="TextBox 6">
            <a:extLst>
              <a:ext uri="{FF2B5EF4-FFF2-40B4-BE49-F238E27FC236}">
                <a16:creationId xmlns:a16="http://schemas.microsoft.com/office/drawing/2014/main" id="{70708E22-564B-5F4A-A989-AC884129C5AB}"/>
              </a:ext>
            </a:extLst>
          </p:cNvPr>
          <p:cNvSpPr txBox="1"/>
          <p:nvPr/>
        </p:nvSpPr>
        <p:spPr>
          <a:xfrm>
            <a:off x="574766" y="1332411"/>
            <a:ext cx="6702784" cy="7724551"/>
          </a:xfrm>
          <a:prstGeom prst="rect">
            <a:avLst/>
          </a:prstGeom>
          <a:noFill/>
        </p:spPr>
        <p:txBody>
          <a:bodyPr wrap="square" numCol="2" spcCol="360000"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Society and government in 1558</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Elizabethan England was often a violent and dangerous place. During this time, there was no permanent army and no police force. To make sure there was order, the queen and her government relied upon a clear social structure whereby everyone knew their place and had a role. Unlike today, equality was not something that was important to Elizabethans. In fact, society, government, and law and order were based on inequality. </a:t>
            </a:r>
          </a:p>
          <a:p>
            <a:pPr>
              <a:lnSpc>
                <a:spcPct val="150000"/>
              </a:lnSpc>
            </a:pPr>
            <a:endParaRPr lang="en-GB" sz="1100" dirty="0">
              <a:latin typeface="Cambria" panose="02040503050406030204" pitchFamily="18" charset="0"/>
            </a:endParaRPr>
          </a:p>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Society</a:t>
            </a:r>
            <a:endParaRPr lang="en-GB" sz="11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rPr>
              <a:t>Everybody in Elizabethan England had a clear understanding of where they belonged The </a:t>
            </a:r>
            <a:r>
              <a:rPr lang="en-GB" sz="1100" b="1" dirty="0">
                <a:latin typeface="Cambria" panose="02040503050406030204" pitchFamily="18" charset="0"/>
              </a:rPr>
              <a:t>monarch</a:t>
            </a:r>
            <a:r>
              <a:rPr lang="en-GB" sz="1100" dirty="0">
                <a:latin typeface="Cambria" panose="02040503050406030204" pitchFamily="18" charset="0"/>
              </a:rPr>
              <a:t> (king or queen) was at the top of the social scale as the most important member of the nobility. Below her, were the </a:t>
            </a:r>
            <a:r>
              <a:rPr lang="en-GB" sz="1100" b="1" dirty="0">
                <a:latin typeface="Cambria" panose="02040503050406030204" pitchFamily="18" charset="0"/>
              </a:rPr>
              <a:t>nobility</a:t>
            </a:r>
            <a:r>
              <a:rPr lang="en-GB" sz="1100" dirty="0">
                <a:latin typeface="Cambria" panose="02040503050406030204" pitchFamily="18" charset="0"/>
              </a:rPr>
              <a:t>, and </a:t>
            </a:r>
            <a:r>
              <a:rPr lang="en-GB" sz="1100" b="1" dirty="0">
                <a:latin typeface="Cambria" panose="02040503050406030204" pitchFamily="18" charset="0"/>
              </a:rPr>
              <a:t>gentry</a:t>
            </a:r>
            <a:r>
              <a:rPr lang="en-GB" sz="1100" dirty="0">
                <a:latin typeface="Cambria" panose="02040503050406030204" pitchFamily="18" charset="0"/>
              </a:rPr>
              <a:t>. Your place in the hierarchy was generally determined by how much land you had and whether you owned or rented it. Staggeringly, 90% of England’s population lived and worked in the countryside. Below them were </a:t>
            </a:r>
            <a:r>
              <a:rPr lang="en-GB" sz="1100" b="1" dirty="0">
                <a:latin typeface="Cambria" panose="02040503050406030204" pitchFamily="18" charset="0"/>
              </a:rPr>
              <a:t>Yeomen</a:t>
            </a:r>
            <a:r>
              <a:rPr lang="en-GB" sz="1100" dirty="0">
                <a:latin typeface="Cambria" panose="02040503050406030204" pitchFamily="18" charset="0"/>
              </a:rPr>
              <a:t> who were men who held a small amount of land or an estate – they were essentially lower gentry. </a:t>
            </a:r>
            <a:r>
              <a:rPr lang="en-GB" sz="1100" b="1" dirty="0">
                <a:latin typeface="Cambria" panose="02040503050406030204" pitchFamily="18" charset="0"/>
              </a:rPr>
              <a:t>Tenant</a:t>
            </a:r>
            <a:r>
              <a:rPr lang="en-GB" sz="1100" dirty="0">
                <a:latin typeface="Cambria" panose="02040503050406030204" pitchFamily="18" charset="0"/>
              </a:rPr>
              <a:t> </a:t>
            </a:r>
            <a:r>
              <a:rPr lang="en-GB" sz="1100" b="1" dirty="0">
                <a:latin typeface="Cambria" panose="02040503050406030204" pitchFamily="18" charset="0"/>
              </a:rPr>
              <a:t>farmers</a:t>
            </a:r>
            <a:r>
              <a:rPr lang="en-GB" sz="1100" dirty="0">
                <a:latin typeface="Cambria" panose="02040503050406030204" pitchFamily="18" charset="0"/>
              </a:rPr>
              <a:t> would farm rented land which would likely be owned by yeoman or the gentry.  Then there was </a:t>
            </a:r>
            <a:r>
              <a:rPr lang="en-GB" sz="1100" b="1" dirty="0">
                <a:latin typeface="Cambria" panose="02040503050406030204" pitchFamily="18" charset="0"/>
              </a:rPr>
              <a:t>the landless or labouring poor </a:t>
            </a:r>
            <a:r>
              <a:rPr lang="en-GB" sz="1100" dirty="0">
                <a:latin typeface="Cambria" panose="02040503050406030204" pitchFamily="18" charset="0"/>
              </a:rPr>
              <a:t>and finally, at the bottom of the social hierarchy of Elizabethan England were </a:t>
            </a:r>
            <a:r>
              <a:rPr lang="en-GB" sz="1100" b="1" dirty="0">
                <a:latin typeface="Cambria" panose="02040503050406030204" pitchFamily="18" charset="0"/>
              </a:rPr>
              <a:t>vagrants/the homeless.</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Within towns, the hierarchy was based on wealth and occupation (jobs). Wealthy </a:t>
            </a:r>
            <a:r>
              <a:rPr lang="en-GB" sz="1100" b="1" dirty="0">
                <a:latin typeface="Cambria" panose="02040503050406030204" pitchFamily="18" charset="0"/>
              </a:rPr>
              <a:t>merchants</a:t>
            </a:r>
            <a:r>
              <a:rPr lang="en-GB" sz="1100" dirty="0">
                <a:latin typeface="Cambria" panose="02040503050406030204" pitchFamily="18" charset="0"/>
              </a:rPr>
              <a:t> (people who would buy and sell items) were at the top of this system. They were closely followed by </a:t>
            </a:r>
            <a:r>
              <a:rPr lang="en-GB" sz="1100" b="1" dirty="0">
                <a:latin typeface="Cambria" panose="02040503050406030204" pitchFamily="18" charset="0"/>
              </a:rPr>
              <a:t>professionals</a:t>
            </a:r>
            <a:r>
              <a:rPr lang="en-GB" sz="1100" dirty="0">
                <a:latin typeface="Cambria" panose="02040503050406030204" pitchFamily="18" charset="0"/>
              </a:rPr>
              <a:t>. Professionals were people that had varied but skilled jobs such as lawyers and doctors. </a:t>
            </a:r>
            <a:r>
              <a:rPr lang="en-GB" sz="1100" b="1" dirty="0">
                <a:latin typeface="Cambria" panose="02040503050406030204" pitchFamily="18" charset="0"/>
              </a:rPr>
              <a:t>Skilled</a:t>
            </a:r>
            <a:r>
              <a:rPr lang="en-GB" sz="1100" dirty="0">
                <a:latin typeface="Cambria" panose="02040503050406030204" pitchFamily="18" charset="0"/>
              </a:rPr>
              <a:t> </a:t>
            </a:r>
            <a:r>
              <a:rPr lang="en-GB" sz="1100" b="1" dirty="0">
                <a:latin typeface="Cambria" panose="02040503050406030204" pitchFamily="18" charset="0"/>
              </a:rPr>
              <a:t>craftsmen</a:t>
            </a:r>
            <a:r>
              <a:rPr lang="en-GB" sz="1100" dirty="0">
                <a:latin typeface="Cambria" panose="02040503050406030204" pitchFamily="18" charset="0"/>
              </a:rPr>
              <a:t> came next such as silversmiths, glovers and carpenters. They organised themselves into guilds, which were trade associations to monitor the standards, working conditions and who was allowed to practise the trade. Craftsman were skilled employees and also included apprentices. Finally, at the bottom of the hierarchy came </a:t>
            </a:r>
            <a:r>
              <a:rPr lang="en-GB" sz="1100" b="1" dirty="0">
                <a:latin typeface="Cambria" panose="02040503050406030204" pitchFamily="18" charset="0"/>
              </a:rPr>
              <a:t>unskilled labourers and the unemployed</a:t>
            </a:r>
            <a:r>
              <a:rPr lang="en-GB" sz="1100" dirty="0">
                <a:latin typeface="Cambria" panose="02040503050406030204" pitchFamily="18" charset="0"/>
              </a:rPr>
              <a:t>. </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Wherever you were in the hierarchy, you owed respect and obedience to those above you and had a duty of care to those below you. For example, landowners ran their estates according to these ideas and in practice, would take care of their tenants, especially during times of hardship Households were run along similar lines in society. The husband and father was head of the household. His wife, children and any servants were expected to be obedient to him. </a:t>
            </a:r>
          </a:p>
        </p:txBody>
      </p:sp>
      <p:pic>
        <p:nvPicPr>
          <p:cNvPr id="9" name="Picture 8">
            <a:extLst>
              <a:ext uri="{FF2B5EF4-FFF2-40B4-BE49-F238E27FC236}">
                <a16:creationId xmlns:a16="http://schemas.microsoft.com/office/drawing/2014/main" id="{AECF6321-8588-0149-B06E-20441AE163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4683" y="8820869"/>
            <a:ext cx="2514509" cy="1637145"/>
          </a:xfrm>
          <a:prstGeom prst="rect">
            <a:avLst/>
          </a:prstGeom>
          <a:ln w="38100">
            <a:solidFill>
              <a:schemeClr val="tx1"/>
            </a:solidFill>
          </a:ln>
        </p:spPr>
      </p:pic>
      <p:pic>
        <p:nvPicPr>
          <p:cNvPr id="10" name="Picture 9">
            <a:extLst>
              <a:ext uri="{FF2B5EF4-FFF2-40B4-BE49-F238E27FC236}">
                <a16:creationId xmlns:a16="http://schemas.microsoft.com/office/drawing/2014/main" id="{80C5000C-66AC-3C49-8D9B-6C2FF68260B4}"/>
              </a:ext>
            </a:extLst>
          </p:cNvPr>
          <p:cNvPicPr>
            <a:picLocks noChangeAspect="1"/>
          </p:cNvPicPr>
          <p:nvPr/>
        </p:nvPicPr>
        <p:blipFill>
          <a:blip r:embed="rId3" cstate="email">
            <a:clrChange>
              <a:clrFrom>
                <a:srgbClr val="D8D9D3"/>
              </a:clrFrom>
              <a:clrTo>
                <a:srgbClr val="D8D9D3">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03431" y="8857390"/>
            <a:ext cx="1550037" cy="1827097"/>
          </a:xfrm>
          <a:prstGeom prst="rect">
            <a:avLst/>
          </a:prstGeom>
        </p:spPr>
      </p:pic>
    </p:spTree>
    <p:extLst>
      <p:ext uri="{BB962C8B-B14F-4D97-AF65-F5344CB8AC3E}">
        <p14:creationId xmlns:p14="http://schemas.microsoft.com/office/powerpoint/2010/main" val="396712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1;p16">
            <a:extLst>
              <a:ext uri="{FF2B5EF4-FFF2-40B4-BE49-F238E27FC236}">
                <a16:creationId xmlns:a16="http://schemas.microsoft.com/office/drawing/2014/main" id="{672B542E-92C5-E94F-8A15-10CB70BD7B5C}"/>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a:r>
              <a:rPr lang="en-GB" sz="1200" dirty="0">
                <a:latin typeface="Cambria" panose="02040503050406030204" pitchFamily="18" charset="0"/>
                <a:ea typeface="Palatino" pitchFamily="2" charset="77"/>
                <a:cs typeface="Cambria"/>
                <a:sym typeface="Cambria"/>
              </a:rPr>
              <a:t>A. Elizabethan England in 1558: society and government.</a:t>
            </a:r>
          </a:p>
        </p:txBody>
      </p:sp>
      <p:sp>
        <p:nvSpPr>
          <p:cNvPr id="6" name="Google Shape;86;p16">
            <a:extLst>
              <a:ext uri="{FF2B5EF4-FFF2-40B4-BE49-F238E27FC236}">
                <a16:creationId xmlns:a16="http://schemas.microsoft.com/office/drawing/2014/main" id="{5711D6CE-DFC0-4C4D-BBE6-A060AC9CB4C4}"/>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p.7</a:t>
            </a:r>
            <a:endParaRPr sz="1600" b="1" dirty="0">
              <a:latin typeface="Calibri"/>
              <a:ea typeface="Calibri"/>
              <a:cs typeface="Calibri"/>
              <a:sym typeface="Calibri"/>
            </a:endParaRPr>
          </a:p>
        </p:txBody>
      </p:sp>
      <p:sp>
        <p:nvSpPr>
          <p:cNvPr id="2" name="Triangle 1">
            <a:extLst>
              <a:ext uri="{FF2B5EF4-FFF2-40B4-BE49-F238E27FC236}">
                <a16:creationId xmlns:a16="http://schemas.microsoft.com/office/drawing/2014/main" id="{DCD1AF72-354F-8F4F-A22D-F356DF88CE9D}"/>
              </a:ext>
            </a:extLst>
          </p:cNvPr>
          <p:cNvSpPr/>
          <p:nvPr/>
        </p:nvSpPr>
        <p:spPr>
          <a:xfrm>
            <a:off x="306977" y="2338249"/>
            <a:ext cx="3174274" cy="3007655"/>
          </a:xfrm>
          <a:prstGeom prst="triangl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riangle 6">
            <a:extLst>
              <a:ext uri="{FF2B5EF4-FFF2-40B4-BE49-F238E27FC236}">
                <a16:creationId xmlns:a16="http://schemas.microsoft.com/office/drawing/2014/main" id="{6DB6608C-D370-7E49-8378-610C368D1FC7}"/>
              </a:ext>
            </a:extLst>
          </p:cNvPr>
          <p:cNvSpPr/>
          <p:nvPr/>
        </p:nvSpPr>
        <p:spPr>
          <a:xfrm>
            <a:off x="4147458" y="2338249"/>
            <a:ext cx="3174274" cy="3007655"/>
          </a:xfrm>
          <a:prstGeom prst="triangl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5BC99EDB-BA31-EC4A-BFDE-0E4CD1969FC0}"/>
              </a:ext>
            </a:extLst>
          </p:cNvPr>
          <p:cNvCxnSpPr>
            <a:cxnSpLocks/>
          </p:cNvCxnSpPr>
          <p:nvPr/>
        </p:nvCxnSpPr>
        <p:spPr>
          <a:xfrm>
            <a:off x="1737360" y="2573383"/>
            <a:ext cx="27432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A0A2E41-750F-4741-9ADF-084A410EDBE7}"/>
              </a:ext>
            </a:extLst>
          </p:cNvPr>
          <p:cNvCxnSpPr>
            <a:cxnSpLocks/>
          </p:cNvCxnSpPr>
          <p:nvPr/>
        </p:nvCxnSpPr>
        <p:spPr>
          <a:xfrm>
            <a:off x="470263" y="5024846"/>
            <a:ext cx="282157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0BDB5E3-6031-514B-8496-DE42179F9CCB}"/>
              </a:ext>
            </a:extLst>
          </p:cNvPr>
          <p:cNvCxnSpPr>
            <a:cxnSpLocks/>
          </p:cNvCxnSpPr>
          <p:nvPr/>
        </p:nvCxnSpPr>
        <p:spPr>
          <a:xfrm>
            <a:off x="914400" y="4167051"/>
            <a:ext cx="194636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0805B27-8D96-B244-9DCA-DE652DBBC25F}"/>
              </a:ext>
            </a:extLst>
          </p:cNvPr>
          <p:cNvCxnSpPr>
            <a:cxnSpLocks/>
          </p:cNvCxnSpPr>
          <p:nvPr/>
        </p:nvCxnSpPr>
        <p:spPr>
          <a:xfrm>
            <a:off x="1397726" y="3309257"/>
            <a:ext cx="10189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FA0507E-17D1-FC49-A38B-3F0CBB01B78C}"/>
              </a:ext>
            </a:extLst>
          </p:cNvPr>
          <p:cNvCxnSpPr>
            <a:cxnSpLocks/>
          </p:cNvCxnSpPr>
          <p:nvPr/>
        </p:nvCxnSpPr>
        <p:spPr>
          <a:xfrm>
            <a:off x="1593669" y="2939143"/>
            <a:ext cx="61395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919DE12-A39B-5E44-AB87-29AC020DED13}"/>
              </a:ext>
            </a:extLst>
          </p:cNvPr>
          <p:cNvCxnSpPr/>
          <p:nvPr/>
        </p:nvCxnSpPr>
        <p:spPr>
          <a:xfrm>
            <a:off x="1397726" y="2338249"/>
            <a:ext cx="339634" cy="1436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98AE81C2-9A0F-2845-AD90-A895109AED27}"/>
              </a:ext>
            </a:extLst>
          </p:cNvPr>
          <p:cNvSpPr txBox="1"/>
          <p:nvPr/>
        </p:nvSpPr>
        <p:spPr>
          <a:xfrm>
            <a:off x="816429" y="2153998"/>
            <a:ext cx="751114" cy="261610"/>
          </a:xfrm>
          <a:prstGeom prst="rect">
            <a:avLst/>
          </a:prstGeom>
          <a:noFill/>
        </p:spPr>
        <p:txBody>
          <a:bodyPr wrap="square" rtlCol="0">
            <a:spAutoFit/>
          </a:bodyPr>
          <a:lstStyle/>
          <a:p>
            <a:r>
              <a:rPr lang="en-GB" sz="1100" dirty="0">
                <a:latin typeface="Cambria" panose="02040503050406030204" pitchFamily="18" charset="0"/>
              </a:rPr>
              <a:t>Nobility</a:t>
            </a:r>
          </a:p>
        </p:txBody>
      </p:sp>
      <p:sp>
        <p:nvSpPr>
          <p:cNvPr id="28" name="TextBox 27">
            <a:extLst>
              <a:ext uri="{FF2B5EF4-FFF2-40B4-BE49-F238E27FC236}">
                <a16:creationId xmlns:a16="http://schemas.microsoft.com/office/drawing/2014/main" id="{AE7B44DE-08AF-1C4D-9191-DF6CAED118F9}"/>
              </a:ext>
            </a:extLst>
          </p:cNvPr>
          <p:cNvSpPr txBox="1"/>
          <p:nvPr/>
        </p:nvSpPr>
        <p:spPr>
          <a:xfrm>
            <a:off x="306977" y="1149531"/>
            <a:ext cx="6970573" cy="573940"/>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Using the information on the previous page, place the different members of the social hierarchy in the correct section of the pyramid. The terms are in bold and one has been done for you. </a:t>
            </a:r>
            <a:endParaRPr lang="en-GB" sz="1100" b="1" dirty="0">
              <a:latin typeface="Cambria" panose="02040503050406030204" pitchFamily="18" charset="0"/>
            </a:endParaRPr>
          </a:p>
        </p:txBody>
      </p:sp>
      <p:cxnSp>
        <p:nvCxnSpPr>
          <p:cNvPr id="29" name="Straight Connector 28">
            <a:extLst>
              <a:ext uri="{FF2B5EF4-FFF2-40B4-BE49-F238E27FC236}">
                <a16:creationId xmlns:a16="http://schemas.microsoft.com/office/drawing/2014/main" id="{DFA462D9-9ABA-F743-90CB-DC079D7C7177}"/>
              </a:ext>
            </a:extLst>
          </p:cNvPr>
          <p:cNvCxnSpPr>
            <a:cxnSpLocks/>
          </p:cNvCxnSpPr>
          <p:nvPr/>
        </p:nvCxnSpPr>
        <p:spPr>
          <a:xfrm>
            <a:off x="4761412" y="4167051"/>
            <a:ext cx="194636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4C3DBA9-1230-6043-A464-3569D3A63DD0}"/>
              </a:ext>
            </a:extLst>
          </p:cNvPr>
          <p:cNvCxnSpPr>
            <a:cxnSpLocks/>
          </p:cNvCxnSpPr>
          <p:nvPr/>
        </p:nvCxnSpPr>
        <p:spPr>
          <a:xfrm>
            <a:off x="5404757" y="2926080"/>
            <a:ext cx="6596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9730972-F662-404D-AD2F-887714EABF7E}"/>
              </a:ext>
            </a:extLst>
          </p:cNvPr>
          <p:cNvCxnSpPr>
            <a:cxnSpLocks/>
          </p:cNvCxnSpPr>
          <p:nvPr/>
        </p:nvCxnSpPr>
        <p:spPr>
          <a:xfrm>
            <a:off x="5630091" y="2573383"/>
            <a:ext cx="26125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4146877F-FC07-8845-A790-4A6AEC11CC4A}"/>
              </a:ext>
            </a:extLst>
          </p:cNvPr>
          <p:cNvCxnSpPr>
            <a:cxnSpLocks/>
          </p:cNvCxnSpPr>
          <p:nvPr/>
        </p:nvCxnSpPr>
        <p:spPr>
          <a:xfrm>
            <a:off x="5172891" y="3409406"/>
            <a:ext cx="113646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1EAF3256-6DA4-284A-9832-B447E98F2C09}"/>
              </a:ext>
            </a:extLst>
          </p:cNvPr>
          <p:cNvCxnSpPr/>
          <p:nvPr/>
        </p:nvCxnSpPr>
        <p:spPr>
          <a:xfrm>
            <a:off x="5290457" y="2364748"/>
            <a:ext cx="339634" cy="1436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D007D657-61C3-1D43-9AB4-C0168408E2E6}"/>
              </a:ext>
            </a:extLst>
          </p:cNvPr>
          <p:cNvSpPr txBox="1"/>
          <p:nvPr/>
        </p:nvSpPr>
        <p:spPr>
          <a:xfrm>
            <a:off x="4454434" y="2180497"/>
            <a:ext cx="1005840" cy="261610"/>
          </a:xfrm>
          <a:prstGeom prst="rect">
            <a:avLst/>
          </a:prstGeom>
          <a:noFill/>
        </p:spPr>
        <p:txBody>
          <a:bodyPr wrap="square" rtlCol="0">
            <a:spAutoFit/>
          </a:bodyPr>
          <a:lstStyle/>
          <a:p>
            <a:pPr algn="ctr"/>
            <a:r>
              <a:rPr lang="en-GB" sz="1100" dirty="0">
                <a:latin typeface="Cambria" panose="02040503050406030204" pitchFamily="18" charset="0"/>
              </a:rPr>
              <a:t>Merchants</a:t>
            </a:r>
          </a:p>
        </p:txBody>
      </p:sp>
      <p:sp>
        <p:nvSpPr>
          <p:cNvPr id="46" name="TextBox 45">
            <a:extLst>
              <a:ext uri="{FF2B5EF4-FFF2-40B4-BE49-F238E27FC236}">
                <a16:creationId xmlns:a16="http://schemas.microsoft.com/office/drawing/2014/main" id="{A2350924-2F77-5045-BCE2-6718C4AB784C}"/>
              </a:ext>
            </a:extLst>
          </p:cNvPr>
          <p:cNvSpPr txBox="1"/>
          <p:nvPr/>
        </p:nvSpPr>
        <p:spPr>
          <a:xfrm>
            <a:off x="201929" y="5513191"/>
            <a:ext cx="3279321" cy="261610"/>
          </a:xfrm>
          <a:prstGeom prst="rect">
            <a:avLst/>
          </a:prstGeom>
          <a:noFill/>
        </p:spPr>
        <p:txBody>
          <a:bodyPr wrap="square" rtlCol="0">
            <a:spAutoFit/>
          </a:bodyPr>
          <a:lstStyle/>
          <a:p>
            <a:pPr algn="ctr"/>
            <a:r>
              <a:rPr lang="en-GB" sz="1100" b="1" dirty="0">
                <a:latin typeface="Cambria" panose="02040503050406030204" pitchFamily="18" charset="0"/>
              </a:rPr>
              <a:t>The social hierarchy of Elizabethan England</a:t>
            </a:r>
          </a:p>
        </p:txBody>
      </p:sp>
      <p:sp>
        <p:nvSpPr>
          <p:cNvPr id="47" name="TextBox 46">
            <a:extLst>
              <a:ext uri="{FF2B5EF4-FFF2-40B4-BE49-F238E27FC236}">
                <a16:creationId xmlns:a16="http://schemas.microsoft.com/office/drawing/2014/main" id="{CA8C9ED6-3C6E-864C-85C1-5A3644C374FE}"/>
              </a:ext>
            </a:extLst>
          </p:cNvPr>
          <p:cNvSpPr txBox="1"/>
          <p:nvPr/>
        </p:nvSpPr>
        <p:spPr>
          <a:xfrm>
            <a:off x="3990430" y="5513191"/>
            <a:ext cx="3279321" cy="430887"/>
          </a:xfrm>
          <a:prstGeom prst="rect">
            <a:avLst/>
          </a:prstGeom>
          <a:noFill/>
        </p:spPr>
        <p:txBody>
          <a:bodyPr wrap="square" rtlCol="0">
            <a:spAutoFit/>
          </a:bodyPr>
          <a:lstStyle/>
          <a:p>
            <a:pPr algn="ctr"/>
            <a:r>
              <a:rPr lang="en-GB" sz="1100" b="1" dirty="0">
                <a:latin typeface="Cambria" panose="02040503050406030204" pitchFamily="18" charset="0"/>
              </a:rPr>
              <a:t>The social hierarchy of towns in Elizabethan England</a:t>
            </a:r>
          </a:p>
        </p:txBody>
      </p:sp>
      <p:sp>
        <p:nvSpPr>
          <p:cNvPr id="49" name="TextBox 48">
            <a:extLst>
              <a:ext uri="{FF2B5EF4-FFF2-40B4-BE49-F238E27FC236}">
                <a16:creationId xmlns:a16="http://schemas.microsoft.com/office/drawing/2014/main" id="{A77594BC-36CB-E542-9719-930E3752BEFB}"/>
              </a:ext>
            </a:extLst>
          </p:cNvPr>
          <p:cNvSpPr txBox="1"/>
          <p:nvPr/>
        </p:nvSpPr>
        <p:spPr>
          <a:xfrm>
            <a:off x="306977" y="6388100"/>
            <a:ext cx="6792323" cy="3615798"/>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If this is the answer what is the question?</a:t>
            </a:r>
          </a:p>
          <a:p>
            <a:pPr>
              <a:lnSpc>
                <a:spcPct val="150000"/>
              </a:lnSpc>
            </a:pPr>
            <a:endParaRPr lang="en-GB" sz="1100" b="1" dirty="0">
              <a:latin typeface="Cambria" panose="02040503050406030204" pitchFamily="18" charset="0"/>
            </a:endParaRPr>
          </a:p>
          <a:p>
            <a:pPr>
              <a:lnSpc>
                <a:spcPct val="150000"/>
              </a:lnSpc>
            </a:pPr>
            <a:endParaRPr lang="en-GB" sz="1100" b="1" dirty="0">
              <a:latin typeface="Cambria" panose="02040503050406030204" pitchFamily="18" charset="0"/>
            </a:endParaRPr>
          </a:p>
          <a:p>
            <a:pPr>
              <a:lnSpc>
                <a:spcPct val="150000"/>
              </a:lnSpc>
            </a:pPr>
            <a:r>
              <a:rPr lang="en-GB" sz="1100" b="1" dirty="0">
                <a:latin typeface="Cambria" panose="02040503050406030204" pitchFamily="18" charset="0"/>
              </a:rPr>
              <a:t>Unskilled workers and unemployed - ________________________________________________________________________________</a:t>
            </a:r>
          </a:p>
          <a:p>
            <a:pPr>
              <a:lnSpc>
                <a:spcPct val="150000"/>
              </a:lnSpc>
            </a:pPr>
            <a:endParaRPr lang="en-GB" sz="1100" b="1" dirty="0">
              <a:latin typeface="Cambria" panose="02040503050406030204" pitchFamily="18" charset="0"/>
            </a:endParaRPr>
          </a:p>
          <a:p>
            <a:pPr>
              <a:lnSpc>
                <a:spcPct val="150000"/>
              </a:lnSpc>
            </a:pPr>
            <a:r>
              <a:rPr lang="en-GB" sz="1100" b="1" dirty="0">
                <a:latin typeface="Cambria" panose="02040503050406030204" pitchFamily="18" charset="0"/>
              </a:rPr>
              <a:t>90% - 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ndParaRPr>
          </a:p>
          <a:p>
            <a:pPr>
              <a:lnSpc>
                <a:spcPct val="150000"/>
              </a:lnSpc>
            </a:pPr>
            <a:r>
              <a:rPr lang="en-GB" sz="1100" b="1" dirty="0">
                <a:latin typeface="Cambria" panose="02040503050406030204" pitchFamily="18" charset="0"/>
              </a:rPr>
              <a:t>Guilds - 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ndParaRPr>
          </a:p>
          <a:p>
            <a:pPr>
              <a:lnSpc>
                <a:spcPct val="150000"/>
              </a:lnSpc>
            </a:pPr>
            <a:r>
              <a:rPr lang="en-GB" sz="1100" b="1" dirty="0">
                <a:latin typeface="Cambria" panose="02040503050406030204" pitchFamily="18" charset="0"/>
              </a:rPr>
              <a:t>Farmed rented land - ___________________________________________________________________________________________________</a:t>
            </a:r>
          </a:p>
          <a:p>
            <a:pPr>
              <a:lnSpc>
                <a:spcPct val="150000"/>
              </a:lnSpc>
            </a:pPr>
            <a:endParaRPr lang="en-GB" sz="1100" b="1" dirty="0">
              <a:latin typeface="Cambria" panose="02040503050406030204" pitchFamily="18" charset="0"/>
            </a:endParaRPr>
          </a:p>
          <a:p>
            <a:pPr>
              <a:lnSpc>
                <a:spcPct val="150000"/>
              </a:lnSpc>
            </a:pPr>
            <a:r>
              <a:rPr lang="en-GB" sz="1100" b="1" dirty="0">
                <a:latin typeface="Cambria" panose="02040503050406030204" pitchFamily="18" charset="0"/>
              </a:rPr>
              <a:t>How much land you had - ______________________________________________________________________________________________</a:t>
            </a:r>
          </a:p>
          <a:p>
            <a:pPr>
              <a:lnSpc>
                <a:spcPct val="150000"/>
              </a:lnSpc>
            </a:pPr>
            <a:endParaRPr lang="en-GB" sz="1100" b="1" dirty="0">
              <a:latin typeface="Cambria" panose="02040503050406030204" pitchFamily="18" charset="0"/>
            </a:endParaRPr>
          </a:p>
          <a:p>
            <a:pPr>
              <a:lnSpc>
                <a:spcPct val="150000"/>
              </a:lnSpc>
            </a:pPr>
            <a:endParaRPr lang="en-GB" sz="1100" b="1" dirty="0">
              <a:latin typeface="Cambria" panose="02040503050406030204" pitchFamily="18" charset="0"/>
            </a:endParaRPr>
          </a:p>
        </p:txBody>
      </p:sp>
    </p:spTree>
    <p:extLst>
      <p:ext uri="{BB962C8B-B14F-4D97-AF65-F5344CB8AC3E}">
        <p14:creationId xmlns:p14="http://schemas.microsoft.com/office/powerpoint/2010/main" val="129584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F9BCC9A-1524-1446-89FF-C95D351DD442}"/>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a:r>
              <a:rPr lang="en-GB" sz="1200" dirty="0">
                <a:latin typeface="Cambria" panose="02040503050406030204" pitchFamily="18" charset="0"/>
                <a:ea typeface="Palatino" pitchFamily="2" charset="77"/>
                <a:cs typeface="Cambria"/>
                <a:sym typeface="Cambria"/>
              </a:rPr>
              <a:t>A. Elizabethan England in 1558: society and government.</a:t>
            </a:r>
          </a:p>
        </p:txBody>
      </p:sp>
      <p:sp>
        <p:nvSpPr>
          <p:cNvPr id="3" name="Google Shape;86;p16">
            <a:extLst>
              <a:ext uri="{FF2B5EF4-FFF2-40B4-BE49-F238E27FC236}">
                <a16:creationId xmlns:a16="http://schemas.microsoft.com/office/drawing/2014/main" id="{F5BF47E4-BE79-3940-9660-F7A8C5F36952}"/>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p.8</a:t>
            </a:r>
            <a:endParaRPr sz="1600" b="1" dirty="0">
              <a:latin typeface="Calibri"/>
              <a:ea typeface="Calibri"/>
              <a:cs typeface="Calibri"/>
              <a:sym typeface="Calibri"/>
            </a:endParaRPr>
          </a:p>
        </p:txBody>
      </p:sp>
      <p:sp>
        <p:nvSpPr>
          <p:cNvPr id="4" name="TextBox 3">
            <a:extLst>
              <a:ext uri="{FF2B5EF4-FFF2-40B4-BE49-F238E27FC236}">
                <a16:creationId xmlns:a16="http://schemas.microsoft.com/office/drawing/2014/main" id="{DAAF23F8-3A71-2849-B98C-C6A6934273F7}"/>
              </a:ext>
            </a:extLst>
          </p:cNvPr>
          <p:cNvSpPr txBox="1"/>
          <p:nvPr/>
        </p:nvSpPr>
        <p:spPr>
          <a:xfrm>
            <a:off x="306977" y="1149531"/>
            <a:ext cx="6970573" cy="845744"/>
          </a:xfrm>
          <a:prstGeom prst="rect">
            <a:avLst/>
          </a:prstGeom>
          <a:noFill/>
        </p:spPr>
        <p:txBody>
          <a:bodyPr wrap="square" rtlCol="0">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Government</a:t>
            </a:r>
            <a:endParaRPr lang="en-GB" sz="11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1100" dirty="0">
                <a:latin typeface="Cambria" panose="02040503050406030204" pitchFamily="18" charset="0"/>
              </a:rPr>
              <a:t>Within the Elizabethan government there were many different organisations. Each had a varying role to keep Elizabethan England running smoothly. </a:t>
            </a:r>
          </a:p>
        </p:txBody>
      </p:sp>
      <p:graphicFrame>
        <p:nvGraphicFramePr>
          <p:cNvPr id="5" name="Table 4">
            <a:extLst>
              <a:ext uri="{FF2B5EF4-FFF2-40B4-BE49-F238E27FC236}">
                <a16:creationId xmlns:a16="http://schemas.microsoft.com/office/drawing/2014/main" id="{54F5472B-C539-4942-907F-2FA888B8FBE4}"/>
              </a:ext>
            </a:extLst>
          </p:cNvPr>
          <p:cNvGraphicFramePr>
            <a:graphicFrameLocks noGrp="1"/>
          </p:cNvGraphicFramePr>
          <p:nvPr>
            <p:extLst>
              <p:ext uri="{D42A27DB-BD31-4B8C-83A1-F6EECF244321}">
                <p14:modId xmlns:p14="http://schemas.microsoft.com/office/powerpoint/2010/main" val="222216943"/>
              </p:ext>
            </p:extLst>
          </p:nvPr>
        </p:nvGraphicFramePr>
        <p:xfrm>
          <a:off x="306976" y="2355956"/>
          <a:ext cx="6970572" cy="7677044"/>
        </p:xfrm>
        <a:graphic>
          <a:graphicData uri="http://schemas.openxmlformats.org/drawingml/2006/table">
            <a:tbl>
              <a:tblPr firstRow="1" bandRow="1">
                <a:tableStyleId>{2D5ABB26-0587-4C30-8999-92F81FD0307C}</a:tableStyleId>
              </a:tblPr>
              <a:tblGrid>
                <a:gridCol w="988424">
                  <a:extLst>
                    <a:ext uri="{9D8B030D-6E8A-4147-A177-3AD203B41FA5}">
                      <a16:colId xmlns:a16="http://schemas.microsoft.com/office/drawing/2014/main" val="2349990815"/>
                    </a:ext>
                  </a:extLst>
                </a:gridCol>
                <a:gridCol w="2991074">
                  <a:extLst>
                    <a:ext uri="{9D8B030D-6E8A-4147-A177-3AD203B41FA5}">
                      <a16:colId xmlns:a16="http://schemas.microsoft.com/office/drawing/2014/main" val="3064177648"/>
                    </a:ext>
                  </a:extLst>
                </a:gridCol>
                <a:gridCol w="2991074">
                  <a:extLst>
                    <a:ext uri="{9D8B030D-6E8A-4147-A177-3AD203B41FA5}">
                      <a16:colId xmlns:a16="http://schemas.microsoft.com/office/drawing/2014/main" val="2636185516"/>
                    </a:ext>
                  </a:extLst>
                </a:gridCol>
              </a:tblGrid>
              <a:tr h="508039">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What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Key Features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Role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4141355"/>
                  </a:ext>
                </a:extLst>
              </a:tr>
              <a:tr h="2210799">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Court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The court, is not the same as what we know as the court today. This was a body of people who lived in, or near the same palace or house as the monarch. The court was mostly made up of members of the nobility and they would be the monarch’s key servants, advisers and friends. Attending court required the monarch's permission and it was a symbol of status.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The main role for the court was to entertain and advise the monarch. It was a public display of wealth and power and people who fell out of favour with the monarch would be removed from the court. Courtiers had influence with the monarch rather than actual power but could use this influence to their advantage.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230090"/>
                  </a:ext>
                </a:extLst>
              </a:tr>
              <a:tr h="2479103">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Privy Council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The Privy Council was made up of leading courtiers and advisers, as well as nobles and senior government officials, like William Cecil. During Elizabeth’s reign, there were 19 members chosen by the queen. They would meet at least three times a week and often attend and meetings presided by the monarch.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One of the most important roles of the Privy Council was to debate current issues and advise the monarch on government policy. They made sure that the monarch’s final decisions were carried out and oversaw law and order, local government and the security of England. Finally they monitored the proceedings of parliament and the Justices of Peace.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43094"/>
                  </a:ext>
                </a:extLst>
              </a:tr>
              <a:tr h="2479103">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Parliament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Parliament was made up of the House of Lords (which included bishops) and the House of Commons like it is today. It could only be called and dismissed by the monarch. Elections would be held before each new parliament but only a few people in the upper class could vote. Elizabeth called parliament ten times during her reign which is in contrast to nowadays as parliament is  constant.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Parliament had the ability to grant extraordinary taxation which meant taxation to pay for unexpected expense, like when war broke out and England needed to form an army. They passed laws (Acts of Parliament) and offered advice to the monarch. .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706023"/>
                  </a:ext>
                </a:extLst>
              </a:tr>
            </a:tbl>
          </a:graphicData>
        </a:graphic>
      </p:graphicFrame>
    </p:spTree>
    <p:extLst>
      <p:ext uri="{BB962C8B-B14F-4D97-AF65-F5344CB8AC3E}">
        <p14:creationId xmlns:p14="http://schemas.microsoft.com/office/powerpoint/2010/main" val="32022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9D5135-CF6D-9E46-83AA-893AA6DDF361}"/>
              </a:ext>
            </a:extLst>
          </p:cNvPr>
          <p:cNvSpPr/>
          <p:nvPr/>
        </p:nvSpPr>
        <p:spPr>
          <a:xfrm>
            <a:off x="294550" y="5136778"/>
            <a:ext cx="6970572" cy="5393143"/>
          </a:xfrm>
          <a:prstGeom prst="rect">
            <a:avLst/>
          </a:prstGeom>
        </p:spPr>
        <p:txBody>
          <a:bodyPr wrap="square">
            <a:spAutoFit/>
          </a:bodyPr>
          <a:lstStyle/>
          <a:p>
            <a:pPr>
              <a:lnSpc>
                <a:spcPct val="150000"/>
              </a:lnSpc>
            </a:pPr>
            <a:r>
              <a:rPr lang="en-GB" sz="1100" b="1" dirty="0">
                <a:solidFill>
                  <a:srgbClr val="000000"/>
                </a:solidFill>
                <a:latin typeface="Cambria" panose="02040503050406030204" pitchFamily="18" charset="0"/>
              </a:rPr>
              <a:t>TASK</a:t>
            </a:r>
            <a:r>
              <a:rPr lang="en-GB" sz="1100" dirty="0">
                <a:solidFill>
                  <a:srgbClr val="000000"/>
                </a:solidFill>
                <a:latin typeface="Cambria" panose="02040503050406030204" pitchFamily="18" charset="0"/>
              </a:rPr>
              <a:t>: Below are a list of statements regarding the role of government features. Next to the statement, you need to say whether it refers to: Court, Privy Council, Parliament, Lords Lieutenant or Justices of the Peace (JPs)</a:t>
            </a:r>
          </a:p>
          <a:p>
            <a:pPr>
              <a:lnSpc>
                <a:spcPct val="150000"/>
              </a:lnSpc>
            </a:pPr>
            <a:endParaRPr lang="en-GB" sz="1100" dirty="0">
              <a:latin typeface="Cambria" panose="02040503050406030204" pitchFamily="18" charset="0"/>
            </a:endParaRPr>
          </a:p>
          <a:p>
            <a:pPr marL="228600" indent="-228600" fontAlgn="base">
              <a:lnSpc>
                <a:spcPct val="150000"/>
              </a:lnSpc>
              <a:buFont typeface="+mj-lt"/>
              <a:buAutoNum type="arabicPeriod"/>
            </a:pPr>
            <a:r>
              <a:rPr lang="en-GB" sz="1100" dirty="0">
                <a:solidFill>
                  <a:srgbClr val="000000"/>
                </a:solidFill>
                <a:latin typeface="Cambria" panose="02040503050406030204" pitchFamily="18" charset="0"/>
              </a:rPr>
              <a:t>Passed laws - __________________________</a:t>
            </a:r>
          </a:p>
          <a:p>
            <a:pPr marL="228600" indent="-228600" fontAlgn="base">
              <a:lnSpc>
                <a:spcPct val="150000"/>
              </a:lnSpc>
              <a:buFont typeface="+mj-lt"/>
              <a:buAutoNum type="arabicPeriod"/>
            </a:pPr>
            <a:r>
              <a:rPr lang="en-GB" sz="1100" dirty="0">
                <a:solidFill>
                  <a:srgbClr val="000000"/>
                </a:solidFill>
                <a:latin typeface="Cambria" panose="02040503050406030204" pitchFamily="18" charset="0"/>
              </a:rPr>
              <a:t>Debated current issues and advised the monarch on government policy - ____________________</a:t>
            </a:r>
          </a:p>
          <a:p>
            <a:pPr marL="228600" indent="-228600" fontAlgn="base">
              <a:lnSpc>
                <a:spcPct val="150000"/>
              </a:lnSpc>
              <a:buFont typeface="+mj-lt"/>
              <a:buAutoNum type="arabicPeriod"/>
            </a:pPr>
            <a:r>
              <a:rPr lang="en-GB" sz="1100" dirty="0">
                <a:solidFill>
                  <a:srgbClr val="000000"/>
                </a:solidFill>
                <a:latin typeface="Cambria" panose="02040503050406030204" pitchFamily="18" charset="0"/>
              </a:rPr>
              <a:t>In charge of raising and training the local militia and overseeing county defences - _____________________________</a:t>
            </a:r>
          </a:p>
          <a:p>
            <a:pPr marL="228600" indent="-228600" fontAlgn="base">
              <a:lnSpc>
                <a:spcPct val="150000"/>
              </a:lnSpc>
              <a:buFont typeface="+mj-lt"/>
              <a:buAutoNum type="arabicPeriod"/>
            </a:pPr>
            <a:r>
              <a:rPr lang="en-GB" sz="1100" dirty="0">
                <a:solidFill>
                  <a:srgbClr val="000000"/>
                </a:solidFill>
                <a:latin typeface="Cambria" panose="02040503050406030204" pitchFamily="18" charset="0"/>
              </a:rPr>
              <a:t>To make sure all social and economic policies were carried out - _________________________________________________</a:t>
            </a:r>
          </a:p>
          <a:p>
            <a:pPr marL="228600" indent="-228600" fontAlgn="base">
              <a:lnSpc>
                <a:spcPct val="150000"/>
              </a:lnSpc>
              <a:buFont typeface="+mj-lt"/>
              <a:buAutoNum type="arabicPeriod"/>
            </a:pPr>
            <a:r>
              <a:rPr lang="en-GB" sz="1100" dirty="0">
                <a:solidFill>
                  <a:srgbClr val="000000"/>
                </a:solidFill>
                <a:latin typeface="Cambria" panose="02040503050406030204" pitchFamily="18" charset="0"/>
              </a:rPr>
              <a:t>To entertain and advise the monarch - ______________________________________________________________________________</a:t>
            </a:r>
          </a:p>
          <a:p>
            <a:pPr marL="228600" indent="-228600" fontAlgn="base">
              <a:lnSpc>
                <a:spcPct val="150000"/>
              </a:lnSpc>
              <a:buFont typeface="+mj-lt"/>
              <a:buAutoNum type="arabicPeriod"/>
            </a:pPr>
            <a:r>
              <a:rPr lang="en-GB" sz="1100" dirty="0">
                <a:solidFill>
                  <a:srgbClr val="000000"/>
                </a:solidFill>
                <a:latin typeface="Cambria" panose="02040503050406030204" pitchFamily="18" charset="0"/>
              </a:rPr>
              <a:t>A public display of wealth and power - ______________________________________________________________________________</a:t>
            </a:r>
          </a:p>
          <a:p>
            <a:pPr marL="228600" indent="-228600" fontAlgn="base">
              <a:lnSpc>
                <a:spcPct val="150000"/>
              </a:lnSpc>
              <a:buFont typeface="+mj-lt"/>
              <a:buAutoNum type="arabicPeriod"/>
            </a:pPr>
            <a:r>
              <a:rPr lang="en-GB" sz="1100" dirty="0">
                <a:solidFill>
                  <a:srgbClr val="000000"/>
                </a:solidFill>
                <a:latin typeface="Cambria" panose="02040503050406030204" pitchFamily="18" charset="0"/>
              </a:rPr>
              <a:t>Made sure the monarch’s final decisions were carried out - _______________________________________________________</a:t>
            </a:r>
          </a:p>
          <a:p>
            <a:pPr marL="228600" indent="-228600" fontAlgn="base">
              <a:lnSpc>
                <a:spcPct val="150000"/>
              </a:lnSpc>
              <a:buFont typeface="+mj-lt"/>
              <a:buAutoNum type="arabicPeriod"/>
            </a:pPr>
            <a:r>
              <a:rPr lang="en-GB" sz="1100" dirty="0">
                <a:solidFill>
                  <a:srgbClr val="000000"/>
                </a:solidFill>
                <a:latin typeface="Cambria" panose="02040503050406030204" pitchFamily="18" charset="0"/>
              </a:rPr>
              <a:t>To grant extraordinary taxation - ____________________________________________________________________________________</a:t>
            </a:r>
          </a:p>
          <a:p>
            <a:pPr marL="228600" indent="-228600" fontAlgn="base">
              <a:lnSpc>
                <a:spcPct val="150000"/>
              </a:lnSpc>
              <a:buFont typeface="+mj-lt"/>
              <a:buAutoNum type="arabicPeriod"/>
            </a:pPr>
            <a:r>
              <a:rPr lang="en-GB" sz="1100" dirty="0">
                <a:solidFill>
                  <a:srgbClr val="000000"/>
                </a:solidFill>
                <a:latin typeface="Cambria" panose="02040503050406030204" pitchFamily="18" charset="0"/>
              </a:rPr>
              <a:t>Heard county court cases every three months for more serious crimes - _________________________________________</a:t>
            </a:r>
          </a:p>
          <a:p>
            <a:pPr marL="228600" indent="-228600" fontAlgn="base">
              <a:lnSpc>
                <a:spcPct val="150000"/>
              </a:lnSpc>
              <a:buFont typeface="+mj-lt"/>
              <a:buAutoNum type="arabicPeriod"/>
            </a:pPr>
            <a:endParaRPr lang="en-GB" sz="1100" dirty="0">
              <a:solidFill>
                <a:srgbClr val="000000"/>
              </a:solidFill>
              <a:latin typeface="Cambria" panose="02040503050406030204" pitchFamily="18" charset="0"/>
            </a:endParaRPr>
          </a:p>
          <a:p>
            <a:pPr fontAlgn="base">
              <a:lnSpc>
                <a:spcPct val="150000"/>
              </a:lnSpc>
            </a:pPr>
            <a:r>
              <a:rPr lang="en-GB" sz="1100" b="1" dirty="0">
                <a:solidFill>
                  <a:srgbClr val="000000"/>
                </a:solidFill>
                <a:latin typeface="Cambria" panose="02040503050406030204" pitchFamily="18" charset="0"/>
              </a:rPr>
              <a:t>TASK: </a:t>
            </a:r>
            <a:r>
              <a:rPr lang="en-GB" sz="1100" dirty="0">
                <a:solidFill>
                  <a:srgbClr val="000000"/>
                </a:solidFill>
                <a:latin typeface="Cambria" panose="02040503050406030204" pitchFamily="18" charset="0"/>
              </a:rPr>
              <a:t>Exam question – Describe two features of Elizabethan government 			</a:t>
            </a:r>
            <a:r>
              <a:rPr lang="en-GB" sz="1100" b="1" dirty="0">
                <a:solidFill>
                  <a:srgbClr val="000000"/>
                </a:solidFill>
                <a:latin typeface="Cambria" panose="02040503050406030204" pitchFamily="18" charset="0"/>
              </a:rPr>
              <a:t>(4 marks)</a:t>
            </a:r>
          </a:p>
          <a:p>
            <a:pPr fontAlgn="base">
              <a:lnSpc>
                <a:spcPct val="150000"/>
              </a:lnSpc>
            </a:pPr>
            <a:r>
              <a:rPr lang="en-GB" sz="1100" dirty="0">
                <a:solidFill>
                  <a:srgbClr val="000000"/>
                </a:solidFill>
                <a:latin typeface="Cambria" panose="02040503050406030204" pitchFamily="18" charset="0"/>
              </a:rPr>
              <a:t>I’ve started one of the answers for you. For this 4 mark question, all you have to do is identify a feature and explain what it is. </a:t>
            </a:r>
          </a:p>
          <a:p>
            <a:pPr fontAlgn="base">
              <a:lnSpc>
                <a:spcPct val="150000"/>
              </a:lnSpc>
            </a:pPr>
            <a:endParaRPr lang="en-GB" sz="1100" dirty="0">
              <a:solidFill>
                <a:srgbClr val="000000"/>
              </a:solidFill>
              <a:latin typeface="Cambria" panose="02040503050406030204" pitchFamily="18" charset="0"/>
            </a:endParaRPr>
          </a:p>
          <a:p>
            <a:pPr fontAlgn="base">
              <a:lnSpc>
                <a:spcPct val="150000"/>
              </a:lnSpc>
            </a:pPr>
            <a:r>
              <a:rPr lang="en-GB" sz="1100" dirty="0">
                <a:solidFill>
                  <a:srgbClr val="000000"/>
                </a:solidFill>
                <a:latin typeface="Cambria" panose="02040503050406030204" pitchFamily="18" charset="0"/>
              </a:rPr>
              <a:t>One feature of Elizabethan government was the Court. This was ________________________________________________________</a:t>
            </a:r>
          </a:p>
          <a:p>
            <a:pPr fontAlgn="base">
              <a:lnSpc>
                <a:spcPct val="150000"/>
              </a:lnSpc>
            </a:pPr>
            <a:r>
              <a:rPr lang="en-GB" sz="1100" dirty="0">
                <a:solidFill>
                  <a:srgbClr val="000000"/>
                </a:solidFill>
                <a:latin typeface="Cambria" panose="02040503050406030204" pitchFamily="18" charset="0"/>
              </a:rPr>
              <a:t>_________________________________________________________________________________________________________________________________</a:t>
            </a:r>
          </a:p>
          <a:p>
            <a:pPr fontAlgn="base">
              <a:lnSpc>
                <a:spcPct val="150000"/>
              </a:lnSpc>
            </a:pPr>
            <a:r>
              <a:rPr lang="en-GB" sz="1100" dirty="0">
                <a:solidFill>
                  <a:srgbClr val="000000"/>
                </a:solidFill>
                <a:latin typeface="Cambria" panose="02040503050406030204" pitchFamily="18" charset="0"/>
              </a:rPr>
              <a:t>Another feature was _________________________________________________________________________________________________________</a:t>
            </a:r>
          </a:p>
          <a:p>
            <a:pPr fontAlgn="base">
              <a:lnSpc>
                <a:spcPct val="150000"/>
              </a:lnSpc>
            </a:pPr>
            <a:r>
              <a:rPr lang="en-GB" sz="1100" dirty="0">
                <a:solidFill>
                  <a:srgbClr val="000000"/>
                </a:solidFill>
                <a:latin typeface="Cambria" panose="02040503050406030204" pitchFamily="18" charset="0"/>
              </a:rPr>
              <a:t>_________________________________________________________________________________________________________________________________</a:t>
            </a:r>
          </a:p>
        </p:txBody>
      </p:sp>
      <p:sp>
        <p:nvSpPr>
          <p:cNvPr id="3" name="Google Shape;81;p16">
            <a:extLst>
              <a:ext uri="{FF2B5EF4-FFF2-40B4-BE49-F238E27FC236}">
                <a16:creationId xmlns:a16="http://schemas.microsoft.com/office/drawing/2014/main" id="{5E72DFEA-743D-E74C-B853-CB18F3A21328}"/>
              </a:ext>
            </a:extLst>
          </p:cNvPr>
          <p:cNvSpPr txBox="1"/>
          <p:nvPr/>
        </p:nvSpPr>
        <p:spPr>
          <a:xfrm>
            <a:off x="704850" y="336550"/>
            <a:ext cx="6016500" cy="611348"/>
          </a:xfrm>
          <a:prstGeom prst="rect">
            <a:avLst/>
          </a:prstGeom>
          <a:noFill/>
          <a:ln>
            <a:noFill/>
          </a:ln>
        </p:spPr>
        <p:txBody>
          <a:bodyPr spcFirstLastPara="1" wrap="square" lIns="91425" tIns="91425" rIns="91425" bIns="91425" anchor="ctr" anchorCtr="0">
            <a:no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Key Topic 1.1 The situation on Elizabeth’s accession</a:t>
            </a:r>
          </a:p>
          <a:p>
            <a:pPr algn="ctr"/>
            <a:r>
              <a:rPr lang="en-GB" sz="1200" dirty="0">
                <a:latin typeface="Cambria" panose="02040503050406030204" pitchFamily="18" charset="0"/>
                <a:ea typeface="Palatino" pitchFamily="2" charset="77"/>
                <a:cs typeface="Cambria"/>
                <a:sym typeface="Cambria"/>
              </a:rPr>
              <a:t>A. Elizabeth England in 1558: society and government.</a:t>
            </a:r>
          </a:p>
        </p:txBody>
      </p:sp>
      <p:sp>
        <p:nvSpPr>
          <p:cNvPr id="4" name="Google Shape;86;p16">
            <a:extLst>
              <a:ext uri="{FF2B5EF4-FFF2-40B4-BE49-F238E27FC236}">
                <a16:creationId xmlns:a16="http://schemas.microsoft.com/office/drawing/2014/main" id="{C30FC304-75A0-BF49-B999-F26AF1514F6C}"/>
              </a:ext>
            </a:extLst>
          </p:cNvPr>
          <p:cNvSpPr/>
          <p:nvPr/>
        </p:nvSpPr>
        <p:spPr>
          <a:xfrm>
            <a:off x="6721350" y="34365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Calibri"/>
                <a:ea typeface="Calibri"/>
                <a:cs typeface="Calibri"/>
                <a:sym typeface="Calibri"/>
              </a:rPr>
              <a:t>p.9</a:t>
            </a:r>
            <a:endParaRPr sz="1600" b="1" dirty="0">
              <a:latin typeface="Calibri"/>
              <a:ea typeface="Calibri"/>
              <a:cs typeface="Calibri"/>
              <a:sym typeface="Calibri"/>
            </a:endParaRPr>
          </a:p>
        </p:txBody>
      </p:sp>
      <p:graphicFrame>
        <p:nvGraphicFramePr>
          <p:cNvPr id="5" name="Table 4">
            <a:extLst>
              <a:ext uri="{FF2B5EF4-FFF2-40B4-BE49-F238E27FC236}">
                <a16:creationId xmlns:a16="http://schemas.microsoft.com/office/drawing/2014/main" id="{1F7338F1-93CD-D44A-88B3-99DDBBC03BDF}"/>
              </a:ext>
            </a:extLst>
          </p:cNvPr>
          <p:cNvGraphicFramePr>
            <a:graphicFrameLocks noGrp="1"/>
          </p:cNvGraphicFramePr>
          <p:nvPr>
            <p:extLst>
              <p:ext uri="{D42A27DB-BD31-4B8C-83A1-F6EECF244321}">
                <p14:modId xmlns:p14="http://schemas.microsoft.com/office/powerpoint/2010/main" val="3854943402"/>
              </p:ext>
            </p:extLst>
          </p:nvPr>
        </p:nvGraphicFramePr>
        <p:xfrm>
          <a:off x="294550" y="1568556"/>
          <a:ext cx="6970572" cy="3362982"/>
        </p:xfrm>
        <a:graphic>
          <a:graphicData uri="http://schemas.openxmlformats.org/drawingml/2006/table">
            <a:tbl>
              <a:tblPr firstRow="1" bandRow="1">
                <a:tableStyleId>{2D5ABB26-0587-4C30-8999-92F81FD0307C}</a:tableStyleId>
              </a:tblPr>
              <a:tblGrid>
                <a:gridCol w="988424">
                  <a:extLst>
                    <a:ext uri="{9D8B030D-6E8A-4147-A177-3AD203B41FA5}">
                      <a16:colId xmlns:a16="http://schemas.microsoft.com/office/drawing/2014/main" val="2349990815"/>
                    </a:ext>
                  </a:extLst>
                </a:gridCol>
                <a:gridCol w="2991074">
                  <a:extLst>
                    <a:ext uri="{9D8B030D-6E8A-4147-A177-3AD203B41FA5}">
                      <a16:colId xmlns:a16="http://schemas.microsoft.com/office/drawing/2014/main" val="3064177648"/>
                    </a:ext>
                  </a:extLst>
                </a:gridCol>
                <a:gridCol w="2991074">
                  <a:extLst>
                    <a:ext uri="{9D8B030D-6E8A-4147-A177-3AD203B41FA5}">
                      <a16:colId xmlns:a16="http://schemas.microsoft.com/office/drawing/2014/main" val="2636185516"/>
                    </a:ext>
                  </a:extLst>
                </a:gridCol>
              </a:tblGrid>
              <a:tr h="476144">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What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Key Features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Role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4141355"/>
                  </a:ext>
                </a:extLst>
              </a:tr>
              <a:tr h="807491">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Lords Lieutenant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Each county (like Dorset and Hampshire) had a Lord Lieutenant chosen by the monarch. They were members of the nobility and were sometimes on the Privy Council. They were essential for maintaining the monarch’s power and England’s defences at local level.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Lords Lieutenant’s were in charge of raising and training the local militia (a military force made up of ordinary people, formed in an emergency) and overseeing the county defences. They oversaw the enforcement of policies and took part in the local government.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442492"/>
                  </a:ext>
                </a:extLst>
              </a:tr>
              <a:tr h="807491">
                <a:tc>
                  <a:txBody>
                    <a:bodyPr/>
                    <a:lstStyle/>
                    <a:p>
                      <a:pPr algn="ctr">
                        <a:lnSpc>
                          <a:spcPct val="150000"/>
                        </a:lnSpc>
                      </a:pPr>
                      <a:r>
                        <a:rPr lang="en-GB" sz="1100" b="1" dirty="0">
                          <a:latin typeface="Tahoma" panose="020B0604030504040204" pitchFamily="34" charset="0"/>
                          <a:ea typeface="Tahoma" panose="020B0604030504040204" pitchFamily="34" charset="0"/>
                          <a:cs typeface="Tahoma" panose="020B0604030504040204" pitchFamily="34" charset="0"/>
                        </a:rPr>
                        <a:t>Justices of the Peace (JPs)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JPs were large landowners who kept law and order in their local areas. They were unpaid and they reported to the Privy Council. Being a JP was a position of status, and so was a very popular job.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50000"/>
                        </a:lnSpc>
                      </a:pPr>
                      <a:r>
                        <a:rPr lang="en-GB" sz="1100" dirty="0">
                          <a:latin typeface="Cambria" panose="02040503050406030204" pitchFamily="18" charset="0"/>
                        </a:rPr>
                        <a:t>Their role was to make sure all social and economic policies were carried out. They heard county court cases every three months for more serious crimes (like murder) and they formed part of the local government.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0771638"/>
                  </a:ext>
                </a:extLst>
              </a:tr>
            </a:tbl>
          </a:graphicData>
        </a:graphic>
      </p:graphicFrame>
    </p:spTree>
    <p:extLst>
      <p:ext uri="{BB962C8B-B14F-4D97-AF65-F5344CB8AC3E}">
        <p14:creationId xmlns:p14="http://schemas.microsoft.com/office/powerpoint/2010/main" val="31065830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11c35c-6413-4d5f-bb24-391d942c35e5" xsi:nil="true"/>
    <lcf76f155ced4ddcb4097134ff3c332f xmlns="a5b578fd-253f-45c9-b884-2056018c3c3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9C23C8806DF04DA2CAE28B4E9D16EB" ma:contentTypeVersion="18" ma:contentTypeDescription="Create a new document." ma:contentTypeScope="" ma:versionID="22e89b1587b1cee67c83937df4412189">
  <xsd:schema xmlns:xsd="http://www.w3.org/2001/XMLSchema" xmlns:xs="http://www.w3.org/2001/XMLSchema" xmlns:p="http://schemas.microsoft.com/office/2006/metadata/properties" xmlns:ns2="a5b578fd-253f-45c9-b884-2056018c3c3c" xmlns:ns3="8811c35c-6413-4d5f-bb24-391d942c35e5" targetNamespace="http://schemas.microsoft.com/office/2006/metadata/properties" ma:root="true" ma:fieldsID="a1163e6e524dfb1a1e65979620f12fe7" ns2:_="" ns3:_="">
    <xsd:import namespace="a5b578fd-253f-45c9-b884-2056018c3c3c"/>
    <xsd:import namespace="8811c35c-6413-4d5f-bb24-391d942c35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578fd-253f-45c9-b884-2056018c3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eee236-cb61-407d-81f2-b0e52f76f5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11c35c-6413-4d5f-bb24-391d942c35e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a4ac7f-df85-47a7-9bc2-1b57fba392b9}" ma:internalName="TaxCatchAll" ma:showField="CatchAllData" ma:web="8811c35c-6413-4d5f-bb24-391d942c3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5DC767-D68B-42FF-93A7-1AEC5CF97DEB}">
  <ds:schemaRefs>
    <ds:schemaRef ds:uri="http://schemas.microsoft.com/office/2006/metadata/properties"/>
    <ds:schemaRef ds:uri="http://schemas.microsoft.com/office/infopath/2007/PartnerControls"/>
    <ds:schemaRef ds:uri="8811c35c-6413-4d5f-bb24-391d942c35e5"/>
    <ds:schemaRef ds:uri="a5b578fd-253f-45c9-b884-2056018c3c3c"/>
  </ds:schemaRefs>
</ds:datastoreItem>
</file>

<file path=customXml/itemProps2.xml><?xml version="1.0" encoding="utf-8"?>
<ds:datastoreItem xmlns:ds="http://schemas.openxmlformats.org/officeDocument/2006/customXml" ds:itemID="{A3650893-492E-46C3-ADE7-9986DB862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578fd-253f-45c9-b884-2056018c3c3c"/>
    <ds:schemaRef ds:uri="8811c35c-6413-4d5f-bb24-391d942c3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F2A957-D698-4A66-A929-58047A895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25279</TotalTime>
  <Words>18000</Words>
  <Application>Microsoft Office PowerPoint</Application>
  <PresentationFormat>Custom</PresentationFormat>
  <Paragraphs>1192</Paragraphs>
  <Slides>57</Slides>
  <Notes>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Keywords</vt:lpstr>
      <vt:lpstr>Keywords</vt:lpstr>
      <vt:lpstr>Keywords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Currie</dc:creator>
  <cp:lastModifiedBy>michael.robert.currie@gmail.com</cp:lastModifiedBy>
  <cp:revision>243</cp:revision>
  <dcterms:created xsi:type="dcterms:W3CDTF">2020-05-07T15:15:54Z</dcterms:created>
  <dcterms:modified xsi:type="dcterms:W3CDTF">2026-03-16T15:13:27Z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0x0101005C9C23C8806DF04DA2CAE28B4E9D16EB</vt:lpwstr>
  </property>
</Properties>
</file>