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64" r:id="rId3"/>
    <p:sldId id="281" r:id="rId4"/>
    <p:sldId id="283" r:id="rId5"/>
    <p:sldId id="284" r:id="rId6"/>
    <p:sldId id="278" r:id="rId7"/>
    <p:sldId id="265" r:id="rId8"/>
    <p:sldId id="266" r:id="rId9"/>
    <p:sldId id="267" r:id="rId10"/>
    <p:sldId id="269" r:id="rId11"/>
    <p:sldId id="270" r:id="rId12"/>
    <p:sldId id="290" r:id="rId13"/>
    <p:sldId id="279" r:id="rId14"/>
    <p:sldId id="271" r:id="rId15"/>
    <p:sldId id="282" r:id="rId16"/>
    <p:sldId id="286" r:id="rId17"/>
    <p:sldId id="287" r:id="rId18"/>
    <p:sldId id="288" r:id="rId19"/>
    <p:sldId id="28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004696-5F75-4550-85F9-D5FC67249499}" v="52" dt="2024-09-05T18:52:28.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47936-A442-6589-3185-06BF9B0B89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19A5FB-B4E0-F194-A856-AC6F127863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C4B4385-58B9-BB00-DCFC-1578BC3569EF}"/>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6319F3B6-FF48-9653-9EA4-CC1854F247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E23BAA-1807-F491-9223-B1D1F043B2B8}"/>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990114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B1541-6756-A01C-C5B6-594F1CCE34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4144A2-8A0F-AC1B-03CB-CA739914BF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A97FBA-3961-2F72-87FC-3EC3F9326E7B}"/>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A8602525-94BD-7CAB-2B7A-C0B12E7A64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B0CB8B-1E01-A0B2-15D2-710CEE1B8FE5}"/>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87663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E4C67A-011E-DF53-8EF6-4CDF4A7AC1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3795D2-B26C-3F71-B8A5-808A6C5AF0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CF0AD-0CCA-422D-1123-3C9DCA6D4901}"/>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AED900F9-4EA8-161C-BDA1-9E8090CCEC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9B49C1-AF1C-BE8D-29B0-754C7C64C996}"/>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3708839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3DEA1-3263-C352-AB9C-E4C6B8258E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A24899-8776-7D25-1A6A-96A6FAEBB1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24267A-B975-38A4-50DD-8CC03B97E5C4}"/>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6D5D5F58-8C7C-6238-0E5F-278D2F87B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8C2913-905F-5147-E287-33FD462A6239}"/>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61483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FB651-338E-8320-BAFF-10C2F3E14E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1F8684-BDC1-0971-29F3-CAE98095BF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250D64-9709-C8F8-0966-DE8582DBBBCB}"/>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55402553-D254-26FC-88E1-27BF563F9E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4E9830-DFC1-A39B-EF3B-2CF1B26B28D4}"/>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401235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D031-7083-0DD2-F6EF-0E2A5652B7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8748F55-0A85-3BA1-D89B-DE76A1B9A9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CCD1C0F-3C7B-B8E1-5548-EA581F9100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EE9D3B4-6F6E-4D91-12D2-946B26295C19}"/>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6" name="Footer Placeholder 5">
            <a:extLst>
              <a:ext uri="{FF2B5EF4-FFF2-40B4-BE49-F238E27FC236}">
                <a16:creationId xmlns:a16="http://schemas.microsoft.com/office/drawing/2014/main" id="{81A237C8-94B1-D11A-3023-184A91277F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C966E0-1FE0-3115-632C-BCD3F011AD10}"/>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93132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4B77B-30B0-D220-410D-59F46D83B9B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E604C7-837A-F8B4-37E8-275B004933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2687B8-025F-17E0-AC23-BB7D118A31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C71865-022F-414D-76CA-0365B415D8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50D088-E47F-1BED-409E-6844D0FE0C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1DE44F6-740B-23DB-5417-92C47AC649D9}"/>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8" name="Footer Placeholder 7">
            <a:extLst>
              <a:ext uri="{FF2B5EF4-FFF2-40B4-BE49-F238E27FC236}">
                <a16:creationId xmlns:a16="http://schemas.microsoft.com/office/drawing/2014/main" id="{3E14EE62-9258-03A2-F75F-95EA5795BE5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804D81-8BC8-6D2C-03A4-A7AB159218FE}"/>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16527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03BC3-EB5B-8E26-BECB-0F16401C5B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94B6A0-08D7-D0DC-089C-621C22251EAA}"/>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4" name="Footer Placeholder 3">
            <a:extLst>
              <a:ext uri="{FF2B5EF4-FFF2-40B4-BE49-F238E27FC236}">
                <a16:creationId xmlns:a16="http://schemas.microsoft.com/office/drawing/2014/main" id="{502AB5E0-D544-7DD9-41B9-4E0B0ED69E8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B93F5D-530C-E0C8-F745-63F0FBC93FD0}"/>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335601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33937B-838B-8FBD-BF33-88F3813CAD29}"/>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3" name="Footer Placeholder 2">
            <a:extLst>
              <a:ext uri="{FF2B5EF4-FFF2-40B4-BE49-F238E27FC236}">
                <a16:creationId xmlns:a16="http://schemas.microsoft.com/office/drawing/2014/main" id="{04B2CB93-647D-68ED-B21E-DF8AB74C6C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9F9B90F-0DB0-9BD2-432F-AE1C5116E63C}"/>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3104014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BEB9-65BA-BEF9-0E9B-9D284A04E3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D702953-A126-6E3A-E002-82DA2A250E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73F80BE-D8D4-46DE-DF15-AB2B1D4AED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7DCA26-06BF-4C24-1796-BF27A1767CC8}"/>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6" name="Footer Placeholder 5">
            <a:extLst>
              <a:ext uri="{FF2B5EF4-FFF2-40B4-BE49-F238E27FC236}">
                <a16:creationId xmlns:a16="http://schemas.microsoft.com/office/drawing/2014/main" id="{1833B5BE-92CA-3319-1D7E-EE20F6D322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41C5CF-2CAC-2404-8CA7-DDB05F112CA8}"/>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3560207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AED72-D11D-F363-259B-D443225A25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B9D32D2-F0B7-4F1F-5621-E3A39782D8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77953B1-67CA-8698-4076-466ADEF369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4D8776-828A-0569-2848-CB2563D055DD}"/>
              </a:ext>
            </a:extLst>
          </p:cNvPr>
          <p:cNvSpPr>
            <a:spLocks noGrp="1"/>
          </p:cNvSpPr>
          <p:nvPr>
            <p:ph type="dt" sz="half" idx="10"/>
          </p:nvPr>
        </p:nvSpPr>
        <p:spPr/>
        <p:txBody>
          <a:bodyPr/>
          <a:lstStyle/>
          <a:p>
            <a:fld id="{53717C8B-1DE1-4783-A765-F676DA7F9DFC}" type="datetimeFigureOut">
              <a:rPr lang="en-GB" smtClean="0"/>
              <a:t>05/09/2024</a:t>
            </a:fld>
            <a:endParaRPr lang="en-GB"/>
          </a:p>
        </p:txBody>
      </p:sp>
      <p:sp>
        <p:nvSpPr>
          <p:cNvPr id="6" name="Footer Placeholder 5">
            <a:extLst>
              <a:ext uri="{FF2B5EF4-FFF2-40B4-BE49-F238E27FC236}">
                <a16:creationId xmlns:a16="http://schemas.microsoft.com/office/drawing/2014/main" id="{B077CD23-CEAF-87FA-55F0-863ED75092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CE4225-775F-B738-97E8-A0BA8D569E7D}"/>
              </a:ext>
            </a:extLst>
          </p:cNvPr>
          <p:cNvSpPr>
            <a:spLocks noGrp="1"/>
          </p:cNvSpPr>
          <p:nvPr>
            <p:ph type="sldNum" sz="quarter" idx="12"/>
          </p:nvPr>
        </p:nvSpPr>
        <p:spPr/>
        <p:txBody>
          <a:bodyPr/>
          <a:lstStyle/>
          <a:p>
            <a:fld id="{26128E0E-69F5-43FF-A906-8668FE0F89D4}" type="slidenum">
              <a:rPr lang="en-GB" smtClean="0"/>
              <a:t>‹#›</a:t>
            </a:fld>
            <a:endParaRPr lang="en-GB"/>
          </a:p>
        </p:txBody>
      </p:sp>
    </p:spTree>
    <p:extLst>
      <p:ext uri="{BB962C8B-B14F-4D97-AF65-F5344CB8AC3E}">
        <p14:creationId xmlns:p14="http://schemas.microsoft.com/office/powerpoint/2010/main" val="79539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320158-7B29-5F67-62F4-03D8C0E287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D646BD-764F-85D2-DBD4-027A8A0518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7F8486-FF68-A42E-7F9C-5A2E8D7165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17C8B-1DE1-4783-A765-F676DA7F9DFC}" type="datetimeFigureOut">
              <a:rPr lang="en-GB" smtClean="0"/>
              <a:t>05/09/2024</a:t>
            </a:fld>
            <a:endParaRPr lang="en-GB"/>
          </a:p>
        </p:txBody>
      </p:sp>
      <p:sp>
        <p:nvSpPr>
          <p:cNvPr id="5" name="Footer Placeholder 4">
            <a:extLst>
              <a:ext uri="{FF2B5EF4-FFF2-40B4-BE49-F238E27FC236}">
                <a16:creationId xmlns:a16="http://schemas.microsoft.com/office/drawing/2014/main" id="{A48E560B-6026-5EC8-35F1-AD214814B3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C8AB8E-0A39-7184-581C-CFB8C7D5CB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28E0E-69F5-43FF-A906-8668FE0F89D4}" type="slidenum">
              <a:rPr lang="en-GB" smtClean="0"/>
              <a:t>‹#›</a:t>
            </a:fld>
            <a:endParaRPr lang="en-GB"/>
          </a:p>
        </p:txBody>
      </p:sp>
    </p:spTree>
    <p:extLst>
      <p:ext uri="{BB962C8B-B14F-4D97-AF65-F5344CB8AC3E}">
        <p14:creationId xmlns:p14="http://schemas.microsoft.com/office/powerpoint/2010/main" val="1886953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8F0291-107A-4AAD-B720-C4B81364DC51}"/>
              </a:ext>
            </a:extLst>
          </p:cNvPr>
          <p:cNvSpPr/>
          <p:nvPr/>
        </p:nvSpPr>
        <p:spPr>
          <a:xfrm>
            <a:off x="1654774" y="1859339"/>
            <a:ext cx="8882452" cy="3139321"/>
          </a:xfrm>
          <a:prstGeom prst="rect">
            <a:avLst/>
          </a:prstGeom>
          <a:noFill/>
        </p:spPr>
        <p:txBody>
          <a:bodyPr wrap="square" lIns="91440" tIns="45720" rIns="91440" bIns="45720">
            <a:spAutoFit/>
          </a:bodyPr>
          <a:lstStyle/>
          <a:p>
            <a:pPr algn="ctr"/>
            <a:r>
              <a:rPr lang="en-US" sz="6600" b="1" cap="none" spc="0" dirty="0">
                <a:ln w="22225">
                  <a:solidFill>
                    <a:sysClr val="windowText" lastClr="000000"/>
                  </a:solidFill>
                  <a:prstDash val="solid"/>
                </a:ln>
                <a:effectLst/>
                <a:latin typeface="Century Gothic" panose="020B0502020202020204" pitchFamily="34" charset="0"/>
              </a:rPr>
              <a:t>THS History Curriculum Intent; </a:t>
            </a:r>
            <a:r>
              <a:rPr lang="en-US" sz="6600" b="1" dirty="0">
                <a:ln w="22225">
                  <a:solidFill>
                    <a:sysClr val="windowText" lastClr="000000"/>
                  </a:solidFill>
                  <a:prstDash val="solid"/>
                </a:ln>
                <a:solidFill>
                  <a:srgbClr val="FF0000"/>
                </a:solidFill>
                <a:latin typeface="Century Gothic" panose="020B0502020202020204" pitchFamily="34" charset="0"/>
              </a:rPr>
              <a:t>Key Stage Three</a:t>
            </a:r>
            <a:endParaRPr lang="en-US" sz="6600" b="1" cap="none" spc="0" dirty="0">
              <a:ln w="22225">
                <a:solidFill>
                  <a:sysClr val="windowText" lastClr="000000"/>
                </a:solidFill>
                <a:prstDash val="solid"/>
              </a:ln>
              <a:solidFill>
                <a:srgbClr val="FF0000"/>
              </a:solidFill>
              <a:effectLst/>
              <a:latin typeface="Century Gothic" panose="020B0502020202020204" pitchFamily="34" charset="0"/>
            </a:endParaRPr>
          </a:p>
        </p:txBody>
      </p:sp>
    </p:spTree>
    <p:extLst>
      <p:ext uri="{BB962C8B-B14F-4D97-AF65-F5344CB8AC3E}">
        <p14:creationId xmlns:p14="http://schemas.microsoft.com/office/powerpoint/2010/main" val="3741018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08025237"/>
              </p:ext>
            </p:extLst>
          </p:nvPr>
        </p:nvGraphicFramePr>
        <p:xfrm>
          <a:off x="0" y="461664"/>
          <a:ext cx="12192000" cy="6443462"/>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311019">
                <a:tc>
                  <a:txBody>
                    <a:bodyPr/>
                    <a:lstStyle/>
                    <a:p>
                      <a:pPr algn="ctr"/>
                      <a:r>
                        <a:rPr lang="en-GB" sz="1200" b="1" dirty="0">
                          <a:latin typeface="Century Gothic" panose="020B0502020202020204" pitchFamily="34" charset="0"/>
                        </a:rPr>
                        <a:t>Term</a:t>
                      </a:r>
                    </a:p>
                  </a:txBody>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849869">
                <a:tc rowSpan="2">
                  <a:txBody>
                    <a:bodyPr/>
                    <a:lstStyle/>
                    <a:p>
                      <a:pPr algn="ctr"/>
                      <a:r>
                        <a:rPr lang="en-GB" sz="1200" b="1" dirty="0">
                          <a:latin typeface="Century Gothic" panose="020B0502020202020204" pitchFamily="34" charset="0"/>
                        </a:rPr>
                        <a:t>Autumn </a:t>
                      </a:r>
                    </a:p>
                  </a:txBody>
                  <a:tcPr>
                    <a:solidFill>
                      <a:srgbClr val="CEE9E5"/>
                    </a:solidFill>
                  </a:tcPr>
                </a:tc>
                <a:tc>
                  <a:txBody>
                    <a:bodyPr/>
                    <a:lstStyle/>
                    <a:p>
                      <a:pPr marL="0" indent="0">
                        <a:buFont typeface="Arial" panose="020B0604020202020204" pitchFamily="34" charset="0"/>
                        <a:buNone/>
                      </a:pPr>
                      <a:endParaRPr lang="en-GB" sz="1100" b="0" dirty="0">
                        <a:latin typeface="Century Gothic" panose="020B0502020202020204" pitchFamily="34" charset="0"/>
                      </a:endParaRPr>
                    </a:p>
                    <a:p>
                      <a:pPr marL="0" indent="0" algn="l">
                        <a:lnSpc>
                          <a:spcPct val="107000"/>
                        </a:lnSpc>
                        <a:spcAft>
                          <a:spcPts val="0"/>
                        </a:spcAft>
                        <a:buFont typeface="Arial" panose="020B0604020202020204" pitchFamily="34" charset="0"/>
                        <a:buNone/>
                      </a:pPr>
                      <a:endParaRPr lang="en-GB" sz="1100" b="1" i="1" kern="1200" dirty="0">
                        <a:solidFill>
                          <a:schemeClr val="tx1"/>
                        </a:solidFill>
                        <a:effectLst/>
                        <a:latin typeface="Century Gothic" panose="020B0502020202020204" pitchFamily="34" charset="0"/>
                        <a:ea typeface="+mn-ea"/>
                        <a:cs typeface="+mn-cs"/>
                      </a:endParaRPr>
                    </a:p>
                    <a:p>
                      <a:pPr algn="l" rtl="0" fontAlgn="base"/>
                      <a:r>
                        <a:rPr lang="en-GB" sz="1100" b="1" i="1" dirty="0">
                          <a:solidFill>
                            <a:srgbClr val="000000"/>
                          </a:solidFill>
                          <a:effectLst/>
                          <a:latin typeface="Century Gothic" panose="020B0502020202020204" pitchFamily="34" charset="0"/>
                        </a:rPr>
                        <a:t>What was life like in Nazi Germany?</a:t>
                      </a:r>
                      <a:r>
                        <a:rPr lang="en-US"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Nazi policies towards women, young people and minority groups – </a:t>
                      </a:r>
                      <a:r>
                        <a:rPr lang="en-GB" sz="1100" b="0" i="1" dirty="0">
                          <a:solidFill>
                            <a:srgbClr val="000000"/>
                          </a:solidFill>
                          <a:effectLst/>
                          <a:latin typeface="Century Gothic" panose="020B0502020202020204" pitchFamily="34" charset="0"/>
                        </a:rPr>
                        <a:t>social, conformity</a:t>
                      </a:r>
                      <a:r>
                        <a:rPr lang="en-GB"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The Holocaust – </a:t>
                      </a:r>
                      <a:r>
                        <a:rPr lang="en-GB" sz="1100" b="0" i="1" dirty="0">
                          <a:solidFill>
                            <a:srgbClr val="000000"/>
                          </a:solidFill>
                          <a:effectLst/>
                          <a:latin typeface="Century Gothic" panose="020B0502020202020204" pitchFamily="34" charset="0"/>
                        </a:rPr>
                        <a:t>genocide, antisemitism</a:t>
                      </a:r>
                      <a:r>
                        <a:rPr lang="en-GB"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Education policies – </a:t>
                      </a:r>
                      <a:r>
                        <a:rPr lang="en-GB" sz="1100" b="0" i="1" dirty="0">
                          <a:solidFill>
                            <a:srgbClr val="000000"/>
                          </a:solidFill>
                          <a:effectLst/>
                          <a:latin typeface="Century Gothic" panose="020B0502020202020204" pitchFamily="34" charset="0"/>
                        </a:rPr>
                        <a:t>power, control</a:t>
                      </a:r>
                      <a:r>
                        <a:rPr lang="en-GB"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The Hitler Youth – </a:t>
                      </a:r>
                      <a:r>
                        <a:rPr lang="en-GB" sz="1100" b="0" i="1" dirty="0">
                          <a:solidFill>
                            <a:srgbClr val="000000"/>
                          </a:solidFill>
                          <a:effectLst/>
                          <a:latin typeface="Century Gothic" panose="020B0502020202020204" pitchFamily="34" charset="0"/>
                        </a:rPr>
                        <a:t>power, control, indoctrination</a:t>
                      </a:r>
                      <a:r>
                        <a:rPr lang="en-GB"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League of German Maidens – </a:t>
                      </a:r>
                      <a:r>
                        <a:rPr lang="en-GB" sz="1100" b="0" i="1" dirty="0">
                          <a:solidFill>
                            <a:srgbClr val="000000"/>
                          </a:solidFill>
                          <a:effectLst/>
                          <a:latin typeface="Century Gothic" panose="020B0502020202020204" pitchFamily="34" charset="0"/>
                        </a:rPr>
                        <a:t>indoctrination, control</a:t>
                      </a:r>
                      <a:r>
                        <a:rPr lang="en-GB" sz="1100" b="0" i="0" dirty="0">
                          <a:solidFill>
                            <a:srgbClr val="000000"/>
                          </a:solidFill>
                          <a:effectLst/>
                          <a:latin typeface="Century Gothic" panose="020B0502020202020204" pitchFamily="34" charset="0"/>
                        </a:rPr>
                        <a:t>​</a:t>
                      </a:r>
                    </a:p>
                    <a:p>
                      <a:pPr marL="0" indent="0" algn="l">
                        <a:lnSpc>
                          <a:spcPct val="107000"/>
                        </a:lnSpc>
                        <a:spcAft>
                          <a:spcPts val="0"/>
                        </a:spcAft>
                        <a:buFont typeface="Arial" panose="020B0604020202020204" pitchFamily="34" charset="0"/>
                        <a:buNone/>
                      </a:pPr>
                      <a:endParaRPr lang="en-GB" sz="1100" b="1" i="1" kern="1200" dirty="0">
                        <a:solidFill>
                          <a:schemeClr val="tx1"/>
                        </a:solidFill>
                        <a:effectLst/>
                        <a:latin typeface="Century Gothic" panose="020B0502020202020204" pitchFamily="34" charset="0"/>
                        <a:ea typeface="+mn-ea"/>
                        <a:cs typeface="+mn-cs"/>
                      </a:endParaRPr>
                    </a:p>
                    <a:p>
                      <a:pPr marL="0" indent="0" algn="l">
                        <a:lnSpc>
                          <a:spcPct val="107000"/>
                        </a:lnSpc>
                        <a:spcAft>
                          <a:spcPts val="0"/>
                        </a:spcAft>
                        <a:buFont typeface="Arial" panose="020B0604020202020204" pitchFamily="34" charset="0"/>
                        <a:buNone/>
                      </a:pPr>
                      <a:r>
                        <a:rPr lang="en-GB" sz="1100" b="1" i="1" kern="1200" dirty="0">
                          <a:solidFill>
                            <a:schemeClr val="tx1"/>
                          </a:solidFill>
                          <a:effectLst/>
                          <a:latin typeface="Century Gothic" panose="020B0502020202020204" pitchFamily="34" charset="0"/>
                          <a:ea typeface="+mn-ea"/>
                          <a:cs typeface="+mn-cs"/>
                        </a:rPr>
                        <a:t>How did wartime allies become peacetime enemies?</a:t>
                      </a: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Capitalism vs. Communism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ideology, conflict</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Tehran, Yalta and Potsdam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politics, world</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NATO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world, protection</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Warsaw Pact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law, fear</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Cuban Missile Crisis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conflict, ideology</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100" i="0" dirty="0">
                          <a:effectLst/>
                          <a:latin typeface="Century Gothic" panose="020B0502020202020204" pitchFamily="34" charset="0"/>
                          <a:ea typeface="Calibri" panose="020F0502020204030204" pitchFamily="34" charset="0"/>
                          <a:cs typeface="Times New Roman" panose="02020603050405020304" pitchFamily="18" charset="0"/>
                        </a:rPr>
                        <a:t>Berlin Wall – </a:t>
                      </a:r>
                      <a:r>
                        <a:rPr lang="en-GB" sz="1100" i="1" dirty="0">
                          <a:effectLst/>
                          <a:latin typeface="Century Gothic" panose="020B0502020202020204" pitchFamily="34" charset="0"/>
                          <a:ea typeface="Calibri" panose="020F0502020204030204" pitchFamily="34" charset="0"/>
                          <a:cs typeface="Times New Roman" panose="02020603050405020304" pitchFamily="18" charset="0"/>
                        </a:rPr>
                        <a:t>fear, segregation</a:t>
                      </a:r>
                      <a:endParaRPr lang="en-GB" sz="110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100" b="0" dirty="0">
                        <a:latin typeface="Century Gothic" panose="020B0502020202020204" pitchFamily="34" charset="0"/>
                      </a:endParaRPr>
                    </a:p>
                    <a:p>
                      <a:pPr marL="0" indent="0">
                        <a:buFont typeface="Arial" panose="020B0604020202020204" pitchFamily="34" charset="0"/>
                        <a:buNone/>
                      </a:pPr>
                      <a:endParaRPr lang="en-GB" sz="1100" b="0" dirty="0">
                        <a:latin typeface="Century Gothic" panose="020B0502020202020204" pitchFamily="34" charset="0"/>
                      </a:endParaRPr>
                    </a:p>
                    <a:p>
                      <a:pPr marL="0" indent="0">
                        <a:buFont typeface="Arial" panose="020B0604020202020204" pitchFamily="34" charset="0"/>
                        <a:buNone/>
                      </a:pPr>
                      <a:endParaRPr lang="en-GB" sz="1100" b="0" dirty="0">
                        <a:latin typeface="Century Gothic" panose="020B0502020202020204" pitchFamily="34" charset="0"/>
                      </a:endParaRPr>
                    </a:p>
                  </a:txBody>
                  <a:tcPr>
                    <a:solidFill>
                      <a:srgbClr val="CEE9E5"/>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AO1: </a:t>
                      </a:r>
                      <a:r>
                        <a:rPr lang="en-GB" sz="105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AO2: </a:t>
                      </a:r>
                      <a:r>
                        <a:rPr lang="en-GB" sz="1050" dirty="0">
                          <a:latin typeface="Century Gothic" panose="020B0502020202020204" pitchFamily="34" charset="0"/>
                        </a:rPr>
                        <a:t>Explain and analyse historical events and periods studied using  second order historical concepts; </a:t>
                      </a:r>
                      <a:r>
                        <a:rPr lang="en-GB" sz="1050" b="1" dirty="0">
                          <a:solidFill>
                            <a:srgbClr val="FF0000"/>
                          </a:solidFill>
                          <a:latin typeface="Century Gothic" panose="020B0502020202020204" pitchFamily="34" charset="0"/>
                        </a:rPr>
                        <a:t>cause and consequence</a:t>
                      </a:r>
                      <a:r>
                        <a:rPr lang="en-GB" sz="1050" dirty="0">
                          <a:latin typeface="Century Gothic" panose="020B0502020202020204" pitchFamily="34" charset="0"/>
                        </a:rPr>
                        <a:t>, </a:t>
                      </a:r>
                      <a:r>
                        <a:rPr lang="en-GB" sz="1050" b="1" dirty="0">
                          <a:solidFill>
                            <a:srgbClr val="FF0000"/>
                          </a:solidFill>
                          <a:latin typeface="Century Gothic" panose="020B0502020202020204" pitchFamily="34" charset="0"/>
                        </a:rPr>
                        <a:t>similarity and difference</a:t>
                      </a:r>
                      <a:r>
                        <a:rPr lang="en-GB" sz="1050" dirty="0">
                          <a:latin typeface="Century Gothic" panose="020B0502020202020204" pitchFamily="34" charset="0"/>
                        </a:rPr>
                        <a:t>, change and continuity and 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AO3: </a:t>
                      </a:r>
                      <a:r>
                        <a:rPr lang="en-GB" sz="105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AO4: </a:t>
                      </a:r>
                      <a:r>
                        <a:rPr lang="en-GB" sz="105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171450" indent="-171450" algn="l">
                        <a:lnSpc>
                          <a:spcPct val="107000"/>
                        </a:lnSpc>
                        <a:spcAft>
                          <a:spcPts val="0"/>
                        </a:spcAft>
                        <a:buFont typeface="Arial" panose="020B0604020202020204" pitchFamily="34" charset="0"/>
                        <a:buChar char="•"/>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algn="l" rtl="0" fontAlgn="base"/>
                      <a:r>
                        <a:rPr lang="en-GB" sz="1100" b="1" i="0" dirty="0">
                          <a:solidFill>
                            <a:srgbClr val="000000"/>
                          </a:solidFill>
                          <a:effectLst/>
                          <a:latin typeface="Century Gothic" panose="020B0502020202020204" pitchFamily="34" charset="0"/>
                        </a:rPr>
                        <a:t>Life in Nazi Germany</a:t>
                      </a:r>
                      <a:r>
                        <a:rPr lang="en-US"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The Clever Teen’s Guide to… </a:t>
                      </a:r>
                      <a:r>
                        <a:rPr lang="en-US"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Swing Kids</a:t>
                      </a:r>
                      <a:r>
                        <a:rPr lang="en-US"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Holocaust Survivor testimony</a:t>
                      </a:r>
                      <a:r>
                        <a:rPr lang="en-US" sz="1100" b="0" i="0" dirty="0">
                          <a:solidFill>
                            <a:srgbClr val="000000"/>
                          </a:solidFill>
                          <a:effectLst/>
                          <a:latin typeface="Century Gothic" panose="020B0502020202020204" pitchFamily="34" charset="0"/>
                        </a:rPr>
                        <a:t>​</a:t>
                      </a:r>
                    </a:p>
                    <a:p>
                      <a:pPr algn="l" rtl="0" fontAlgn="base">
                        <a:buFont typeface="Arial" panose="020B0604020202020204" pitchFamily="34" charset="0"/>
                        <a:buChar char="•"/>
                      </a:pPr>
                      <a:r>
                        <a:rPr lang="en-GB" sz="1100" b="0" i="0" dirty="0">
                          <a:solidFill>
                            <a:srgbClr val="000000"/>
                          </a:solidFill>
                          <a:effectLst/>
                          <a:latin typeface="Century Gothic" panose="020B0502020202020204" pitchFamily="34" charset="0"/>
                        </a:rPr>
                        <a:t>One Day in Auschwitz</a:t>
                      </a:r>
                      <a:endParaRPr lang="en-GB" sz="1100" b="1" baseline="0" dirty="0">
                        <a:latin typeface="Century Gothic" panose="020B0502020202020204" pitchFamily="34" charset="0"/>
                      </a:endParaRPr>
                    </a:p>
                    <a:p>
                      <a:pPr marL="0" indent="0">
                        <a:buFont typeface="Arial" panose="020B0604020202020204" pitchFamily="34" charset="0"/>
                        <a:buNone/>
                      </a:pPr>
                      <a:endParaRPr lang="en-GB" sz="1100" b="1" baseline="0" dirty="0">
                        <a:latin typeface="Century Gothic" panose="020B0502020202020204" pitchFamily="34" charset="0"/>
                      </a:endParaRPr>
                    </a:p>
                    <a:p>
                      <a:pPr marL="0" indent="0">
                        <a:buFont typeface="Arial" panose="020B0604020202020204" pitchFamily="34" charset="0"/>
                        <a:buNone/>
                      </a:pPr>
                      <a:r>
                        <a:rPr lang="en-GB" sz="1100" b="1" baseline="0" dirty="0">
                          <a:latin typeface="Century Gothic" panose="020B0502020202020204" pitchFamily="34" charset="0"/>
                        </a:rPr>
                        <a:t>Cold War – beginnings </a:t>
                      </a:r>
                    </a:p>
                    <a:p>
                      <a:pPr marL="171450" indent="-171450">
                        <a:buFont typeface="Arial" panose="020B0604020202020204" pitchFamily="34" charset="0"/>
                        <a:buChar char="•"/>
                      </a:pPr>
                      <a:endParaRPr lang="en-GB" sz="1100" baseline="0" dirty="0">
                        <a:latin typeface="Century Gothic" panose="020B0502020202020204" pitchFamily="34" charset="0"/>
                      </a:endParaRPr>
                    </a:p>
                    <a:p>
                      <a:pPr marL="171450" indent="-171450">
                        <a:buFont typeface="Arial" panose="020B0604020202020204" pitchFamily="34" charset="0"/>
                        <a:buChar char="•"/>
                      </a:pPr>
                      <a:r>
                        <a:rPr lang="en-GB" sz="1100" baseline="0" dirty="0">
                          <a:latin typeface="Century Gothic" panose="020B0502020202020204" pitchFamily="34" charset="0"/>
                        </a:rPr>
                        <a:t>Political spectrum revisited, US politics, Democrat vs Republican</a:t>
                      </a:r>
                    </a:p>
                    <a:p>
                      <a:pPr marL="171450" indent="-171450">
                        <a:buFont typeface="Arial" panose="020B0604020202020204" pitchFamily="34" charset="0"/>
                        <a:buChar char="•"/>
                      </a:pPr>
                      <a:r>
                        <a:rPr lang="en-GB" sz="1100" baseline="0" dirty="0">
                          <a:latin typeface="Century Gothic" panose="020B0502020202020204" pitchFamily="34" charset="0"/>
                        </a:rPr>
                        <a:t>Presidency</a:t>
                      </a:r>
                    </a:p>
                    <a:p>
                      <a:pPr marL="171450" indent="-171450">
                        <a:buFont typeface="Arial" panose="020B0604020202020204" pitchFamily="34" charset="0"/>
                        <a:buChar char="•"/>
                      </a:pPr>
                      <a:r>
                        <a:rPr lang="en-GB" sz="1100" baseline="0" dirty="0">
                          <a:latin typeface="Century Gothic" panose="020B0502020202020204" pitchFamily="34" charset="0"/>
                        </a:rPr>
                        <a:t>USSR – death of Stalin power struggle</a:t>
                      </a:r>
                    </a:p>
                    <a:p>
                      <a:pPr marL="171450" indent="-171450">
                        <a:buFont typeface="Arial" panose="020B0604020202020204" pitchFamily="34" charset="0"/>
                        <a:buChar char="•"/>
                      </a:pPr>
                      <a:r>
                        <a:rPr lang="en-GB" sz="1100" baseline="0" dirty="0">
                          <a:latin typeface="Century Gothic" panose="020B0502020202020204" pitchFamily="34" charset="0"/>
                        </a:rPr>
                        <a:t>Putin</a:t>
                      </a:r>
                    </a:p>
                    <a:p>
                      <a:pPr marL="171450" indent="-171450">
                        <a:buFont typeface="Arial" panose="020B0604020202020204" pitchFamily="34" charset="0"/>
                        <a:buChar char="•"/>
                      </a:pPr>
                      <a:r>
                        <a:rPr lang="en-GB" sz="1100" baseline="0" dirty="0">
                          <a:latin typeface="Century Gothic" panose="020B0502020202020204" pitchFamily="34" charset="0"/>
                        </a:rPr>
                        <a:t>Tunnel 29</a:t>
                      </a:r>
                    </a:p>
                    <a:p>
                      <a:pPr marL="0" indent="0">
                        <a:buFont typeface="Arial" panose="020B0604020202020204" pitchFamily="34" charset="0"/>
                        <a:buNone/>
                      </a:pPr>
                      <a:endParaRPr lang="en-GB" sz="1100" baseline="0" dirty="0">
                        <a:latin typeface="Century Gothic" panose="020B0502020202020204" pitchFamily="34" charset="0"/>
                      </a:endParaRPr>
                    </a:p>
                    <a:p>
                      <a:pPr marL="0" indent="0">
                        <a:buFont typeface="Arial" panose="020B0604020202020204" pitchFamily="34" charset="0"/>
                        <a:buNone/>
                      </a:pPr>
                      <a:endParaRPr lang="en-GB" sz="110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10001"/>
                  </a:ext>
                </a:extLst>
              </a:tr>
              <a:tr h="2235448">
                <a:tc vMerge="1">
                  <a:txBody>
                    <a:bodyPr/>
                    <a:lstStyle/>
                    <a:p>
                      <a:endParaRPr lang="en-GB"/>
                    </a:p>
                  </a:txBody>
                  <a:tcPr/>
                </a:tc>
                <a:tc>
                  <a:txBody>
                    <a:bodyPr/>
                    <a:lstStyle/>
                    <a:p>
                      <a:pPr marL="0" indent="0">
                        <a:buFont typeface="Arial" panose="020B0604020202020204" pitchFamily="34" charset="0"/>
                        <a:buNone/>
                      </a:pPr>
                      <a:r>
                        <a:rPr lang="en-GB" sz="1600" b="1" i="1" dirty="0">
                          <a:latin typeface="Century Gothic" panose="020B0502020202020204" pitchFamily="34" charset="0"/>
                        </a:rPr>
                        <a:t>Developing from Y9 &amp; Y10:</a:t>
                      </a:r>
                    </a:p>
                    <a:p>
                      <a:pPr marL="171450" indent="-171450">
                        <a:buFont typeface="Arial" panose="020B0604020202020204" pitchFamily="34" charset="0"/>
                        <a:buChar char="•"/>
                      </a:pPr>
                      <a:r>
                        <a:rPr lang="en-GB" sz="1200" b="0" i="0" dirty="0">
                          <a:latin typeface="Century Gothic" panose="020B0502020202020204" pitchFamily="34" charset="0"/>
                        </a:rPr>
                        <a:t>Power and authority of the Government</a:t>
                      </a:r>
                    </a:p>
                    <a:p>
                      <a:pPr marL="171450" indent="-171450">
                        <a:buFont typeface="Arial" panose="020B0604020202020204" pitchFamily="34" charset="0"/>
                        <a:buChar char="•"/>
                      </a:pPr>
                      <a:r>
                        <a:rPr lang="en-GB" sz="1200" b="0" i="0" dirty="0">
                          <a:latin typeface="Century Gothic" panose="020B0502020202020204" pitchFamily="34" charset="0"/>
                        </a:rPr>
                        <a:t>War, conflict</a:t>
                      </a:r>
                    </a:p>
                    <a:p>
                      <a:pPr marL="171450" indent="-171450">
                        <a:buFont typeface="Arial" panose="020B0604020202020204" pitchFamily="34" charset="0"/>
                        <a:buChar char="•"/>
                      </a:pPr>
                      <a:r>
                        <a:rPr lang="en-GB" sz="1200" b="0" i="0" dirty="0">
                          <a:latin typeface="Century Gothic" panose="020B0502020202020204" pitchFamily="34" charset="0"/>
                        </a:rPr>
                        <a:t>Cold War – Berlin Wall, end of the Cold War</a:t>
                      </a:r>
                    </a:p>
                    <a:p>
                      <a:pPr marL="171450" indent="-171450">
                        <a:buFont typeface="Arial" panose="020B0604020202020204" pitchFamily="34" charset="0"/>
                        <a:buChar char="•"/>
                      </a:pPr>
                      <a:endParaRPr lang="en-GB" sz="1200" b="0" i="0" dirty="0">
                        <a:latin typeface="Century Gothic" panose="020B0502020202020204" pitchFamily="34" charset="0"/>
                      </a:endParaRPr>
                    </a:p>
                    <a:p>
                      <a:pPr marL="171450" indent="-171450">
                        <a:buFont typeface="Arial" panose="020B0604020202020204" pitchFamily="34" charset="0"/>
                        <a:buChar char="•"/>
                      </a:pPr>
                      <a:r>
                        <a:rPr lang="en-GB" sz="1200" b="0" i="0" dirty="0" err="1">
                          <a:latin typeface="Century Gothic" panose="020B0502020202020204" pitchFamily="34" charset="0"/>
                        </a:rPr>
                        <a:t>Birchensale</a:t>
                      </a:r>
                      <a:r>
                        <a:rPr lang="en-GB" sz="1200" b="0" i="0" dirty="0">
                          <a:latin typeface="Century Gothic" panose="020B0502020202020204" pitchFamily="34" charset="0"/>
                        </a:rPr>
                        <a:t> – Y7, The Tudors</a:t>
                      </a:r>
                    </a:p>
                    <a:p>
                      <a:pPr marL="0" indent="0">
                        <a:buFont typeface="Arial" panose="020B0604020202020204" pitchFamily="34" charset="0"/>
                        <a:buNone/>
                      </a:pPr>
                      <a:endParaRPr lang="en-GB" sz="1200" b="0" dirty="0">
                        <a:latin typeface="Century Gothic" panose="020B0502020202020204" pitchFamily="34" charset="0"/>
                      </a:endParaRPr>
                    </a:p>
                  </a:txBody>
                  <a:tcPr/>
                </a:tc>
                <a:tc gridSpan="2">
                  <a:txBody>
                    <a:bodyPr/>
                    <a:lstStyle/>
                    <a:p>
                      <a:pPr marL="0" indent="0">
                        <a:buFont typeface="Arial" panose="020B0604020202020204" pitchFamily="34" charset="0"/>
                        <a:buNone/>
                      </a:pPr>
                      <a:r>
                        <a:rPr lang="en-GB" sz="1400" b="1" i="1" baseline="0" dirty="0">
                          <a:latin typeface="Century Gothic" panose="020B0502020202020204" pitchFamily="34" charset="0"/>
                        </a:rPr>
                        <a:t>Developing from KS3 &amp; Y10: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171450" indent="-171450">
                        <a:buFont typeface="Arial" panose="020B0604020202020204" pitchFamily="34" charset="0"/>
                        <a:buChar char="•"/>
                      </a:pPr>
                      <a:r>
                        <a:rPr lang="en-GB" sz="1200" b="1" baseline="0" dirty="0">
                          <a:latin typeface="Century Gothic" panose="020B0502020202020204" pitchFamily="34" charset="0"/>
                        </a:rPr>
                        <a:t>AO1</a:t>
                      </a:r>
                      <a:r>
                        <a:rPr lang="en-GB" sz="120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200" b="1" baseline="0" dirty="0">
                          <a:latin typeface="Century Gothic" panose="020B0502020202020204" pitchFamily="34" charset="0"/>
                        </a:rPr>
                        <a:t>AO2</a:t>
                      </a:r>
                      <a:r>
                        <a:rPr lang="en-GB" sz="1200" baseline="0" dirty="0">
                          <a:latin typeface="Century Gothic" panose="020B0502020202020204" pitchFamily="34" charset="0"/>
                        </a:rPr>
                        <a:t>: Analysis of cause and consequence and similarity and difference using prior knowledge of first order concepts</a:t>
                      </a:r>
                    </a:p>
                    <a:p>
                      <a:pPr marL="171450" indent="-171450">
                        <a:buFont typeface="Arial" panose="020B0604020202020204" pitchFamily="34" charset="0"/>
                        <a:buChar char="•"/>
                      </a:pPr>
                      <a:r>
                        <a:rPr lang="en-GB" sz="1200" b="1" baseline="0" dirty="0">
                          <a:latin typeface="Century Gothic" panose="020B0502020202020204" pitchFamily="34" charset="0"/>
                        </a:rPr>
                        <a:t>AO3: </a:t>
                      </a:r>
                      <a:r>
                        <a:rPr lang="en-GB" sz="1200" b="0" baseline="0" dirty="0">
                          <a:latin typeface="Century Gothic" panose="020B0502020202020204" pitchFamily="34" charset="0"/>
                        </a:rPr>
                        <a:t>Using NOP to </a:t>
                      </a:r>
                      <a:r>
                        <a:rPr lang="en-GB" sz="1200" baseline="0" dirty="0">
                          <a:latin typeface="Century Gothic" panose="020B0502020202020204" pitchFamily="34" charset="0"/>
                        </a:rPr>
                        <a:t>interpret sources to analysis of a variety of source types, based on nature, origin and purpose of the sources with evaluation.</a:t>
                      </a:r>
                    </a:p>
                    <a:p>
                      <a:pPr marL="171450" indent="-171450">
                        <a:buFont typeface="Arial" panose="020B0604020202020204" pitchFamily="34" charset="0"/>
                        <a:buChar char="•"/>
                      </a:pPr>
                      <a:r>
                        <a:rPr lang="en-GB" sz="1200" b="1" baseline="0" dirty="0">
                          <a:latin typeface="Century Gothic" panose="020B0502020202020204" pitchFamily="34" charset="0"/>
                        </a:rPr>
                        <a:t>AO4: </a:t>
                      </a:r>
                      <a:r>
                        <a:rPr lang="en-GB" sz="1200" b="0" baseline="0" dirty="0">
                          <a:latin typeface="Century Gothic" panose="020B0502020202020204" pitchFamily="34" charset="0"/>
                        </a:rPr>
                        <a:t>Understanding differences within a series of historical interpretations to analysing why those interpretations are formed.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11</a:t>
            </a:r>
          </a:p>
        </p:txBody>
      </p:sp>
      <p:sp>
        <p:nvSpPr>
          <p:cNvPr id="5" name="TextBox 4">
            <a:extLst>
              <a:ext uri="{FF2B5EF4-FFF2-40B4-BE49-F238E27FC236}">
                <a16:creationId xmlns:a16="http://schemas.microsoft.com/office/drawing/2014/main" id="{26B24367-5DA9-4C5D-A054-6EEB6FEF354C}"/>
              </a:ext>
            </a:extLst>
          </p:cNvPr>
          <p:cNvSpPr txBox="1"/>
          <p:nvPr/>
        </p:nvSpPr>
        <p:spPr>
          <a:xfrm>
            <a:off x="815009" y="749612"/>
            <a:ext cx="6109252"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1200872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8B1948-1BA6-476A-8357-F9F5F432F237}"/>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11</a:t>
            </a:r>
          </a:p>
        </p:txBody>
      </p:sp>
      <p:graphicFrame>
        <p:nvGraphicFramePr>
          <p:cNvPr id="8" name="Table 7">
            <a:extLst>
              <a:ext uri="{FF2B5EF4-FFF2-40B4-BE49-F238E27FC236}">
                <a16:creationId xmlns:a16="http://schemas.microsoft.com/office/drawing/2014/main" id="{432F21D1-A138-4BE9-AAE7-58BD504451AD}"/>
              </a:ext>
            </a:extLst>
          </p:cNvPr>
          <p:cNvGraphicFramePr>
            <a:graphicFrameLocks noGrp="1"/>
          </p:cNvGraphicFramePr>
          <p:nvPr>
            <p:extLst>
              <p:ext uri="{D42A27DB-BD31-4B8C-83A1-F6EECF244321}">
                <p14:modId xmlns:p14="http://schemas.microsoft.com/office/powerpoint/2010/main" val="3419815885"/>
              </p:ext>
            </p:extLst>
          </p:nvPr>
        </p:nvGraphicFramePr>
        <p:xfrm>
          <a:off x="0" y="461664"/>
          <a:ext cx="12192000" cy="7125754"/>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80511">
                <a:tc>
                  <a:txBody>
                    <a:bodyPr/>
                    <a:lstStyle/>
                    <a:p>
                      <a:pPr algn="ctr"/>
                      <a:r>
                        <a:rPr lang="en-GB" sz="1200" b="1" dirty="0">
                          <a:latin typeface="Century Gothic" panose="020B0502020202020204" pitchFamily="34" charset="0"/>
                        </a:rPr>
                        <a:t>Term</a:t>
                      </a:r>
                    </a:p>
                  </a:txBody>
                  <a:tcPr>
                    <a:solidFill>
                      <a:srgbClr val="FFEDC8"/>
                    </a:solidFill>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Hinterland</a:t>
                      </a:r>
                    </a:p>
                  </a:txBody>
                  <a:tcPr>
                    <a:solidFill>
                      <a:srgbClr val="FFEDC8"/>
                    </a:solidFill>
                  </a:tcPr>
                </a:tc>
                <a:extLst>
                  <a:ext uri="{0D108BD9-81ED-4DB2-BD59-A6C34878D82A}">
                    <a16:rowId xmlns:a16="http://schemas.microsoft.com/office/drawing/2014/main" val="10000"/>
                  </a:ext>
                </a:extLst>
              </a:tr>
              <a:tr h="3202501">
                <a:tc rowSpan="2">
                  <a:txBody>
                    <a:bodyPr/>
                    <a:lstStyle/>
                    <a:p>
                      <a:pPr algn="ctr"/>
                      <a:r>
                        <a:rPr lang="en-GB" sz="1200" b="1" dirty="0">
                          <a:latin typeface="Century Gothic" panose="020B0502020202020204" pitchFamily="34" charset="0"/>
                        </a:rPr>
                        <a:t>Spring</a:t>
                      </a:r>
                    </a:p>
                  </a:txBody>
                  <a:tcPr>
                    <a:solidFill>
                      <a:srgbClr val="A8D08D"/>
                    </a:solidFill>
                  </a:tcPr>
                </a:tc>
                <a:tc>
                  <a:txBody>
                    <a:bodyPr/>
                    <a:lstStyle/>
                    <a:p>
                      <a:pPr marL="0" indent="0">
                        <a:buFont typeface="Arial" panose="020B0604020202020204" pitchFamily="34" charset="0"/>
                        <a:buNone/>
                      </a:pPr>
                      <a:endParaRPr lang="en-GB" sz="1050" b="0" dirty="0">
                        <a:latin typeface="Century Gothic" panose="020B0502020202020204" pitchFamily="34" charset="0"/>
                      </a:endParaRPr>
                    </a:p>
                    <a:p>
                      <a:pPr marL="0" indent="0">
                        <a:buFont typeface="Arial" panose="020B0604020202020204" pitchFamily="34" charset="0"/>
                        <a:buNone/>
                      </a:pPr>
                      <a:endParaRPr lang="en-GB" sz="1050" b="0" dirty="0">
                        <a:latin typeface="Century Gothic" panose="020B0502020202020204" pitchFamily="34" charset="0"/>
                      </a:endParaRPr>
                    </a:p>
                    <a:p>
                      <a:pPr marL="0" indent="0">
                        <a:buFont typeface="Arial" panose="020B0604020202020204" pitchFamily="34" charset="0"/>
                        <a:buNone/>
                      </a:pPr>
                      <a:r>
                        <a:rPr lang="en-GB" sz="1050" b="1" i="1" kern="1200" dirty="0">
                          <a:solidFill>
                            <a:schemeClr val="tx1"/>
                          </a:solidFill>
                          <a:effectLst/>
                          <a:latin typeface="Century Gothic" panose="020B0502020202020204" pitchFamily="34" charset="0"/>
                          <a:ea typeface="+mn-ea"/>
                          <a:cs typeface="+mn-cs"/>
                        </a:rPr>
                        <a:t>How did the Cold War end?</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Afghanistan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control, resources, fear</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Nuclear Power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arms race, weapons</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Star Wars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supremacy, fear</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Eastern Bloc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fear, control</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Fall of the Berlin Wall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democracy, resolution</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80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dirty="0">
                          <a:effectLst/>
                          <a:latin typeface="Century Gothic" panose="020B0502020202020204" pitchFamily="34" charset="0"/>
                          <a:ea typeface="Calibri" panose="020F0502020204030204" pitchFamily="34" charset="0"/>
                          <a:cs typeface="Times New Roman" panose="02020603050405020304" pitchFamily="18" charset="0"/>
                        </a:rPr>
                        <a:t>How successfully did Elizabeth 1st govern England?</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Succession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monarchy, legitimacy</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Legitimacy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monarchy, women</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Privy Council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power, law</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Francis Walsingham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power, expert</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William Cecil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power, expert</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Privy Council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government, authority</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Catholic/ Protestant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religion, conflict</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Religious Settlement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resolution, power</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dirty="0">
                        <a:effectLst/>
                        <a:latin typeface="Century Gothic" panose="020B0502020202020204" pitchFamily="34" charset="0"/>
                        <a:ea typeface="Calibri" panose="020F0502020204030204" pitchFamily="34" charset="0"/>
                        <a:cs typeface="Times New Roman" panose="02020603050405020304" pitchFamily="18" charset="0"/>
                      </a:endParaRPr>
                    </a:p>
                  </a:txBody>
                  <a:tcPr>
                    <a:solidFill>
                      <a:srgbClr val="A8D08D"/>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100" b="1" dirty="0">
                          <a:latin typeface="Century Gothic" panose="020B0502020202020204" pitchFamily="34" charset="0"/>
                        </a:rPr>
                        <a:t>AO1: </a:t>
                      </a:r>
                      <a:r>
                        <a:rPr lang="en-GB" sz="110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1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100" b="1" dirty="0">
                          <a:latin typeface="Century Gothic" panose="020B0502020202020204" pitchFamily="34" charset="0"/>
                        </a:rPr>
                        <a:t>AO2: </a:t>
                      </a:r>
                      <a:r>
                        <a:rPr lang="en-GB" sz="1100" dirty="0">
                          <a:latin typeface="Century Gothic" panose="020B0502020202020204" pitchFamily="34" charset="0"/>
                        </a:rPr>
                        <a:t>Explain and analyse historical events and periods studied using  second order historical concepts; </a:t>
                      </a:r>
                      <a:r>
                        <a:rPr lang="en-GB" sz="1100" b="1" dirty="0">
                          <a:solidFill>
                            <a:srgbClr val="FF0000"/>
                          </a:solidFill>
                          <a:latin typeface="Century Gothic" panose="020B0502020202020204" pitchFamily="34" charset="0"/>
                        </a:rPr>
                        <a:t>cause and consequence, similarity and difference, change and continuity and significance</a:t>
                      </a:r>
                      <a:r>
                        <a:rPr lang="en-GB" sz="1100" dirty="0">
                          <a:latin typeface="Century Gothic" panose="020B0502020202020204" pitchFamily="34" charset="0"/>
                        </a:rPr>
                        <a:t>.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1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100" b="1" i="0" dirty="0">
                          <a:solidFill>
                            <a:srgbClr val="000000"/>
                          </a:solidFill>
                          <a:effectLst/>
                          <a:latin typeface="Century Gothic" panose="020B0502020202020204" pitchFamily="34" charset="0"/>
                        </a:rPr>
                        <a:t>AO2: </a:t>
                      </a:r>
                      <a:r>
                        <a:rPr lang="en-GB" sz="1100" b="0" i="0" dirty="0">
                          <a:solidFill>
                            <a:srgbClr val="000000"/>
                          </a:solidFill>
                          <a:effectLst/>
                          <a:latin typeface="Century Gothic" panose="020B0502020202020204" pitchFamily="34" charset="0"/>
                        </a:rPr>
                        <a:t>Explain and analyse historical events and periods studied using second order historical concepts; </a:t>
                      </a:r>
                      <a:r>
                        <a:rPr lang="en-GB" sz="1100" b="1" i="0" dirty="0">
                          <a:solidFill>
                            <a:srgbClr val="FF0000"/>
                          </a:solidFill>
                          <a:effectLst/>
                          <a:latin typeface="Century Gothic" panose="020B0502020202020204" pitchFamily="34" charset="0"/>
                        </a:rPr>
                        <a:t>cause and consequence</a:t>
                      </a:r>
                      <a:r>
                        <a:rPr lang="en-GB" sz="1100" b="0" i="0" dirty="0">
                          <a:solidFill>
                            <a:srgbClr val="000000"/>
                          </a:solidFill>
                          <a:effectLst/>
                          <a:latin typeface="Century Gothic" panose="020B0502020202020204" pitchFamily="34" charset="0"/>
                        </a:rPr>
                        <a:t>, </a:t>
                      </a:r>
                      <a:r>
                        <a:rPr lang="en-GB" sz="1100" b="1" i="0" dirty="0">
                          <a:solidFill>
                            <a:srgbClr val="FF0000"/>
                          </a:solidFill>
                          <a:effectLst/>
                          <a:latin typeface="Century Gothic" panose="020B0502020202020204" pitchFamily="34" charset="0"/>
                        </a:rPr>
                        <a:t>similarity and difference</a:t>
                      </a:r>
                      <a:r>
                        <a:rPr lang="en-GB" sz="1100" b="0" i="0" dirty="0">
                          <a:solidFill>
                            <a:srgbClr val="000000"/>
                          </a:solidFill>
                          <a:effectLst/>
                          <a:latin typeface="Century Gothic" panose="020B0502020202020204" pitchFamily="34" charset="0"/>
                        </a:rPr>
                        <a:t>, change and continuity and significance</a:t>
                      </a:r>
                      <a:endParaRPr lang="en-GB" sz="11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100" b="1" dirty="0">
                          <a:latin typeface="Century Gothic" panose="020B0502020202020204" pitchFamily="34" charset="0"/>
                        </a:rPr>
                        <a:t>AO3: </a:t>
                      </a:r>
                      <a:r>
                        <a:rPr lang="en-GB" sz="110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100" b="1" dirty="0">
                          <a:latin typeface="Century Gothic" panose="020B0502020202020204" pitchFamily="34" charset="0"/>
                        </a:rPr>
                        <a:t>AO4: </a:t>
                      </a:r>
                      <a:r>
                        <a:rPr lang="en-GB" sz="110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171450" indent="-171450" algn="l">
                        <a:lnSpc>
                          <a:spcPct val="107000"/>
                        </a:lnSpc>
                        <a:spcAft>
                          <a:spcPts val="0"/>
                        </a:spcAft>
                        <a:buFont typeface="Arial" panose="020B0604020202020204" pitchFamily="34" charset="0"/>
                        <a:buChar char="•"/>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0" indent="0">
                        <a:buFont typeface="Arial" panose="020B0604020202020204" pitchFamily="34" charset="0"/>
                        <a:buNone/>
                      </a:pPr>
                      <a:r>
                        <a:rPr lang="en-GB" sz="1050" baseline="0" dirty="0">
                          <a:latin typeface="Century Gothic" panose="020B0502020202020204" pitchFamily="34" charset="0"/>
                        </a:rPr>
                        <a:t>Artefacts</a:t>
                      </a:r>
                    </a:p>
                    <a:p>
                      <a:pPr marL="171450" indent="-171450">
                        <a:buFont typeface="Arial" panose="020B0604020202020204" pitchFamily="34" charset="0"/>
                        <a:buChar char="•"/>
                      </a:pPr>
                      <a:r>
                        <a:rPr lang="en-GB" sz="1050" baseline="0" dirty="0">
                          <a:latin typeface="Century Gothic" panose="020B0502020202020204" pitchFamily="34" charset="0"/>
                        </a:rPr>
                        <a:t>Chernobyl </a:t>
                      </a:r>
                    </a:p>
                    <a:p>
                      <a:pPr marL="171450" indent="-171450">
                        <a:buFont typeface="Arial" panose="020B0604020202020204" pitchFamily="34" charset="0"/>
                        <a:buChar char="•"/>
                      </a:pPr>
                      <a:r>
                        <a:rPr lang="en-GB" sz="1050" baseline="0" dirty="0">
                          <a:latin typeface="Century Gothic" panose="020B0502020202020204" pitchFamily="34" charset="0"/>
                        </a:rPr>
                        <a:t>Sputnik – establishment of NASA under Eisenhower</a:t>
                      </a:r>
                    </a:p>
                    <a:p>
                      <a:pPr marL="171450" indent="-171450">
                        <a:buFont typeface="Arial" panose="020B0604020202020204" pitchFamily="34" charset="0"/>
                        <a:buChar char="•"/>
                      </a:pPr>
                      <a:r>
                        <a:rPr lang="en-GB" sz="1050" baseline="0" dirty="0">
                          <a:latin typeface="Century Gothic" panose="020B0502020202020204" pitchFamily="34" charset="0"/>
                        </a:rPr>
                        <a:t>Music from the fall of the Berlin </a:t>
                      </a:r>
                      <a:r>
                        <a:rPr lang="en-GB" sz="1050" baseline="0" dirty="0" err="1">
                          <a:latin typeface="Century Gothic" panose="020B0502020202020204" pitchFamily="34" charset="0"/>
                        </a:rPr>
                        <a:t>Walll</a:t>
                      </a:r>
                      <a:r>
                        <a:rPr lang="en-GB" sz="1050" baseline="0" dirty="0">
                          <a:latin typeface="Century Gothic" panose="020B0502020202020204" pitchFamily="34" charset="0"/>
                        </a:rPr>
                        <a:t> e.g. Wind of Change </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r>
                        <a:rPr lang="en-GB" sz="1050" baseline="0" dirty="0">
                          <a:latin typeface="Century Gothic" panose="020B0502020202020204" pitchFamily="34" charset="0"/>
                        </a:rPr>
                        <a:t>Black Tudors</a:t>
                      </a:r>
                    </a:p>
                    <a:p>
                      <a:pPr marL="171450" indent="-171450">
                        <a:buFont typeface="Arial" panose="020B0604020202020204" pitchFamily="34" charset="0"/>
                        <a:buChar char="•"/>
                      </a:pPr>
                      <a:r>
                        <a:rPr lang="en-GB" sz="1050" baseline="0" dirty="0">
                          <a:latin typeface="Century Gothic" panose="020B0502020202020204" pitchFamily="34" charset="0"/>
                        </a:rPr>
                        <a:t>Monarchy</a:t>
                      </a:r>
                    </a:p>
                    <a:p>
                      <a:pPr marL="171450" indent="-171450">
                        <a:buFont typeface="Arial" panose="020B0604020202020204" pitchFamily="34" charset="0"/>
                        <a:buChar char="•"/>
                      </a:pPr>
                      <a:r>
                        <a:rPr lang="en-GB" sz="1050" baseline="0" dirty="0">
                          <a:latin typeface="Century Gothic" panose="020B0502020202020204" pitchFamily="34" charset="0"/>
                        </a:rPr>
                        <a:t>Constitutional power</a:t>
                      </a:r>
                    </a:p>
                    <a:p>
                      <a:pPr marL="171450" indent="-171450">
                        <a:buFont typeface="Arial" panose="020B0604020202020204" pitchFamily="34" charset="0"/>
                        <a:buChar char="•"/>
                      </a:pPr>
                      <a:r>
                        <a:rPr lang="en-GB" sz="1050" baseline="0" dirty="0">
                          <a:latin typeface="Century Gothic" panose="020B0502020202020204" pitchFamily="34" charset="0"/>
                        </a:rPr>
                        <a:t>Politics</a:t>
                      </a:r>
                    </a:p>
                    <a:p>
                      <a:pPr marL="171450" indent="-171450">
                        <a:buFont typeface="Arial" panose="020B0604020202020204" pitchFamily="34" charset="0"/>
                        <a:buChar char="•"/>
                      </a:pPr>
                      <a:r>
                        <a:rPr lang="en-GB" sz="1050" baseline="0" dirty="0">
                          <a:latin typeface="Century Gothic" panose="020B0502020202020204" pitchFamily="34" charset="0"/>
                        </a:rPr>
                        <a:t>Religion revisited – link to C&amp;P + Germany</a:t>
                      </a: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r>
                        <a:rPr lang="en-GB" sz="1050" baseline="0" dirty="0">
                          <a:latin typeface="Century Gothic" panose="020B0502020202020204" pitchFamily="34" charset="0"/>
                        </a:rPr>
                        <a:t>Battlefield Britain</a:t>
                      </a:r>
                    </a:p>
                    <a:p>
                      <a:pPr marL="171450" indent="-171450">
                        <a:buFont typeface="Arial" panose="020B0604020202020204" pitchFamily="34" charset="0"/>
                        <a:buChar char="•"/>
                      </a:pPr>
                      <a:r>
                        <a:rPr lang="en-GB" sz="1050" baseline="0" dirty="0">
                          <a:latin typeface="Century Gothic" panose="020B0502020202020204" pitchFamily="34" charset="0"/>
                        </a:rPr>
                        <a:t>7 Days to Save England</a:t>
                      </a:r>
                    </a:p>
                    <a:p>
                      <a:pPr marL="171450" indent="-171450">
                        <a:buFont typeface="Arial" panose="020B0604020202020204" pitchFamily="34" charset="0"/>
                        <a:buChar char="•"/>
                      </a:pPr>
                      <a:r>
                        <a:rPr lang="en-GB" sz="1050" baseline="0" dirty="0">
                          <a:latin typeface="Century Gothic" panose="020B0502020202020204" pitchFamily="34" charset="0"/>
                        </a:rPr>
                        <a:t>Elizabeth, Elizabeth the Golden Age </a:t>
                      </a:r>
                    </a:p>
                    <a:p>
                      <a:pPr marL="171450" indent="-171450">
                        <a:buFont typeface="Arial" panose="020B0604020202020204" pitchFamily="34" charset="0"/>
                        <a:buChar char="•"/>
                      </a:pPr>
                      <a:r>
                        <a:rPr lang="en-GB" sz="1050" baseline="0" dirty="0">
                          <a:latin typeface="Century Gothic" panose="020B0502020202020204" pitchFamily="34" charset="0"/>
                        </a:rPr>
                        <a:t>The Merry Wives of Windsor</a:t>
                      </a:r>
                    </a:p>
                    <a:p>
                      <a:pPr marL="171450" indent="-171450">
                        <a:buFont typeface="Arial" panose="020B0604020202020204" pitchFamily="34" charset="0"/>
                        <a:buChar char="•"/>
                      </a:pPr>
                      <a:r>
                        <a:rPr lang="en-GB" sz="1050" baseline="0" dirty="0">
                          <a:latin typeface="Century Gothic" panose="020B0502020202020204" pitchFamily="34" charset="0"/>
                        </a:rPr>
                        <a:t>Comparing Elizabeth's</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r>
                        <a:rPr lang="en-GB" sz="1050" baseline="0" dirty="0">
                          <a:latin typeface="Century Gothic" panose="020B0502020202020204" pitchFamily="34" charset="0"/>
                        </a:rPr>
                        <a:t>Discussions of Level 3 pathway – A Level History. </a:t>
                      </a:r>
                    </a:p>
                  </a:txBody>
                  <a:tcPr>
                    <a:solidFill>
                      <a:srgbClr val="A8D08D"/>
                    </a:solidFill>
                  </a:tcPr>
                </a:tc>
                <a:extLst>
                  <a:ext uri="{0D108BD9-81ED-4DB2-BD59-A6C34878D82A}">
                    <a16:rowId xmlns:a16="http://schemas.microsoft.com/office/drawing/2014/main" val="10001"/>
                  </a:ext>
                </a:extLst>
              </a:tr>
              <a:tr h="1261425">
                <a:tc vMerge="1">
                  <a:txBody>
                    <a:bodyPr/>
                    <a:lstStyle/>
                    <a:p>
                      <a:endParaRPr lang="en-GB"/>
                    </a:p>
                  </a:txBody>
                  <a:tcPr/>
                </a:tc>
                <a:tc>
                  <a:txBody>
                    <a:bodyPr/>
                    <a:lstStyle/>
                    <a:p>
                      <a:pPr marL="0" indent="0">
                        <a:buFont typeface="Arial" panose="020B0604020202020204" pitchFamily="34" charset="0"/>
                        <a:buNone/>
                      </a:pPr>
                      <a:r>
                        <a:rPr lang="en-GB" sz="1100" b="1" i="1" dirty="0">
                          <a:latin typeface="Century Gothic" panose="020B0502020202020204" pitchFamily="34" charset="0"/>
                        </a:rPr>
                        <a:t>Developing from KS3 &amp; Y10:</a:t>
                      </a:r>
                    </a:p>
                    <a:p>
                      <a:pPr marL="171450" indent="-171450">
                        <a:buFont typeface="Arial" panose="020B0604020202020204" pitchFamily="34" charset="0"/>
                        <a:buChar char="•"/>
                      </a:pPr>
                      <a:r>
                        <a:rPr lang="en-GB" sz="1050" b="0" i="0" dirty="0">
                          <a:latin typeface="Century Gothic" panose="020B0502020202020204" pitchFamily="34" charset="0"/>
                        </a:rPr>
                        <a:t>Power and authority of the Government</a:t>
                      </a:r>
                    </a:p>
                    <a:p>
                      <a:pPr marL="171450" indent="-171450">
                        <a:buFont typeface="Arial" panose="020B0604020202020204" pitchFamily="34" charset="0"/>
                        <a:buChar char="•"/>
                      </a:pPr>
                      <a:r>
                        <a:rPr lang="en-GB" sz="1050" b="0" i="0" dirty="0">
                          <a:latin typeface="Century Gothic" panose="020B0502020202020204" pitchFamily="34" charset="0"/>
                        </a:rPr>
                        <a:t>War, conflict</a:t>
                      </a:r>
                    </a:p>
                    <a:p>
                      <a:pPr marL="171450" indent="-171450">
                        <a:buFont typeface="Arial" panose="020B0604020202020204" pitchFamily="34" charset="0"/>
                        <a:buChar char="•"/>
                      </a:pPr>
                      <a:r>
                        <a:rPr lang="en-GB" sz="1050" b="0" i="0" dirty="0">
                          <a:latin typeface="Century Gothic" panose="020B0502020202020204" pitchFamily="34" charset="0"/>
                        </a:rPr>
                        <a:t>Monarchy – Tudors (</a:t>
                      </a:r>
                      <a:r>
                        <a:rPr lang="en-GB" sz="1050" b="0" i="0" dirty="0" err="1">
                          <a:latin typeface="Century Gothic" panose="020B0502020202020204" pitchFamily="34" charset="0"/>
                        </a:rPr>
                        <a:t>Birchensale</a:t>
                      </a:r>
                      <a:r>
                        <a:rPr lang="en-GB" sz="1050" b="0" i="0" dirty="0">
                          <a:latin typeface="Century Gothic" panose="020B0502020202020204" pitchFamily="34" charset="0"/>
                        </a:rPr>
                        <a:t>)</a:t>
                      </a:r>
                    </a:p>
                  </a:txBody>
                  <a:tcPr>
                    <a:solidFill>
                      <a:srgbClr val="A8D08D"/>
                    </a:solidFill>
                  </a:tcPr>
                </a:tc>
                <a:tc gridSpan="2">
                  <a:txBody>
                    <a:bodyPr/>
                    <a:lstStyle/>
                    <a:p>
                      <a:pPr marL="0" indent="0">
                        <a:buFont typeface="Arial" panose="020B0604020202020204" pitchFamily="34" charset="0"/>
                        <a:buNone/>
                      </a:pPr>
                      <a:r>
                        <a:rPr lang="en-GB" sz="1100" b="1" i="1" baseline="0" dirty="0">
                          <a:latin typeface="Century Gothic" panose="020B0502020202020204" pitchFamily="34" charset="0"/>
                        </a:rPr>
                        <a:t>Developing from KS3 &amp; Y10:</a:t>
                      </a:r>
                    </a:p>
                    <a:p>
                      <a:pPr marL="171450" indent="-171450">
                        <a:buFont typeface="Arial" panose="020B0604020202020204" pitchFamily="34" charset="0"/>
                        <a:buChar char="•"/>
                      </a:pPr>
                      <a:r>
                        <a:rPr lang="en-GB" sz="1050" b="1" baseline="0" dirty="0">
                          <a:latin typeface="Century Gothic" panose="020B0502020202020204" pitchFamily="34" charset="0"/>
                        </a:rPr>
                        <a:t>AO1</a:t>
                      </a:r>
                      <a:r>
                        <a:rPr lang="en-GB" sz="105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AO2</a:t>
                      </a:r>
                      <a:r>
                        <a:rPr lang="en-GB" sz="1050" baseline="0" dirty="0">
                          <a:latin typeface="Century Gothic" panose="020B0502020202020204" pitchFamily="34" charset="0"/>
                        </a:rPr>
                        <a:t>: Analysis of all second order concepts, applying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AO3: </a:t>
                      </a:r>
                      <a:r>
                        <a:rPr lang="en-GB" sz="1050" b="0" baseline="0" dirty="0">
                          <a:latin typeface="Century Gothic" panose="020B0502020202020204" pitchFamily="34" charset="0"/>
                        </a:rPr>
                        <a:t>Using NOP to </a:t>
                      </a:r>
                      <a:r>
                        <a:rPr lang="en-GB" sz="1050" baseline="0" dirty="0">
                          <a:latin typeface="Century Gothic" panose="020B0502020202020204" pitchFamily="34" charset="0"/>
                        </a:rPr>
                        <a:t>interpret sources to analysis of a variety of source types, based on nature, origin and purpose of the sources with evaluation.</a:t>
                      </a:r>
                    </a:p>
                    <a:p>
                      <a:pPr marL="171450" indent="-171450">
                        <a:buFont typeface="Arial" panose="020B0604020202020204" pitchFamily="34" charset="0"/>
                        <a:buChar char="•"/>
                      </a:pPr>
                      <a:r>
                        <a:rPr lang="en-GB" sz="1050" b="1" baseline="0" dirty="0">
                          <a:latin typeface="Century Gothic" panose="020B0502020202020204" pitchFamily="34" charset="0"/>
                        </a:rPr>
                        <a:t>AO4: </a:t>
                      </a:r>
                      <a:r>
                        <a:rPr lang="en-GB" sz="1050" b="0" baseline="0" dirty="0">
                          <a:latin typeface="Century Gothic" panose="020B0502020202020204" pitchFamily="34" charset="0"/>
                        </a:rPr>
                        <a:t>Understanding differences within a series of historical interpretations to analysing why those interpretations are formed. </a:t>
                      </a:r>
                      <a:endParaRPr lang="en-GB" sz="1050" baseline="0" dirty="0">
                        <a:latin typeface="Century Gothic" panose="020B0502020202020204" pitchFamily="34" charset="0"/>
                      </a:endParaRPr>
                    </a:p>
                  </a:txBody>
                  <a:tcPr>
                    <a:solidFill>
                      <a:srgbClr val="A8D08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i="1" baseline="0" dirty="0">
                          <a:latin typeface="Century Gothic" panose="020B0502020202020204" pitchFamily="34" charset="0"/>
                        </a:rPr>
                        <a:t>Meanwhile Elsewhere </a:t>
                      </a:r>
                      <a:endParaRPr lang="en-GB" sz="105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latin typeface="Century Gothic" panose="020B0502020202020204" pitchFamily="34" charset="0"/>
                      </a:endParaRPr>
                    </a:p>
                  </a:txBody>
                  <a:tcPr/>
                </a:tc>
                <a:extLst>
                  <a:ext uri="{0D108BD9-81ED-4DB2-BD59-A6C34878D82A}">
                    <a16:rowId xmlns:a16="http://schemas.microsoft.com/office/drawing/2014/main" val="3548665157"/>
                  </a:ext>
                </a:extLst>
              </a:tr>
              <a:tr h="16518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By the end of Year Eleven:</a:t>
                      </a:r>
                    </a:p>
                    <a:p>
                      <a:pPr algn="ctr"/>
                      <a:endParaRPr lang="en-GB" sz="1200" b="1" dirty="0">
                        <a:latin typeface="Century Gothic" panose="020B0502020202020204" pitchFamily="34" charset="0"/>
                      </a:endParaRPr>
                    </a:p>
                  </a:txBody>
                  <a:tcPr/>
                </a:tc>
                <a:tc gridSpan="3">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dirty="0">
                          <a:latin typeface="Century Gothic" panose="020B0502020202020204" pitchFamily="34" charset="0"/>
                        </a:rPr>
                        <a:t>By the end of Year 11, our</a:t>
                      </a:r>
                      <a:r>
                        <a:rPr lang="en-GB" sz="1000" b="0" baseline="0" dirty="0">
                          <a:latin typeface="Century Gothic" panose="020B0502020202020204" pitchFamily="34" charset="0"/>
                        </a:rPr>
                        <a:t> aim is that students will have a strong grasp of change and continuity, cause and consequence, similarity and difference and significance across all four topics. They will have a firm understanding of the various first order concepts such as power, ideology and conflict reviewing consistently throughout the year to ensure this knowledge is secure ready for A Levels, or their chosen Level 3 pathway. Knowledge of the four topics and first order concepts will enable pupils to produce coherent, substantiated and balanced argument, from which they can produce a substantiated judgement. In terms of second-order concepts, by the end of Year 11 students will have a confident grasp of how to explain causes and consequences and treat them as interrelated. They will also be confident in showing an awareness of change and continuity, within their time period but also through drawing links to previous time periods studied, thus having developed </a:t>
                      </a:r>
                      <a:r>
                        <a:rPr lang="en-GB" sz="1000" b="0" baseline="0" dirty="0" err="1">
                          <a:latin typeface="Century Gothic" panose="020B0502020202020204" pitchFamily="34" charset="0"/>
                        </a:rPr>
                        <a:t>synopticity</a:t>
                      </a:r>
                      <a:r>
                        <a:rPr lang="en-GB" sz="1000" b="0" baseline="0" dirty="0">
                          <a:latin typeface="Century Gothic" panose="020B0502020202020204" pitchFamily="34" charset="0"/>
                        </a:rPr>
                        <a:t>. Students will have developed from judging the usefulness of a source to being able to fully evaluate various types of source and analyse these different types of source with confidence. They will have also developed ‘mastery’ in analysing satire in cartoons. Finally, students will have developed from explaining why interpretations differ, to synthesising aspects of different interpretations in order to produce their own interpretation as well as a judgement on the validity of differing interpretations.</a:t>
                      </a:r>
                      <a:endParaRPr lang="en-GB" sz="1000" b="0" dirty="0">
                        <a:latin typeface="Century Gothic" panose="020B0502020202020204" pitchFamily="34" charset="0"/>
                      </a:endParaRPr>
                    </a:p>
                    <a:p>
                      <a:pPr marL="0" indent="0">
                        <a:buFont typeface="Arial" panose="020B0604020202020204" pitchFamily="34" charset="0"/>
                        <a:buNone/>
                      </a:pPr>
                      <a:endParaRPr lang="en-GB" sz="1000" b="0" dirty="0">
                        <a:latin typeface="Century Gothic" panose="020B0502020202020204" pitchFamily="34" charset="0"/>
                      </a:endParaRPr>
                    </a:p>
                  </a:txBody>
                  <a:tcPr/>
                </a:tc>
                <a:tc hMerge="1">
                  <a:txBody>
                    <a:bodyPr/>
                    <a:lstStyle/>
                    <a:p>
                      <a:pPr marL="171450" indent="-171450">
                        <a:buFont typeface="Arial" panose="020B0604020202020204" pitchFamily="34" charset="0"/>
                        <a:buChar char="•"/>
                      </a:pPr>
                      <a:endParaRPr lang="en-GB" sz="120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70216526"/>
                  </a:ext>
                </a:extLst>
              </a:tr>
            </a:tbl>
          </a:graphicData>
        </a:graphic>
      </p:graphicFrame>
      <p:sp>
        <p:nvSpPr>
          <p:cNvPr id="4" name="TextBox 3">
            <a:extLst>
              <a:ext uri="{FF2B5EF4-FFF2-40B4-BE49-F238E27FC236}">
                <a16:creationId xmlns:a16="http://schemas.microsoft.com/office/drawing/2014/main" id="{01D15A91-3E34-4575-B1BC-F466EA01941A}"/>
              </a:ext>
            </a:extLst>
          </p:cNvPr>
          <p:cNvSpPr txBox="1"/>
          <p:nvPr/>
        </p:nvSpPr>
        <p:spPr>
          <a:xfrm>
            <a:off x="815009" y="749612"/>
            <a:ext cx="6109252"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1484121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8B1948-1BA6-476A-8357-F9F5F432F237}"/>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11</a:t>
            </a:r>
          </a:p>
        </p:txBody>
      </p:sp>
      <p:graphicFrame>
        <p:nvGraphicFramePr>
          <p:cNvPr id="8" name="Table 7">
            <a:extLst>
              <a:ext uri="{FF2B5EF4-FFF2-40B4-BE49-F238E27FC236}">
                <a16:creationId xmlns:a16="http://schemas.microsoft.com/office/drawing/2014/main" id="{432F21D1-A138-4BE9-AAE7-58BD504451AD}"/>
              </a:ext>
            </a:extLst>
          </p:cNvPr>
          <p:cNvGraphicFramePr>
            <a:graphicFrameLocks noGrp="1"/>
          </p:cNvGraphicFramePr>
          <p:nvPr>
            <p:extLst>
              <p:ext uri="{D42A27DB-BD31-4B8C-83A1-F6EECF244321}">
                <p14:modId xmlns:p14="http://schemas.microsoft.com/office/powerpoint/2010/main" val="1473037709"/>
              </p:ext>
            </p:extLst>
          </p:nvPr>
        </p:nvGraphicFramePr>
        <p:xfrm>
          <a:off x="0" y="461667"/>
          <a:ext cx="12192000" cy="6412156"/>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71306">
                <a:tc>
                  <a:txBody>
                    <a:bodyPr/>
                    <a:lstStyle/>
                    <a:p>
                      <a:pPr algn="ctr"/>
                      <a:r>
                        <a:rPr lang="en-GB" sz="1200" b="1" dirty="0">
                          <a:latin typeface="Century Gothic" panose="020B0502020202020204" pitchFamily="34" charset="0"/>
                        </a:rPr>
                        <a:t>Term</a:t>
                      </a:r>
                    </a:p>
                  </a:txBody>
                  <a:tcPr>
                    <a:solidFill>
                      <a:srgbClr val="FFEDC8"/>
                    </a:solidFill>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Hinterland</a:t>
                      </a:r>
                    </a:p>
                  </a:txBody>
                  <a:tcPr>
                    <a:solidFill>
                      <a:srgbClr val="FFEDC8"/>
                    </a:solidFill>
                  </a:tcPr>
                </a:tc>
                <a:extLst>
                  <a:ext uri="{0D108BD9-81ED-4DB2-BD59-A6C34878D82A}">
                    <a16:rowId xmlns:a16="http://schemas.microsoft.com/office/drawing/2014/main" val="10000"/>
                  </a:ext>
                </a:extLst>
              </a:tr>
              <a:tr h="3453935">
                <a:tc rowSpan="2">
                  <a:txBody>
                    <a:bodyPr/>
                    <a:lstStyle/>
                    <a:p>
                      <a:pPr algn="ctr"/>
                      <a:r>
                        <a:rPr lang="en-GB" sz="1100" b="1" dirty="0">
                          <a:latin typeface="Century Gothic" panose="020B0502020202020204" pitchFamily="34" charset="0"/>
                        </a:rPr>
                        <a:t>Summer</a:t>
                      </a:r>
                    </a:p>
                  </a:txBody>
                  <a:tcPr>
                    <a:solidFill>
                      <a:srgbClr val="FFEDC8"/>
                    </a:solidFill>
                  </a:tcPr>
                </a:tc>
                <a:tc>
                  <a:txBody>
                    <a:bodyPr/>
                    <a:lstStyle/>
                    <a:p>
                      <a:pPr marL="0" indent="0">
                        <a:buFont typeface="Arial" panose="020B0604020202020204" pitchFamily="34" charset="0"/>
                        <a:buNone/>
                      </a:pPr>
                      <a:endParaRPr lang="en-GB" sz="1000" b="0" dirty="0">
                        <a:latin typeface="Century Gothic" panose="020B0502020202020204" pitchFamily="34" charset="0"/>
                      </a:endParaRPr>
                    </a:p>
                    <a:p>
                      <a:pPr marL="0" indent="0">
                        <a:buFont typeface="Arial" panose="020B0604020202020204" pitchFamily="34" charset="0"/>
                        <a:buNone/>
                      </a:pPr>
                      <a:endParaRPr lang="en-GB" sz="1000" b="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1" dirty="0">
                          <a:effectLst/>
                          <a:latin typeface="Century Gothic" panose="020B0502020202020204" pitchFamily="34" charset="0"/>
                          <a:ea typeface="Calibri" panose="020F0502020204030204" pitchFamily="34" charset="0"/>
                          <a:cs typeface="Times New Roman" panose="02020603050405020304" pitchFamily="18" charset="0"/>
                        </a:rPr>
                        <a:t>To what extent were foreign powers threatening to Elizabeth 1</a:t>
                      </a:r>
                      <a:r>
                        <a:rPr lang="en-GB" sz="1000" b="1" i="1" baseline="30000" dirty="0">
                          <a:effectLst/>
                          <a:latin typeface="Century Gothic" panose="020B0502020202020204" pitchFamily="34" charset="0"/>
                          <a:ea typeface="Calibri" panose="020F0502020204030204" pitchFamily="34" charset="0"/>
                          <a:cs typeface="Times New Roman" panose="02020603050405020304" pitchFamily="18" charset="0"/>
                        </a:rPr>
                        <a:t>st</a:t>
                      </a:r>
                      <a:r>
                        <a:rPr lang="en-GB" sz="1000" b="1" i="1" dirty="0">
                          <a:effectLst/>
                          <a:latin typeface="Century Gothic" panose="020B0502020202020204" pitchFamily="34" charset="0"/>
                          <a:ea typeface="Calibri" panose="020F0502020204030204" pitchFamily="34" charset="0"/>
                          <a:cs typeface="Times New Roman" panose="02020603050405020304" pitchFamily="18" charset="0"/>
                        </a:rPr>
                        <a:t>? </a:t>
                      </a:r>
                      <a:endParaRPr lang="en-GB" sz="1400" b="1" i="1"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Spain, France, Vatican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power, conflict</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Spanish Armada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war, religion</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Francis Drake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power, empire, exploration</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Walter Raleigh -</a:t>
                      </a:r>
                      <a:r>
                        <a:rPr lang="en-GB" sz="600" i="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power, empire, exploration</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Singeing of the King’s Beard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conflict, war</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Shakespeare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social, culture</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The Globe Theatre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social, culture</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i="0" dirty="0">
                          <a:effectLst/>
                          <a:latin typeface="Century Gothic" panose="020B0502020202020204" pitchFamily="34" charset="0"/>
                          <a:ea typeface="Calibri" panose="020F0502020204030204" pitchFamily="34" charset="0"/>
                          <a:cs typeface="Times New Roman" panose="02020603050405020304" pitchFamily="18" charset="0"/>
                        </a:rPr>
                        <a:t>Leisure – </a:t>
                      </a:r>
                      <a:r>
                        <a:rPr lang="en-GB" sz="1000" i="1" dirty="0">
                          <a:effectLst/>
                          <a:latin typeface="Century Gothic" panose="020B0502020202020204" pitchFamily="34" charset="0"/>
                          <a:ea typeface="Calibri" panose="020F0502020204030204" pitchFamily="34" charset="0"/>
                          <a:cs typeface="Times New Roman" panose="02020603050405020304" pitchFamily="18" charset="0"/>
                        </a:rPr>
                        <a:t>social, culture</a:t>
                      </a:r>
                      <a:endParaRPr lang="en-GB" sz="1400" i="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000" b="0" dirty="0">
                        <a:latin typeface="Century Gothic" panose="020B0502020202020204" pitchFamily="34" charset="0"/>
                      </a:endParaRPr>
                    </a:p>
                    <a:p>
                      <a:pPr marL="0" indent="0">
                        <a:buFont typeface="Arial" panose="020B0604020202020204" pitchFamily="34" charset="0"/>
                        <a:buNone/>
                      </a:pPr>
                      <a:r>
                        <a:rPr lang="en-GB" sz="1000" b="1" i="1" dirty="0">
                          <a:highlight>
                            <a:srgbClr val="FFFF00"/>
                          </a:highlight>
                          <a:latin typeface="Century Gothic" panose="020B0502020202020204" pitchFamily="34" charset="0"/>
                        </a:rPr>
                        <a:t>Revision sessions – timetabled. </a:t>
                      </a:r>
                    </a:p>
                    <a:p>
                      <a:pPr algn="l" rtl="0" fontAlgn="base">
                        <a:buFont typeface="Arial" panose="020B0604020202020204" pitchFamily="34" charset="0"/>
                        <a:buNone/>
                      </a:pPr>
                      <a:endParaRPr lang="en-GB" sz="1000" b="0" i="0" dirty="0">
                        <a:solidFill>
                          <a:srgbClr val="000000"/>
                        </a:solidFill>
                        <a:effectLst/>
                        <a:latin typeface="Arial" panose="020B0604020202020204" pitchFamily="34" charset="0"/>
                      </a:endParaRPr>
                    </a:p>
                  </a:txBody>
                  <a:tcPr>
                    <a:solidFill>
                      <a:srgbClr val="FFEDC8"/>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AO1: </a:t>
                      </a:r>
                      <a:r>
                        <a:rPr lang="en-GB" sz="100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AO2: </a:t>
                      </a:r>
                      <a:r>
                        <a:rPr lang="en-GB" sz="1000" dirty="0">
                          <a:latin typeface="Century Gothic" panose="020B0502020202020204" pitchFamily="34" charset="0"/>
                        </a:rPr>
                        <a:t>Explain and analyse historical events and periods studied using  second order historical concepts; </a:t>
                      </a:r>
                      <a:r>
                        <a:rPr lang="en-GB" sz="1000" b="1" dirty="0">
                          <a:solidFill>
                            <a:srgbClr val="FF0000"/>
                          </a:solidFill>
                          <a:latin typeface="Century Gothic" panose="020B0502020202020204" pitchFamily="34" charset="0"/>
                        </a:rPr>
                        <a:t>cause and consequence, similarity and difference, change and continuity and significance</a:t>
                      </a:r>
                      <a:r>
                        <a:rPr lang="en-GB" sz="1000" dirty="0">
                          <a:latin typeface="Century Gothic" panose="020B0502020202020204" pitchFamily="34" charset="0"/>
                        </a:rPr>
                        <a:t>.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i="0" dirty="0">
                          <a:solidFill>
                            <a:srgbClr val="000000"/>
                          </a:solidFill>
                          <a:effectLst/>
                          <a:latin typeface="Century Gothic" panose="020B0502020202020204" pitchFamily="34" charset="0"/>
                        </a:rPr>
                        <a:t>AO2: </a:t>
                      </a:r>
                      <a:r>
                        <a:rPr lang="en-GB" sz="1000" b="0" i="0" dirty="0">
                          <a:solidFill>
                            <a:srgbClr val="000000"/>
                          </a:solidFill>
                          <a:effectLst/>
                          <a:latin typeface="Century Gothic" panose="020B0502020202020204" pitchFamily="34" charset="0"/>
                        </a:rPr>
                        <a:t>Explain and analyse historical events and periods studied using second order historical concepts; </a:t>
                      </a:r>
                      <a:r>
                        <a:rPr lang="en-GB" sz="1000" b="1" i="0" dirty="0">
                          <a:solidFill>
                            <a:srgbClr val="FF0000"/>
                          </a:solidFill>
                          <a:effectLst/>
                          <a:latin typeface="Century Gothic" panose="020B0502020202020204" pitchFamily="34" charset="0"/>
                        </a:rPr>
                        <a:t>cause and consequence</a:t>
                      </a:r>
                      <a:r>
                        <a:rPr lang="en-GB" sz="1000" b="0" i="0" dirty="0">
                          <a:solidFill>
                            <a:srgbClr val="000000"/>
                          </a:solidFill>
                          <a:effectLst/>
                          <a:latin typeface="Century Gothic" panose="020B0502020202020204" pitchFamily="34" charset="0"/>
                        </a:rPr>
                        <a:t>, </a:t>
                      </a:r>
                      <a:r>
                        <a:rPr lang="en-GB" sz="1000" b="1" i="0" dirty="0">
                          <a:solidFill>
                            <a:srgbClr val="FF0000"/>
                          </a:solidFill>
                          <a:effectLst/>
                          <a:latin typeface="Century Gothic" panose="020B0502020202020204" pitchFamily="34" charset="0"/>
                        </a:rPr>
                        <a:t>similarity and difference</a:t>
                      </a:r>
                      <a:r>
                        <a:rPr lang="en-GB" sz="1000" b="0" i="0" dirty="0">
                          <a:solidFill>
                            <a:srgbClr val="000000"/>
                          </a:solidFill>
                          <a:effectLst/>
                          <a:latin typeface="Century Gothic" panose="020B0502020202020204" pitchFamily="34" charset="0"/>
                        </a:rPr>
                        <a:t>, change and continuity and significance</a:t>
                      </a:r>
                      <a:endParaRPr lang="en-GB" sz="10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AO3: </a:t>
                      </a:r>
                      <a:r>
                        <a:rPr lang="en-GB" sz="100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AO4: </a:t>
                      </a:r>
                      <a:r>
                        <a:rPr lang="en-GB" sz="100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171450" indent="-171450" algn="ctr">
                        <a:lnSpc>
                          <a:spcPct val="107000"/>
                        </a:lnSpc>
                        <a:spcAft>
                          <a:spcPts val="0"/>
                        </a:spcAft>
                        <a:buFont typeface="Arial" panose="020B0604020202020204" pitchFamily="34" charset="0"/>
                        <a:buChar char="•"/>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marL="171450" indent="-171450">
                        <a:buFont typeface="Arial" panose="020B0604020202020204" pitchFamily="34" charset="0"/>
                        <a:buChar char="•"/>
                      </a:pPr>
                      <a:r>
                        <a:rPr lang="en-GB" sz="1050" baseline="0" dirty="0">
                          <a:latin typeface="Century Gothic" panose="020B0502020202020204" pitchFamily="34" charset="0"/>
                        </a:rPr>
                        <a:t>Black Tudors</a:t>
                      </a:r>
                    </a:p>
                    <a:p>
                      <a:pPr marL="171450" indent="-171450">
                        <a:buFont typeface="Arial" panose="020B0604020202020204" pitchFamily="34" charset="0"/>
                        <a:buChar char="•"/>
                      </a:pPr>
                      <a:r>
                        <a:rPr lang="en-GB" sz="1050" baseline="0" dirty="0">
                          <a:latin typeface="Century Gothic" panose="020B0502020202020204" pitchFamily="34" charset="0"/>
                        </a:rPr>
                        <a:t>Monarchy</a:t>
                      </a:r>
                    </a:p>
                    <a:p>
                      <a:pPr marL="171450" indent="-171450">
                        <a:buFont typeface="Arial" panose="020B0604020202020204" pitchFamily="34" charset="0"/>
                        <a:buChar char="•"/>
                      </a:pPr>
                      <a:r>
                        <a:rPr lang="en-GB" sz="1050" baseline="0" dirty="0">
                          <a:latin typeface="Century Gothic" panose="020B0502020202020204" pitchFamily="34" charset="0"/>
                        </a:rPr>
                        <a:t>Constitutional power</a:t>
                      </a:r>
                    </a:p>
                    <a:p>
                      <a:pPr marL="171450" indent="-171450">
                        <a:buFont typeface="Arial" panose="020B0604020202020204" pitchFamily="34" charset="0"/>
                        <a:buChar char="•"/>
                      </a:pPr>
                      <a:r>
                        <a:rPr lang="en-GB" sz="1050" baseline="0" dirty="0">
                          <a:latin typeface="Century Gothic" panose="020B0502020202020204" pitchFamily="34" charset="0"/>
                        </a:rPr>
                        <a:t>Politics</a:t>
                      </a:r>
                    </a:p>
                    <a:p>
                      <a:pPr marL="171450" indent="-171450">
                        <a:buFont typeface="Arial" panose="020B0604020202020204" pitchFamily="34" charset="0"/>
                        <a:buChar char="•"/>
                      </a:pPr>
                      <a:r>
                        <a:rPr lang="en-GB" sz="1050" baseline="0" dirty="0">
                          <a:latin typeface="Century Gothic" panose="020B0502020202020204" pitchFamily="34" charset="0"/>
                        </a:rPr>
                        <a:t>Religion revisited – link to C&amp;P + Germany</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r>
                        <a:rPr lang="en-GB" sz="1050" baseline="0" dirty="0">
                          <a:latin typeface="Century Gothic" panose="020B0502020202020204" pitchFamily="34" charset="0"/>
                        </a:rPr>
                        <a:t>Battlefield Britain</a:t>
                      </a:r>
                    </a:p>
                    <a:p>
                      <a:pPr marL="171450" indent="-171450">
                        <a:buFont typeface="Arial" panose="020B0604020202020204" pitchFamily="34" charset="0"/>
                        <a:buChar char="•"/>
                      </a:pPr>
                      <a:r>
                        <a:rPr lang="en-GB" sz="1050" baseline="0" dirty="0">
                          <a:latin typeface="Century Gothic" panose="020B0502020202020204" pitchFamily="34" charset="0"/>
                        </a:rPr>
                        <a:t>7 Days to Save England</a:t>
                      </a:r>
                    </a:p>
                    <a:p>
                      <a:pPr marL="171450" indent="-171450">
                        <a:buFont typeface="Arial" panose="020B0604020202020204" pitchFamily="34" charset="0"/>
                        <a:buChar char="•"/>
                      </a:pPr>
                      <a:r>
                        <a:rPr lang="en-GB" sz="1050" baseline="0" dirty="0">
                          <a:latin typeface="Century Gothic" panose="020B0502020202020204" pitchFamily="34" charset="0"/>
                        </a:rPr>
                        <a:t>Elizabeth, Elizabeth the Golden Age </a:t>
                      </a:r>
                    </a:p>
                    <a:p>
                      <a:pPr marL="171450" indent="-171450">
                        <a:buFont typeface="Arial" panose="020B0604020202020204" pitchFamily="34" charset="0"/>
                        <a:buChar char="•"/>
                      </a:pPr>
                      <a:r>
                        <a:rPr lang="en-GB" sz="1050" baseline="0" dirty="0">
                          <a:latin typeface="Century Gothic" panose="020B0502020202020204" pitchFamily="34" charset="0"/>
                        </a:rPr>
                        <a:t>The Merry Wives of Windsor</a:t>
                      </a:r>
                    </a:p>
                    <a:p>
                      <a:pPr marL="171450" indent="-171450">
                        <a:buFont typeface="Arial" panose="020B0604020202020204" pitchFamily="34" charset="0"/>
                        <a:buChar char="•"/>
                      </a:pPr>
                      <a:r>
                        <a:rPr lang="en-GB" sz="1050" baseline="0" dirty="0">
                          <a:latin typeface="Century Gothic" panose="020B0502020202020204" pitchFamily="34" charset="0"/>
                        </a:rPr>
                        <a:t>Comparing Elizabeth's</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indent="-171450">
                        <a:buFont typeface="Arial" panose="020B0604020202020204" pitchFamily="34" charset="0"/>
                        <a:buChar char="•"/>
                      </a:pPr>
                      <a:r>
                        <a:rPr lang="en-GB" sz="1050" baseline="0" dirty="0">
                          <a:latin typeface="Century Gothic" panose="020B0502020202020204" pitchFamily="34" charset="0"/>
                        </a:rPr>
                        <a:t>Discussions of Level 3 pathway – A Level History. </a:t>
                      </a:r>
                    </a:p>
                    <a:p>
                      <a:pPr algn="l" rtl="0" fontAlgn="base"/>
                      <a:endParaRPr lang="en-GB" sz="1050" b="0" i="0" dirty="0">
                        <a:solidFill>
                          <a:srgbClr val="000000"/>
                        </a:solidFill>
                        <a:effectLst/>
                        <a:latin typeface="Segoe UI" panose="020B0502040204020203" pitchFamily="34" charset="0"/>
                      </a:endParaRPr>
                    </a:p>
                  </a:txBody>
                  <a:tcPr>
                    <a:solidFill>
                      <a:srgbClr val="FFEDC8"/>
                    </a:solidFill>
                  </a:tcPr>
                </a:tc>
                <a:extLst>
                  <a:ext uri="{0D108BD9-81ED-4DB2-BD59-A6C34878D82A}">
                    <a16:rowId xmlns:a16="http://schemas.microsoft.com/office/drawing/2014/main" val="10001"/>
                  </a:ext>
                </a:extLst>
              </a:tr>
              <a:tr h="1153051">
                <a:tc vMerge="1">
                  <a:txBody>
                    <a:bodyPr/>
                    <a:lstStyle/>
                    <a:p>
                      <a:endParaRPr lang="en-GB"/>
                    </a:p>
                  </a:txBody>
                  <a:tcPr/>
                </a:tc>
                <a:tc>
                  <a:txBody>
                    <a:bodyPr/>
                    <a:lstStyle/>
                    <a:p>
                      <a:pPr marL="0" indent="0">
                        <a:buFont typeface="Arial" panose="020B0604020202020204" pitchFamily="34" charset="0"/>
                        <a:buNone/>
                      </a:pPr>
                      <a:r>
                        <a:rPr lang="en-GB" sz="1050" b="1" i="1" dirty="0">
                          <a:latin typeface="Century Gothic" panose="020B0502020202020204" pitchFamily="34" charset="0"/>
                        </a:rPr>
                        <a:t>Developing from KS3 &amp; Y10:</a:t>
                      </a:r>
                    </a:p>
                    <a:p>
                      <a:pPr marL="171450" indent="-171450">
                        <a:buFont typeface="Arial" panose="020B0604020202020204" pitchFamily="34" charset="0"/>
                        <a:buChar char="•"/>
                      </a:pPr>
                      <a:r>
                        <a:rPr lang="en-GB" sz="1000" b="0" i="0" dirty="0">
                          <a:latin typeface="Century Gothic" panose="020B0502020202020204" pitchFamily="34" charset="0"/>
                        </a:rPr>
                        <a:t>Power and authority of the Government</a:t>
                      </a:r>
                    </a:p>
                    <a:p>
                      <a:pPr marL="171450" indent="-171450">
                        <a:buFont typeface="Arial" panose="020B0604020202020204" pitchFamily="34" charset="0"/>
                        <a:buChar char="•"/>
                      </a:pPr>
                      <a:r>
                        <a:rPr lang="en-GB" sz="1000" b="0" i="0" dirty="0">
                          <a:latin typeface="Century Gothic" panose="020B0502020202020204" pitchFamily="34" charset="0"/>
                        </a:rPr>
                        <a:t>War, conflict</a:t>
                      </a:r>
                    </a:p>
                    <a:p>
                      <a:pPr marL="171450" indent="-171450">
                        <a:buFont typeface="Arial" panose="020B0604020202020204" pitchFamily="34" charset="0"/>
                        <a:buChar char="•"/>
                      </a:pPr>
                      <a:r>
                        <a:rPr lang="en-GB" sz="1000" b="0" i="0" dirty="0">
                          <a:latin typeface="Century Gothic" panose="020B0502020202020204" pitchFamily="34" charset="0"/>
                        </a:rPr>
                        <a:t>Monarchy – Tudors (</a:t>
                      </a:r>
                      <a:r>
                        <a:rPr lang="en-GB" sz="1000" b="0" i="0" dirty="0" err="1">
                          <a:latin typeface="Century Gothic" panose="020B0502020202020204" pitchFamily="34" charset="0"/>
                        </a:rPr>
                        <a:t>Birchensale</a:t>
                      </a:r>
                      <a:r>
                        <a:rPr lang="en-GB" sz="1000" b="0" i="0" dirty="0">
                          <a:latin typeface="Century Gothic" panose="020B0502020202020204" pitchFamily="34" charset="0"/>
                        </a:rPr>
                        <a:t>)</a:t>
                      </a:r>
                    </a:p>
                  </a:txBody>
                  <a:tcPr>
                    <a:solidFill>
                      <a:srgbClr val="FFEDC8"/>
                    </a:solidFill>
                  </a:tcPr>
                </a:tc>
                <a:tc gridSpan="2">
                  <a:txBody>
                    <a:bodyPr/>
                    <a:lstStyle/>
                    <a:p>
                      <a:pPr marL="0" indent="0">
                        <a:buFont typeface="Arial" panose="020B0604020202020204" pitchFamily="34" charset="0"/>
                        <a:buNone/>
                      </a:pPr>
                      <a:r>
                        <a:rPr lang="en-GB" sz="1050" b="1" i="1" baseline="0" dirty="0">
                          <a:latin typeface="Century Gothic" panose="020B0502020202020204" pitchFamily="34" charset="0"/>
                        </a:rPr>
                        <a:t>Developing from KS3 &amp; Y10:</a:t>
                      </a:r>
                    </a:p>
                    <a:p>
                      <a:pPr marL="171450" indent="-171450">
                        <a:buFont typeface="Arial" panose="020B0604020202020204" pitchFamily="34" charset="0"/>
                        <a:buChar char="•"/>
                      </a:pPr>
                      <a:r>
                        <a:rPr lang="en-GB" sz="1000" b="1" baseline="0" dirty="0">
                          <a:latin typeface="Century Gothic" panose="020B0502020202020204" pitchFamily="34" charset="0"/>
                        </a:rPr>
                        <a:t>AO1</a:t>
                      </a:r>
                      <a:r>
                        <a:rPr lang="en-GB" sz="100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000" b="1" baseline="0" dirty="0">
                          <a:latin typeface="Century Gothic" panose="020B0502020202020204" pitchFamily="34" charset="0"/>
                        </a:rPr>
                        <a:t>AO2</a:t>
                      </a:r>
                      <a:r>
                        <a:rPr lang="en-GB" sz="1000" baseline="0" dirty="0">
                          <a:latin typeface="Century Gothic" panose="020B0502020202020204" pitchFamily="34" charset="0"/>
                        </a:rPr>
                        <a:t>: Analysis of all second order concepts, applying prior knowledge of first order concepts</a:t>
                      </a:r>
                    </a:p>
                    <a:p>
                      <a:pPr marL="171450" indent="-171450">
                        <a:buFont typeface="Arial" panose="020B0604020202020204" pitchFamily="34" charset="0"/>
                        <a:buChar char="•"/>
                      </a:pPr>
                      <a:r>
                        <a:rPr lang="en-GB" sz="1000" b="1" baseline="0" dirty="0">
                          <a:latin typeface="Century Gothic" panose="020B0502020202020204" pitchFamily="34" charset="0"/>
                        </a:rPr>
                        <a:t>AO3: </a:t>
                      </a:r>
                      <a:r>
                        <a:rPr lang="en-GB" sz="1000" b="0" baseline="0" dirty="0">
                          <a:latin typeface="Century Gothic" panose="020B0502020202020204" pitchFamily="34" charset="0"/>
                        </a:rPr>
                        <a:t>Using NOP to </a:t>
                      </a:r>
                      <a:r>
                        <a:rPr lang="en-GB" sz="1000" baseline="0" dirty="0">
                          <a:latin typeface="Century Gothic" panose="020B0502020202020204" pitchFamily="34" charset="0"/>
                        </a:rPr>
                        <a:t>interpret sources to analysis of a variety of source types, based on nature, origin and purpose of the sources with evaluation.</a:t>
                      </a:r>
                    </a:p>
                    <a:p>
                      <a:pPr marL="171450" indent="-171450">
                        <a:buFont typeface="Arial" panose="020B0604020202020204" pitchFamily="34" charset="0"/>
                        <a:buChar char="•"/>
                      </a:pPr>
                      <a:r>
                        <a:rPr lang="en-GB" sz="1000" b="1" baseline="0" dirty="0">
                          <a:latin typeface="Century Gothic" panose="020B0502020202020204" pitchFamily="34" charset="0"/>
                        </a:rPr>
                        <a:t>AO4: </a:t>
                      </a:r>
                      <a:r>
                        <a:rPr lang="en-GB" sz="1000" b="0" baseline="0" dirty="0">
                          <a:latin typeface="Century Gothic" panose="020B0502020202020204" pitchFamily="34" charset="0"/>
                        </a:rPr>
                        <a:t>Understanding differences within a series of historical interpretations to analysing why those interpretations are formed. </a:t>
                      </a:r>
                      <a:endParaRPr lang="en-GB" sz="1000" baseline="0" dirty="0">
                        <a:latin typeface="Century Gothic" panose="020B0502020202020204" pitchFamily="34" charset="0"/>
                      </a:endParaRPr>
                    </a:p>
                  </a:txBody>
                  <a:tcPr>
                    <a:solidFill>
                      <a:srgbClr val="FFEDC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i="1" baseline="0" dirty="0">
                          <a:latin typeface="Century Gothic" panose="020B0502020202020204" pitchFamily="34" charset="0"/>
                        </a:rPr>
                        <a:t>Meanwhile Elsewhere </a:t>
                      </a:r>
                      <a:endParaRPr lang="en-GB" sz="105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latin typeface="Century Gothic" panose="020B0502020202020204" pitchFamily="34" charset="0"/>
                      </a:endParaRPr>
                    </a:p>
                  </a:txBody>
                  <a:tcPr/>
                </a:tc>
                <a:extLst>
                  <a:ext uri="{0D108BD9-81ED-4DB2-BD59-A6C34878D82A}">
                    <a16:rowId xmlns:a16="http://schemas.microsoft.com/office/drawing/2014/main" val="3548665157"/>
                  </a:ext>
                </a:extLst>
              </a:tr>
              <a:tr h="151804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latin typeface="Century Gothic" panose="020B0502020202020204" pitchFamily="34" charset="0"/>
                        </a:rPr>
                        <a:t>By the end of Year 11:</a:t>
                      </a:r>
                    </a:p>
                    <a:p>
                      <a:pPr algn="ctr"/>
                      <a:endParaRPr lang="en-GB" sz="1100" b="1" dirty="0">
                        <a:latin typeface="Century Gothic" panose="020B0502020202020204" pitchFamily="34" charset="0"/>
                      </a:endParaRPr>
                    </a:p>
                  </a:txBody>
                  <a:tcPr/>
                </a:tc>
                <a:tc gridSpan="3">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dirty="0">
                          <a:latin typeface="Century Gothic" panose="020B0502020202020204" pitchFamily="34" charset="0"/>
                        </a:rPr>
                        <a:t>By the end of Year 11, our</a:t>
                      </a:r>
                      <a:r>
                        <a:rPr lang="en-GB" sz="900" b="0" baseline="0" dirty="0">
                          <a:latin typeface="Century Gothic" panose="020B0502020202020204" pitchFamily="34" charset="0"/>
                        </a:rPr>
                        <a:t> aim is that students will have a strong grasp of change and continuity, cause and consequence, similarity and difference and significance across all four topics. They will have a firm understanding of the various first order concepts such as power, ideology and conflict reviewing consistently throughout the year to ensure this knowledge is secure ready for A Levels, or their chosen Level 3 pathway. Knowledge of the four topics and first order concepts will enable pupils to produce coherent, substantiated and balanced argument, from which they can produce a substantiated judgement. In terms of second-order concepts, by the end of Year 11 students will have a confident grasp of how to explain causes and consequences and treat them as interrelated. They will also be confident in showing an awareness of change and continuity, within their time period but also through drawing links to previous time periods studied, thus having developed </a:t>
                      </a:r>
                      <a:r>
                        <a:rPr lang="en-GB" sz="900" b="0" baseline="0" dirty="0" err="1">
                          <a:latin typeface="Century Gothic" panose="020B0502020202020204" pitchFamily="34" charset="0"/>
                        </a:rPr>
                        <a:t>synopticity</a:t>
                      </a:r>
                      <a:r>
                        <a:rPr lang="en-GB" sz="900" b="0" baseline="0" dirty="0">
                          <a:latin typeface="Century Gothic" panose="020B0502020202020204" pitchFamily="34" charset="0"/>
                        </a:rPr>
                        <a:t>. Students will have developed from judging the usefulness of a source to being able to fully evaluate various types of source and analyse these different types of source with confidence. They will have also developed ‘mastery’ in analysing satire in cartoons. Finally, students will have developed from explaining why interpretations differ, to synthesising aspects of different interpretations in order to produce their own interpretation as well as a judgement on the validity of differing interpretations</a:t>
                      </a:r>
                      <a:endParaRPr lang="en-GB" sz="900" b="0" dirty="0">
                        <a:latin typeface="Century Gothic" panose="020B0502020202020204" pitchFamily="34" charset="0"/>
                      </a:endParaRPr>
                    </a:p>
                  </a:txBody>
                  <a:tcPr/>
                </a:tc>
                <a:tc hMerge="1">
                  <a:txBody>
                    <a:bodyPr/>
                    <a:lstStyle/>
                    <a:p>
                      <a:pPr marL="171450" indent="-171450">
                        <a:buFont typeface="Arial" panose="020B0604020202020204" pitchFamily="34" charset="0"/>
                        <a:buChar char="•"/>
                      </a:pPr>
                      <a:endParaRPr lang="en-GB" sz="120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70216526"/>
                  </a:ext>
                </a:extLst>
              </a:tr>
            </a:tbl>
          </a:graphicData>
        </a:graphic>
      </p:graphicFrame>
      <p:sp>
        <p:nvSpPr>
          <p:cNvPr id="4" name="TextBox 3">
            <a:extLst>
              <a:ext uri="{FF2B5EF4-FFF2-40B4-BE49-F238E27FC236}">
                <a16:creationId xmlns:a16="http://schemas.microsoft.com/office/drawing/2014/main" id="{C162CF78-9115-4293-9D42-E910569D908B}"/>
              </a:ext>
            </a:extLst>
          </p:cNvPr>
          <p:cNvSpPr txBox="1"/>
          <p:nvPr/>
        </p:nvSpPr>
        <p:spPr>
          <a:xfrm>
            <a:off x="815009" y="749612"/>
            <a:ext cx="6109252"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3005665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8F0291-107A-4AAD-B720-C4B81364DC51}"/>
              </a:ext>
            </a:extLst>
          </p:cNvPr>
          <p:cNvSpPr/>
          <p:nvPr/>
        </p:nvSpPr>
        <p:spPr>
          <a:xfrm>
            <a:off x="1654774" y="1859339"/>
            <a:ext cx="8882452" cy="3139321"/>
          </a:xfrm>
          <a:prstGeom prst="rect">
            <a:avLst/>
          </a:prstGeom>
          <a:noFill/>
        </p:spPr>
        <p:txBody>
          <a:bodyPr wrap="square" lIns="91440" tIns="45720" rIns="91440" bIns="45720">
            <a:spAutoFit/>
          </a:bodyPr>
          <a:lstStyle/>
          <a:p>
            <a:pPr algn="ctr"/>
            <a:r>
              <a:rPr lang="en-US" sz="6600" b="1" cap="none" spc="0" dirty="0">
                <a:ln w="22225">
                  <a:solidFill>
                    <a:sysClr val="windowText" lastClr="000000"/>
                  </a:solidFill>
                  <a:prstDash val="solid"/>
                </a:ln>
                <a:effectLst/>
                <a:latin typeface="Century Gothic" panose="020B0502020202020204" pitchFamily="34" charset="0"/>
              </a:rPr>
              <a:t>THS History Curriculum Intent; </a:t>
            </a:r>
            <a:r>
              <a:rPr lang="en-US" sz="6600" b="1" dirty="0">
                <a:ln w="22225">
                  <a:solidFill>
                    <a:sysClr val="windowText" lastClr="000000"/>
                  </a:solidFill>
                  <a:prstDash val="solid"/>
                </a:ln>
                <a:solidFill>
                  <a:srgbClr val="92D050"/>
                </a:solidFill>
                <a:latin typeface="Century Gothic" panose="020B0502020202020204" pitchFamily="34" charset="0"/>
              </a:rPr>
              <a:t>Key Stage Five</a:t>
            </a:r>
            <a:endParaRPr lang="en-US" sz="6600" b="1" cap="none" spc="0" dirty="0">
              <a:ln w="22225">
                <a:solidFill>
                  <a:sysClr val="windowText" lastClr="000000"/>
                </a:solidFill>
                <a:prstDash val="solid"/>
              </a:ln>
              <a:solidFill>
                <a:srgbClr val="92D050"/>
              </a:solidFill>
              <a:effectLst/>
              <a:latin typeface="Century Gothic" panose="020B0502020202020204" pitchFamily="34" charset="0"/>
            </a:endParaRPr>
          </a:p>
        </p:txBody>
      </p:sp>
    </p:spTree>
    <p:extLst>
      <p:ext uri="{BB962C8B-B14F-4D97-AF65-F5344CB8AC3E}">
        <p14:creationId xmlns:p14="http://schemas.microsoft.com/office/powerpoint/2010/main" val="2008842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61664"/>
          <a:ext cx="12192001" cy="6433568"/>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298405685"/>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62021">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4165523">
                <a:tc rowSpan="2">
                  <a:txBody>
                    <a:bodyPr/>
                    <a:lstStyle/>
                    <a:p>
                      <a:pPr algn="ctr"/>
                      <a:r>
                        <a:rPr lang="en-GB" sz="1200" b="1" dirty="0">
                          <a:latin typeface="Century Gothic" panose="020B0502020202020204" pitchFamily="34" charset="0"/>
                        </a:rPr>
                        <a:t>Autumn</a:t>
                      </a:r>
                    </a:p>
                  </a:txBody>
                  <a:tcPr>
                    <a:solidFill>
                      <a:srgbClr val="CEE9E5"/>
                    </a:solidFill>
                  </a:tcPr>
                </a:tc>
                <a:tc>
                  <a:txBody>
                    <a:bodyPr/>
                    <a:lstStyle/>
                    <a:p>
                      <a:pPr algn="ctr">
                        <a:lnSpc>
                          <a:spcPct val="107000"/>
                        </a:lnSpc>
                        <a:spcAft>
                          <a:spcPts val="800"/>
                        </a:spcAft>
                      </a:pPr>
                      <a:endParaRPr lang="en-GB" sz="800" dirty="0">
                        <a:effectLst/>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did the First World War impact on the lives of British people?</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Baldwin, Labour Party, Economic crisis, Liberal Party, social change, decline of the aristocracy, growth of spectator sports</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politics, ideology, class </a:t>
                      </a:r>
                    </a:p>
                    <a:p>
                      <a:pPr marL="0" indent="0" algn="l">
                        <a:lnSpc>
                          <a:spcPct val="107000"/>
                        </a:lnSpc>
                        <a:spcAft>
                          <a:spcPts val="800"/>
                        </a:spcAft>
                        <a:buFont typeface="Arial" panose="020B0604020202020204" pitchFamily="34" charset="0"/>
                        <a:buNone/>
                      </a:pPr>
                      <a:endParaRPr lang="en-GB" sz="90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did the interwar years impact Britain?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900" kern="1200" dirty="0">
                          <a:solidFill>
                            <a:schemeClr val="tx1"/>
                          </a:solidFill>
                          <a:effectLst/>
                          <a:latin typeface="Century Gothic" panose="020B0502020202020204" pitchFamily="34" charset="0"/>
                          <a:ea typeface="+mn-ea"/>
                          <a:cs typeface="+mn-cs"/>
                        </a:rPr>
                        <a:t>Interwar unemployment, living standards of the 1930’s, managed economy, austerity, Great Depression – the ‘Hungry Years.’</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social, economy, austerity</a:t>
                      </a: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l">
                        <a:lnSpc>
                          <a:spcPct val="107000"/>
                        </a:lnSpc>
                        <a:spcAft>
                          <a:spcPts val="800"/>
                        </a:spcAft>
                        <a:buFont typeface="Arial" panose="020B0604020202020204" pitchFamily="34" charset="0"/>
                        <a:buNone/>
                      </a:pPr>
                      <a:endParaRPr lang="en-GB" sz="8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To what extent was the post-war era an era of affluence and conformity 1955 – 1963?</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Levittowns, popular affluence, teenage culture and music, Elvis, Beatnik, Civil Rights Movement.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affluence, culture, race</a:t>
                      </a:r>
                    </a:p>
                    <a:p>
                      <a:pPr marL="0" indent="0" algn="l">
                        <a:lnSpc>
                          <a:spcPct val="107000"/>
                        </a:lnSpc>
                        <a:spcAft>
                          <a:spcPts val="800"/>
                        </a:spcAft>
                        <a:buFont typeface="Arial" panose="020B0604020202020204" pitchFamily="34" charset="0"/>
                        <a:buNone/>
                      </a:pPr>
                      <a:endParaRPr lang="en-GB" sz="90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In what way did Kennedy’s ‘new frontier’ impact on US Society 1961 – 1963?</a:t>
                      </a:r>
                      <a:endParaRPr lang="en-GB" sz="900" kern="1200" dirty="0">
                        <a:solidFill>
                          <a:schemeClr val="tx1"/>
                        </a:solidFill>
                        <a:effectLst/>
                        <a:latin typeface="Century Gothic" panose="020B0502020202020204" pitchFamily="34" charset="0"/>
                        <a:ea typeface="+mn-ea"/>
                        <a:cs typeface="+mn-cs"/>
                      </a:endParaRP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March on Washington, the rise of the KKK, Peace Corps, National Parks, Kennedy’s assassination. </a:t>
                      </a:r>
                    </a:p>
                    <a:p>
                      <a:pPr marL="0" indent="0" algn="l">
                        <a:lnSpc>
                          <a:spcPct val="107000"/>
                        </a:lnSpc>
                        <a:spcAft>
                          <a:spcPts val="80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liberalism, rights, social</a:t>
                      </a: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AO1: </a:t>
                      </a:r>
                      <a:r>
                        <a:rPr lang="en-GB" sz="12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AO2: </a:t>
                      </a:r>
                      <a:r>
                        <a:rPr lang="en-GB" sz="12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AO3: </a:t>
                      </a:r>
                      <a:r>
                        <a:rPr lang="en-GB" sz="1200" dirty="0">
                          <a:latin typeface="Century Gothic" panose="020B0502020202020204" pitchFamily="34" charset="0"/>
                        </a:rPr>
                        <a:t>Analyse and evaluate, in relation to the historical context, different ways in which aspects of the past have been interpreted.</a:t>
                      </a:r>
                    </a:p>
                    <a:p>
                      <a:pPr algn="l">
                        <a:lnSpc>
                          <a:spcPct val="107000"/>
                        </a:lnSpc>
                        <a:spcAft>
                          <a:spcPts val="800"/>
                        </a:spcAft>
                      </a:pP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marL="0" indent="0">
                        <a:buFont typeface="Arial" panose="020B0604020202020204" pitchFamily="34" charset="0"/>
                        <a:buNone/>
                      </a:pPr>
                      <a:r>
                        <a:rPr lang="en-GB" sz="1200" baseline="0" dirty="0">
                          <a:latin typeface="Century Gothic" panose="020B0502020202020204" pitchFamily="34" charset="0"/>
                        </a:rPr>
                        <a:t>Paper 1:</a:t>
                      </a:r>
                    </a:p>
                    <a:p>
                      <a:pPr marL="171450" indent="-171450">
                        <a:buFont typeface="Arial" panose="020B0604020202020204" pitchFamily="34" charset="0"/>
                        <a:buChar char="•"/>
                      </a:pPr>
                      <a:r>
                        <a:rPr lang="en-GB" sz="1200" baseline="0" dirty="0">
                          <a:latin typeface="Century Gothic" panose="020B0502020202020204" pitchFamily="34" charset="0"/>
                        </a:rPr>
                        <a:t>Stately Homes</a:t>
                      </a:r>
                    </a:p>
                    <a:p>
                      <a:pPr marL="171450" indent="-171450">
                        <a:buFont typeface="Arial" panose="020B0604020202020204" pitchFamily="34" charset="0"/>
                        <a:buChar char="•"/>
                      </a:pPr>
                      <a:r>
                        <a:rPr lang="en-GB" sz="1200" baseline="0" dirty="0">
                          <a:latin typeface="Century Gothic" panose="020B0502020202020204" pitchFamily="34" charset="0"/>
                        </a:rPr>
                        <a:t>Political spectrum – link to other countries and USA.</a:t>
                      </a:r>
                    </a:p>
                    <a:p>
                      <a:pPr marL="171450" indent="-171450">
                        <a:buFont typeface="Arial" panose="020B0604020202020204" pitchFamily="34" charset="0"/>
                        <a:buChar char="•"/>
                      </a:pPr>
                      <a:r>
                        <a:rPr lang="en-GB" sz="1200" baseline="0" dirty="0">
                          <a:latin typeface="Century Gothic" panose="020B0502020202020204" pitchFamily="34" charset="0"/>
                        </a:rPr>
                        <a:t>Music, culture, art. </a:t>
                      </a: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r>
                        <a:rPr lang="en-GB" sz="1200" baseline="0" dirty="0">
                          <a:latin typeface="Century Gothic" panose="020B0502020202020204" pitchFamily="34" charset="0"/>
                        </a:rPr>
                        <a:t>Paper 2: </a:t>
                      </a:r>
                    </a:p>
                    <a:p>
                      <a:pPr marL="0" indent="0">
                        <a:buFont typeface="Arial" panose="020B0604020202020204" pitchFamily="34" charset="0"/>
                        <a:buNone/>
                      </a:pPr>
                      <a:endParaRPr lang="en-GB" sz="1200" baseline="0" dirty="0">
                        <a:latin typeface="Century Gothic" panose="020B0502020202020204" pitchFamily="34" charset="0"/>
                      </a:endParaRPr>
                    </a:p>
                    <a:p>
                      <a:pPr marL="171450" indent="-171450">
                        <a:buFont typeface="Arial" panose="020B0604020202020204" pitchFamily="34" charset="0"/>
                        <a:buChar char="•"/>
                      </a:pPr>
                      <a:r>
                        <a:rPr lang="en-GB" sz="1200" baseline="0" dirty="0">
                          <a:latin typeface="Century Gothic" panose="020B0502020202020204" pitchFamily="34" charset="0"/>
                        </a:rPr>
                        <a:t>Culture – rock and roll music, art</a:t>
                      </a:r>
                    </a:p>
                    <a:p>
                      <a:pPr marL="171450" indent="-171450">
                        <a:buFont typeface="Arial" panose="020B0604020202020204" pitchFamily="34" charset="0"/>
                        <a:buChar char="•"/>
                      </a:pPr>
                      <a:r>
                        <a:rPr lang="en-GB" sz="1200" baseline="0" dirty="0">
                          <a:latin typeface="Century Gothic" panose="020B0502020202020204" pitchFamily="34" charset="0"/>
                        </a:rPr>
                        <a:t>The story of Emmett Till</a:t>
                      </a:r>
                    </a:p>
                    <a:p>
                      <a:pPr marL="171450" indent="-171450">
                        <a:buFont typeface="Arial" panose="020B0604020202020204" pitchFamily="34" charset="0"/>
                        <a:buChar char="•"/>
                      </a:pPr>
                      <a:r>
                        <a:rPr lang="en-GB" sz="1200" baseline="0" dirty="0">
                          <a:latin typeface="Century Gothic" panose="020B0502020202020204" pitchFamily="34" charset="0"/>
                        </a:rPr>
                        <a:t>Kennedy’s assassination</a:t>
                      </a:r>
                    </a:p>
                    <a:p>
                      <a:pPr marL="171450" indent="-171450">
                        <a:buFont typeface="Arial" panose="020B0604020202020204" pitchFamily="34" charset="0"/>
                        <a:buChar char="•"/>
                      </a:pPr>
                      <a:r>
                        <a:rPr lang="en-GB" sz="1200" baseline="0" dirty="0">
                          <a:latin typeface="Century Gothic" panose="020B0502020202020204" pitchFamily="34" charset="0"/>
                        </a:rPr>
                        <a:t>Jackie Kennedy</a:t>
                      </a:r>
                    </a:p>
                    <a:p>
                      <a:pPr marL="171450" indent="-171450">
                        <a:buFont typeface="Arial" panose="020B0604020202020204" pitchFamily="34" charset="0"/>
                        <a:buChar char="•"/>
                      </a:pPr>
                      <a:r>
                        <a:rPr lang="en-GB" sz="1200" baseline="0" dirty="0">
                          <a:latin typeface="Century Gothic" panose="020B0502020202020204" pitchFamily="34" charset="0"/>
                        </a:rPr>
                        <a:t>Mad Men, The Help</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endParaRPr lang="en-GB" sz="120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10001"/>
                  </a:ext>
                </a:extLst>
              </a:tr>
              <a:tr h="1798195">
                <a:tc vMerge="1">
                  <a:txBody>
                    <a:bodyPr/>
                    <a:lstStyle/>
                    <a:p>
                      <a:endParaRPr lang="en-GB"/>
                    </a:p>
                  </a:txBody>
                  <a:tcPr/>
                </a:tc>
                <a:tc gridSpan="2">
                  <a:txBody>
                    <a:bodyPr/>
                    <a:lstStyle/>
                    <a:p>
                      <a:pPr marL="0" indent="0">
                        <a:buFont typeface="Arial" panose="020B0604020202020204" pitchFamily="34" charset="0"/>
                        <a:buNone/>
                      </a:pPr>
                      <a:r>
                        <a:rPr lang="en-GB" sz="1200" b="1" i="1" dirty="0">
                          <a:latin typeface="Century Gothic" panose="020B0502020202020204" pitchFamily="34" charset="0"/>
                        </a:rPr>
                        <a:t>Developing from KS3/4:</a:t>
                      </a:r>
                    </a:p>
                    <a:p>
                      <a:pPr marL="171450" indent="-171450">
                        <a:buFont typeface="Arial" panose="020B0604020202020204" pitchFamily="34" charset="0"/>
                        <a:buChar char="•"/>
                      </a:pPr>
                      <a:r>
                        <a:rPr lang="en-GB" sz="1100" b="0" dirty="0">
                          <a:latin typeface="Century Gothic" panose="020B0502020202020204" pitchFamily="34" charset="0"/>
                        </a:rPr>
                        <a:t>Ideology</a:t>
                      </a:r>
                    </a:p>
                    <a:p>
                      <a:pPr marL="171450" indent="-171450">
                        <a:buFont typeface="Arial" panose="020B0604020202020204" pitchFamily="34" charset="0"/>
                        <a:buChar char="•"/>
                      </a:pPr>
                      <a:r>
                        <a:rPr lang="en-GB" sz="1100" b="0" dirty="0">
                          <a:latin typeface="Century Gothic" panose="020B0502020202020204" pitchFamily="34" charset="0"/>
                        </a:rPr>
                        <a:t>20</a:t>
                      </a:r>
                      <a:r>
                        <a:rPr lang="en-GB" sz="1100" b="0" baseline="30000" dirty="0">
                          <a:latin typeface="Century Gothic" panose="020B0502020202020204" pitchFamily="34" charset="0"/>
                        </a:rPr>
                        <a:t>th</a:t>
                      </a:r>
                      <a:r>
                        <a:rPr lang="en-GB" sz="1100" b="0" dirty="0">
                          <a:latin typeface="Century Gothic" panose="020B0502020202020204" pitchFamily="34" charset="0"/>
                        </a:rPr>
                        <a:t> Century Britain</a:t>
                      </a:r>
                    </a:p>
                    <a:p>
                      <a:pPr marL="171450" indent="-171450">
                        <a:buFont typeface="Arial" panose="020B0604020202020204" pitchFamily="34" charset="0"/>
                        <a:buChar char="•"/>
                      </a:pPr>
                      <a:r>
                        <a:rPr lang="en-GB" sz="1100" b="0" dirty="0">
                          <a:latin typeface="Century Gothic" panose="020B0502020202020204" pitchFamily="34" charset="0"/>
                        </a:rPr>
                        <a:t>WW1</a:t>
                      </a:r>
                    </a:p>
                    <a:p>
                      <a:pPr marL="171450" indent="-171450">
                        <a:buFont typeface="Arial" panose="020B0604020202020204" pitchFamily="34" charset="0"/>
                        <a:buChar char="•"/>
                      </a:pPr>
                      <a:r>
                        <a:rPr lang="en-GB" sz="1100" b="0" dirty="0">
                          <a:latin typeface="Century Gothic" panose="020B0502020202020204" pitchFamily="34" charset="0"/>
                        </a:rPr>
                        <a:t>Economy</a:t>
                      </a:r>
                    </a:p>
                    <a:p>
                      <a:pPr marL="171450" indent="-171450">
                        <a:buFont typeface="Arial" panose="020B0604020202020204" pitchFamily="34" charset="0"/>
                        <a:buChar char="•"/>
                      </a:pPr>
                      <a:r>
                        <a:rPr lang="en-GB" sz="1100" b="0" dirty="0">
                          <a:latin typeface="Century Gothic" panose="020B0502020202020204" pitchFamily="34" charset="0"/>
                        </a:rPr>
                        <a:t>20</a:t>
                      </a:r>
                      <a:r>
                        <a:rPr lang="en-GB" sz="1100" b="0" baseline="30000" dirty="0">
                          <a:latin typeface="Century Gothic" panose="020B0502020202020204" pitchFamily="34" charset="0"/>
                        </a:rPr>
                        <a:t>th</a:t>
                      </a:r>
                      <a:r>
                        <a:rPr lang="en-GB" sz="1100" b="0" dirty="0">
                          <a:latin typeface="Century Gothic" panose="020B0502020202020204" pitchFamily="34" charset="0"/>
                        </a:rPr>
                        <a:t> Century USA</a:t>
                      </a:r>
                    </a:p>
                    <a:p>
                      <a:pPr marL="171450" indent="-171450">
                        <a:buFont typeface="Arial" panose="020B0604020202020204" pitchFamily="34" charset="0"/>
                        <a:buChar char="•"/>
                      </a:pPr>
                      <a:r>
                        <a:rPr lang="en-GB" sz="1100" b="0" dirty="0">
                          <a:latin typeface="Century Gothic" panose="020B0502020202020204" pitchFamily="34" charset="0"/>
                        </a:rPr>
                        <a:t>Race relations</a:t>
                      </a:r>
                    </a:p>
                  </a:txBody>
                  <a:tcPr/>
                </a:tc>
                <a:tc hMerge="1">
                  <a:txBody>
                    <a:bodyPr/>
                    <a:lstStyle/>
                    <a:p>
                      <a:endParaRPr lang="en-GB"/>
                    </a:p>
                  </a:txBody>
                  <a:tcPr/>
                </a:tc>
                <a:tc gridSpan="2">
                  <a:txBody>
                    <a:bodyPr/>
                    <a:lstStyle/>
                    <a:p>
                      <a:pPr marL="0" indent="0">
                        <a:buFont typeface="Arial" panose="020B0604020202020204" pitchFamily="34" charset="0"/>
                        <a:buNone/>
                      </a:pPr>
                      <a:r>
                        <a:rPr lang="en-GB" sz="1200" b="1" i="1" baseline="0" dirty="0">
                          <a:latin typeface="Century Gothic" panose="020B0502020202020204" pitchFamily="34" charset="0"/>
                        </a:rPr>
                        <a:t>Developing from Year KS4: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baseline="0" dirty="0">
                          <a:latin typeface="Century Gothic" panose="020B0502020202020204" pitchFamily="34" charset="0"/>
                        </a:rPr>
                        <a:t>AO1</a:t>
                      </a:r>
                      <a:r>
                        <a:rPr lang="en-GB" sz="110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100" b="1" baseline="0" dirty="0">
                          <a:latin typeface="Century Gothic" panose="020B0502020202020204" pitchFamily="34" charset="0"/>
                        </a:rPr>
                        <a:t>AO2</a:t>
                      </a:r>
                      <a:r>
                        <a:rPr lang="en-GB" sz="1100" baseline="0" dirty="0">
                          <a:latin typeface="Century Gothic" panose="020B0502020202020204" pitchFamily="34" charset="0"/>
                        </a:rPr>
                        <a:t>: </a:t>
                      </a:r>
                      <a:r>
                        <a:rPr lang="en-GB" sz="1100" b="0" baseline="0" dirty="0">
                          <a:latin typeface="Century Gothic" panose="020B0502020202020204" pitchFamily="34" charset="0"/>
                        </a:rPr>
                        <a:t>Using NOP to </a:t>
                      </a:r>
                      <a:r>
                        <a:rPr lang="en-GB" sz="110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100" b="1" baseline="0" dirty="0">
                          <a:latin typeface="Century Gothic" panose="020B0502020202020204" pitchFamily="34" charset="0"/>
                        </a:rPr>
                        <a:t>AO3: </a:t>
                      </a:r>
                      <a:r>
                        <a:rPr lang="en-GB" sz="1100" b="0" baseline="0" dirty="0">
                          <a:latin typeface="Century Gothic" panose="020B0502020202020204" pitchFamily="34" charset="0"/>
                        </a:rPr>
                        <a:t>Evaluate differences within a series of historical interpretations to analysing why those interpretations are formed. </a:t>
                      </a:r>
                      <a:endParaRPr lang="en-GB" sz="110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2660375" y="0"/>
            <a:ext cx="7149236" cy="461665"/>
          </a:xfrm>
          <a:prstGeom prst="rect">
            <a:avLst/>
          </a:prstGeom>
          <a:noFill/>
        </p:spPr>
        <p:txBody>
          <a:bodyPr wrap="squar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12 (Edexcel)</a:t>
            </a:r>
          </a:p>
        </p:txBody>
      </p:sp>
      <p:sp>
        <p:nvSpPr>
          <p:cNvPr id="5" name="TextBox 4">
            <a:extLst>
              <a:ext uri="{FF2B5EF4-FFF2-40B4-BE49-F238E27FC236}">
                <a16:creationId xmlns:a16="http://schemas.microsoft.com/office/drawing/2014/main" id="{38717E3E-F233-4096-BEB0-68471C86803E}"/>
              </a:ext>
            </a:extLst>
          </p:cNvPr>
          <p:cNvSpPr txBox="1"/>
          <p:nvPr/>
        </p:nvSpPr>
        <p:spPr>
          <a:xfrm>
            <a:off x="1345097" y="768626"/>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500717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61664"/>
          <a:ext cx="12192001" cy="6396335"/>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298405685"/>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94296">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986788">
                <a:tc rowSpan="2">
                  <a:txBody>
                    <a:bodyPr/>
                    <a:lstStyle/>
                    <a:p>
                      <a:pPr algn="ctr"/>
                      <a:r>
                        <a:rPr lang="en-GB" sz="1200" b="1" dirty="0">
                          <a:latin typeface="Century Gothic" panose="020B0502020202020204" pitchFamily="34" charset="0"/>
                        </a:rPr>
                        <a:t>Spring</a:t>
                      </a:r>
                    </a:p>
                  </a:txBody>
                  <a:tcPr>
                    <a:solidFill>
                      <a:srgbClr val="A8D08D"/>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To what extent was the post-war era an era of consensus?</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Education, NHS, youth culture, liberal society, Windrush, decline of Empire, changing role of women, race relations.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liberalism, empire, race</a:t>
                      </a:r>
                    </a:p>
                    <a:p>
                      <a:pPr marL="171450" indent="-171450" algn="l">
                        <a:lnSpc>
                          <a:spcPct val="107000"/>
                        </a:lnSpc>
                        <a:spcAft>
                          <a:spcPts val="800"/>
                        </a:spcAft>
                        <a:buFont typeface="Arial" panose="020B0604020202020204" pitchFamily="34" charset="0"/>
                        <a:buChar char="•"/>
                      </a:pPr>
                      <a:endParaRPr lang="en-GB" sz="90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Was liberalism the cause or solution of social unrest?</a:t>
                      </a:r>
                      <a:endParaRPr lang="en-GB" sz="1200" b="1" i="1" dirty="0">
                        <a:effectLst/>
                        <a:latin typeface="Century Gothic" panose="020B0502020202020204" pitchFamily="34" charset="0"/>
                        <a:ea typeface="Calibri" panose="020F0502020204030204" pitchFamily="34" charset="0"/>
                        <a:cs typeface="Times New Roman" panose="02020603050405020304" pitchFamily="18" charset="0"/>
                      </a:endParaRPr>
                    </a:p>
                    <a:p>
                      <a:pPr marL="285750" indent="-2857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Liberalism, Feminism, consumer society, new Commonwealth immigration, changes in family life.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feminism, immigration, social</a:t>
                      </a:r>
                      <a:endParaRPr lang="en-GB" sz="900" i="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far was the Civil Rights Act of 1964 the cause, of protest and reaction 1963 – 1972?</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Malcolm X and the Black Panthers, Student Protests, Vietnam, Cesar Chavez, Counterculture.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Culture, race, conflict</a:t>
                      </a:r>
                      <a:endParaRPr lang="en-GB" sz="900"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Were new music genres the root of  social and political Change 1973 – 1980?</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Watergate, Ford + Carter, Political disillusionment, economic challenges, Roe vs. Wade, Native American Rights</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Politics, economic, rights</a:t>
                      </a:r>
                      <a:endParaRPr lang="en-GB" sz="900" i="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AO1: </a:t>
                      </a:r>
                      <a:r>
                        <a:rPr lang="en-GB" sz="11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AO2: </a:t>
                      </a:r>
                      <a:r>
                        <a:rPr lang="en-GB" sz="11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AO3: </a:t>
                      </a:r>
                      <a:r>
                        <a:rPr lang="en-GB" sz="1100" dirty="0">
                          <a:latin typeface="Century Gothic" panose="020B0502020202020204" pitchFamily="34" charset="0"/>
                        </a:rPr>
                        <a:t>Analyse and evaluate, in relation to the historical context, different ways in which aspects of the past have been interpreted.</a:t>
                      </a:r>
                    </a:p>
                    <a:p>
                      <a:pPr algn="l">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0" indent="0">
                        <a:buFont typeface="Arial" panose="020B0604020202020204" pitchFamily="34" charset="0"/>
                        <a:buNone/>
                      </a:pPr>
                      <a:r>
                        <a:rPr lang="en-GB" sz="1200" baseline="0" dirty="0">
                          <a:latin typeface="Century Gothic" panose="020B0502020202020204" pitchFamily="34" charset="0"/>
                        </a:rPr>
                        <a:t>Paper 1:</a:t>
                      </a:r>
                    </a:p>
                    <a:p>
                      <a:pPr marL="171450" indent="-171450">
                        <a:buFont typeface="Arial" panose="020B0604020202020204" pitchFamily="34" charset="0"/>
                        <a:buChar char="•"/>
                      </a:pPr>
                      <a:r>
                        <a:rPr lang="en-GB" sz="1200" baseline="0" dirty="0">
                          <a:latin typeface="Century Gothic" panose="020B0502020202020204" pitchFamily="34" charset="0"/>
                        </a:rPr>
                        <a:t>Education of young people</a:t>
                      </a:r>
                    </a:p>
                    <a:p>
                      <a:pPr marL="171450" indent="-171450">
                        <a:buFont typeface="Arial" panose="020B0604020202020204" pitchFamily="34" charset="0"/>
                        <a:buChar char="•"/>
                      </a:pPr>
                      <a:r>
                        <a:rPr lang="en-GB" sz="1200" baseline="0" dirty="0">
                          <a:latin typeface="Century Gothic" panose="020B0502020202020204" pitchFamily="34" charset="0"/>
                        </a:rPr>
                        <a:t>Empire – countries</a:t>
                      </a:r>
                    </a:p>
                    <a:p>
                      <a:pPr marL="171450" indent="-171450">
                        <a:buFont typeface="Arial" panose="020B0604020202020204" pitchFamily="34" charset="0"/>
                        <a:buChar char="•"/>
                      </a:pPr>
                      <a:r>
                        <a:rPr lang="en-GB" sz="1200" baseline="0" dirty="0">
                          <a:latin typeface="Century Gothic" panose="020B0502020202020204" pitchFamily="34" charset="0"/>
                        </a:rPr>
                        <a:t>Elizabeth II</a:t>
                      </a: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r>
                        <a:rPr lang="en-GB" sz="1200" baseline="0" dirty="0">
                          <a:latin typeface="Century Gothic" panose="020B0502020202020204" pitchFamily="34" charset="0"/>
                        </a:rPr>
                        <a:t>Paper 2:</a:t>
                      </a:r>
                    </a:p>
                    <a:p>
                      <a:pPr marL="171450" indent="-171450">
                        <a:buFont typeface="Arial" panose="020B0604020202020204" pitchFamily="34" charset="0"/>
                        <a:buChar char="•"/>
                      </a:pPr>
                      <a:r>
                        <a:rPr lang="en-GB" sz="1200" baseline="0" dirty="0">
                          <a:latin typeface="Century Gothic" panose="020B0502020202020204" pitchFamily="34" charset="0"/>
                        </a:rPr>
                        <a:t>Race relations – discuss modern US racism</a:t>
                      </a:r>
                    </a:p>
                    <a:p>
                      <a:pPr marL="171450" indent="-171450">
                        <a:buFont typeface="Arial" panose="020B0604020202020204" pitchFamily="34" charset="0"/>
                        <a:buChar char="•"/>
                      </a:pPr>
                      <a:r>
                        <a:rPr lang="en-GB" sz="1200" baseline="0" dirty="0">
                          <a:latin typeface="Century Gothic" panose="020B0502020202020204" pitchFamily="34" charset="0"/>
                        </a:rPr>
                        <a:t>Vietnam – Operation Rolling Thunder</a:t>
                      </a:r>
                    </a:p>
                    <a:p>
                      <a:pPr marL="171450" indent="-171450">
                        <a:buFont typeface="Arial" panose="020B0604020202020204" pitchFamily="34" charset="0"/>
                        <a:buChar char="•"/>
                      </a:pPr>
                      <a:r>
                        <a:rPr lang="en-GB" sz="1200" baseline="0" dirty="0">
                          <a:latin typeface="Century Gothic" panose="020B0502020202020204" pitchFamily="34" charset="0"/>
                        </a:rPr>
                        <a:t>Johnson as President</a:t>
                      </a:r>
                    </a:p>
                    <a:p>
                      <a:pPr marL="171450" indent="-171450">
                        <a:buFont typeface="Arial" panose="020B0604020202020204" pitchFamily="34" charset="0"/>
                        <a:buChar char="•"/>
                      </a:pPr>
                      <a:r>
                        <a:rPr lang="en-GB" sz="1200" baseline="0" dirty="0">
                          <a:latin typeface="Century Gothic" panose="020B0502020202020204" pitchFamily="34" charset="0"/>
                        </a:rPr>
                        <a:t>Roe vs. Wade – modern</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endParaRPr lang="en-GB" sz="1200" baseline="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10001"/>
                  </a:ext>
                </a:extLst>
              </a:tr>
              <a:tr h="2115251">
                <a:tc vMerge="1">
                  <a:txBody>
                    <a:bodyPr/>
                    <a:lstStyle/>
                    <a:p>
                      <a:endParaRPr lang="en-GB"/>
                    </a:p>
                  </a:txBody>
                  <a:tcPr/>
                </a:tc>
                <a:tc gridSpan="2">
                  <a:txBody>
                    <a:bodyPr/>
                    <a:lstStyle/>
                    <a:p>
                      <a:pPr marL="0" indent="0">
                        <a:buFont typeface="Arial" panose="020B0604020202020204" pitchFamily="34" charset="0"/>
                        <a:buNone/>
                      </a:pPr>
                      <a:r>
                        <a:rPr lang="en-GB" sz="1400" b="1" i="1" dirty="0">
                          <a:latin typeface="Century Gothic" panose="020B0502020202020204" pitchFamily="34" charset="0"/>
                        </a:rPr>
                        <a:t>Developing from KS4:</a:t>
                      </a:r>
                    </a:p>
                    <a:p>
                      <a:pPr marL="171450" indent="-171450">
                        <a:buFont typeface="Arial" panose="020B0604020202020204" pitchFamily="34" charset="0"/>
                        <a:buChar char="•"/>
                      </a:pPr>
                      <a:r>
                        <a:rPr lang="en-GB" sz="1200" b="0" dirty="0">
                          <a:latin typeface="Century Gothic" panose="020B0502020202020204" pitchFamily="34" charset="0"/>
                        </a:rPr>
                        <a:t>Ideology – politics, feminism</a:t>
                      </a:r>
                    </a:p>
                    <a:p>
                      <a:pPr marL="171450" indent="-171450">
                        <a:buFont typeface="Arial" panose="020B0604020202020204" pitchFamily="34" charset="0"/>
                        <a:buChar char="•"/>
                      </a:pPr>
                      <a:r>
                        <a:rPr lang="en-GB" sz="1200" b="0" dirty="0">
                          <a:latin typeface="Century Gothic" panose="020B0502020202020204" pitchFamily="34" charset="0"/>
                        </a:rPr>
                        <a:t>Women’s role</a:t>
                      </a:r>
                    </a:p>
                    <a:p>
                      <a:pPr marL="171450" indent="-171450">
                        <a:buFont typeface="Arial" panose="020B0604020202020204" pitchFamily="34" charset="0"/>
                        <a:buChar char="•"/>
                      </a:pPr>
                      <a:r>
                        <a:rPr lang="en-GB" sz="1200" b="0" dirty="0">
                          <a:latin typeface="Century Gothic" panose="020B0502020202020204" pitchFamily="34" charset="0"/>
                        </a:rPr>
                        <a:t>20</a:t>
                      </a:r>
                      <a:r>
                        <a:rPr lang="en-GB" sz="1200" b="0" baseline="30000" dirty="0">
                          <a:latin typeface="Century Gothic" panose="020B0502020202020204" pitchFamily="34" charset="0"/>
                        </a:rPr>
                        <a:t>th</a:t>
                      </a:r>
                      <a:r>
                        <a:rPr lang="en-GB" sz="1200" b="0" dirty="0">
                          <a:latin typeface="Century Gothic" panose="020B0502020202020204" pitchFamily="34" charset="0"/>
                        </a:rPr>
                        <a:t> Century Britain</a:t>
                      </a:r>
                    </a:p>
                    <a:p>
                      <a:pPr marL="171450" indent="-171450">
                        <a:buFont typeface="Arial" panose="020B0604020202020204" pitchFamily="34" charset="0"/>
                        <a:buChar char="•"/>
                      </a:pPr>
                      <a:r>
                        <a:rPr lang="en-GB" sz="1200" b="0" dirty="0">
                          <a:latin typeface="Century Gothic" panose="020B0502020202020204" pitchFamily="34" charset="0"/>
                        </a:rPr>
                        <a:t>WW2</a:t>
                      </a:r>
                    </a:p>
                    <a:p>
                      <a:pPr marL="171450" indent="-171450">
                        <a:buFont typeface="Arial" panose="020B0604020202020204" pitchFamily="34" charset="0"/>
                        <a:buChar char="•"/>
                      </a:pPr>
                      <a:r>
                        <a:rPr lang="en-GB" sz="1200" b="0" dirty="0">
                          <a:latin typeface="Century Gothic" panose="020B0502020202020204" pitchFamily="34" charset="0"/>
                        </a:rPr>
                        <a:t>Welfare State</a:t>
                      </a:r>
                    </a:p>
                    <a:p>
                      <a:pPr marL="171450" indent="-171450">
                        <a:buFont typeface="Arial" panose="020B0604020202020204" pitchFamily="34" charset="0"/>
                        <a:buChar char="•"/>
                      </a:pPr>
                      <a:r>
                        <a:rPr lang="en-GB" sz="1200" b="0" dirty="0">
                          <a:latin typeface="Century Gothic" panose="020B0502020202020204" pitchFamily="34" charset="0"/>
                        </a:rPr>
                        <a:t>20</a:t>
                      </a:r>
                      <a:r>
                        <a:rPr lang="en-GB" sz="1200" b="0" baseline="30000" dirty="0">
                          <a:latin typeface="Century Gothic" panose="020B0502020202020204" pitchFamily="34" charset="0"/>
                        </a:rPr>
                        <a:t>th</a:t>
                      </a:r>
                      <a:r>
                        <a:rPr lang="en-GB" sz="1200" b="0" dirty="0">
                          <a:latin typeface="Century Gothic" panose="020B0502020202020204" pitchFamily="34" charset="0"/>
                        </a:rPr>
                        <a:t> Century USA</a:t>
                      </a:r>
                    </a:p>
                    <a:p>
                      <a:pPr marL="171450" indent="-171450">
                        <a:buFont typeface="Arial" panose="020B0604020202020204" pitchFamily="34" charset="0"/>
                        <a:buChar char="•"/>
                      </a:pPr>
                      <a:r>
                        <a:rPr lang="en-GB" sz="1200" b="0" dirty="0">
                          <a:latin typeface="Century Gothic" panose="020B0502020202020204" pitchFamily="34" charset="0"/>
                        </a:rPr>
                        <a:t>Race relations</a:t>
                      </a:r>
                    </a:p>
                    <a:p>
                      <a:pPr marL="171450" indent="-171450">
                        <a:buFont typeface="Arial" panose="020B0604020202020204" pitchFamily="34" charset="0"/>
                        <a:buChar char="•"/>
                      </a:pPr>
                      <a:r>
                        <a:rPr lang="en-GB" sz="1200" b="0" dirty="0">
                          <a:latin typeface="Century Gothic" panose="020B0502020202020204" pitchFamily="34" charset="0"/>
                        </a:rPr>
                        <a:t>Cold War</a:t>
                      </a:r>
                    </a:p>
                    <a:p>
                      <a:pPr marL="0" indent="0">
                        <a:buFont typeface="Arial" panose="020B0604020202020204" pitchFamily="34" charset="0"/>
                        <a:buNone/>
                      </a:pPr>
                      <a:endParaRPr lang="en-GB" sz="1200" b="0" dirty="0">
                        <a:latin typeface="Century Gothic" panose="020B0502020202020204" pitchFamily="34" charset="0"/>
                      </a:endParaRPr>
                    </a:p>
                  </a:txBody>
                  <a:tcPr/>
                </a:tc>
                <a:tc hMerge="1">
                  <a:txBody>
                    <a:bodyPr/>
                    <a:lstStyle/>
                    <a:p>
                      <a:endParaRPr lang="en-GB"/>
                    </a:p>
                  </a:txBody>
                  <a:tcPr/>
                </a:tc>
                <a:tc gridSpan="2">
                  <a:txBody>
                    <a:bodyPr/>
                    <a:lstStyle/>
                    <a:p>
                      <a:pPr marL="0" indent="0">
                        <a:buFont typeface="Arial" panose="020B0604020202020204" pitchFamily="34" charset="0"/>
                        <a:buNone/>
                      </a:pPr>
                      <a:r>
                        <a:rPr lang="en-GB" sz="1400" b="1" i="1" baseline="0" dirty="0">
                          <a:latin typeface="Century Gothic" panose="020B0502020202020204" pitchFamily="34" charset="0"/>
                        </a:rPr>
                        <a:t>Developing from Year KS4: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baseline="0" dirty="0">
                          <a:latin typeface="Century Gothic" panose="020B0502020202020204" pitchFamily="34" charset="0"/>
                        </a:rPr>
                        <a:t>AO1</a:t>
                      </a:r>
                      <a:r>
                        <a:rPr lang="en-GB" sz="120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200" b="1" baseline="0" dirty="0">
                          <a:latin typeface="Century Gothic" panose="020B0502020202020204" pitchFamily="34" charset="0"/>
                        </a:rPr>
                        <a:t>AO2</a:t>
                      </a:r>
                      <a:r>
                        <a:rPr lang="en-GB" sz="1200" baseline="0" dirty="0">
                          <a:latin typeface="Century Gothic" panose="020B0502020202020204" pitchFamily="34" charset="0"/>
                        </a:rPr>
                        <a:t>: </a:t>
                      </a:r>
                      <a:r>
                        <a:rPr lang="en-GB" sz="1200" b="0" baseline="0" dirty="0">
                          <a:latin typeface="Century Gothic" panose="020B0502020202020204" pitchFamily="34" charset="0"/>
                        </a:rPr>
                        <a:t>Using NOP to </a:t>
                      </a:r>
                      <a:r>
                        <a:rPr lang="en-GB" sz="120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200" b="1" baseline="0" dirty="0">
                          <a:latin typeface="Century Gothic" panose="020B0502020202020204" pitchFamily="34" charset="0"/>
                        </a:rPr>
                        <a:t>AO3: </a:t>
                      </a:r>
                      <a:r>
                        <a:rPr lang="en-GB" sz="1200" b="0" baseline="0" dirty="0">
                          <a:latin typeface="Century Gothic" panose="020B0502020202020204" pitchFamily="34" charset="0"/>
                        </a:rPr>
                        <a:t>Evaluate differences within a series of historical interpretations to analysing why those interpretations are formed. </a:t>
                      </a:r>
                      <a:endParaRPr lang="en-GB" sz="120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5" name="TextBox 4">
            <a:extLst>
              <a:ext uri="{FF2B5EF4-FFF2-40B4-BE49-F238E27FC236}">
                <a16:creationId xmlns:a16="http://schemas.microsoft.com/office/drawing/2014/main" id="{38717E3E-F233-4096-BEB0-68471C86803E}"/>
              </a:ext>
            </a:extLst>
          </p:cNvPr>
          <p:cNvSpPr txBox="1"/>
          <p:nvPr/>
        </p:nvSpPr>
        <p:spPr>
          <a:xfrm>
            <a:off x="1345097" y="768626"/>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
        <p:nvSpPr>
          <p:cNvPr id="6" name="Rectangle 5">
            <a:extLst>
              <a:ext uri="{FF2B5EF4-FFF2-40B4-BE49-F238E27FC236}">
                <a16:creationId xmlns:a16="http://schemas.microsoft.com/office/drawing/2014/main" id="{17231B30-D3D6-4C7C-B8DC-8FDF2C8F7731}"/>
              </a:ext>
            </a:extLst>
          </p:cNvPr>
          <p:cNvSpPr/>
          <p:nvPr/>
        </p:nvSpPr>
        <p:spPr>
          <a:xfrm>
            <a:off x="2660375" y="0"/>
            <a:ext cx="7149236" cy="461665"/>
          </a:xfrm>
          <a:prstGeom prst="rect">
            <a:avLst/>
          </a:prstGeom>
          <a:noFill/>
        </p:spPr>
        <p:txBody>
          <a:bodyPr wrap="squar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12 (Edexcel)</a:t>
            </a:r>
          </a:p>
        </p:txBody>
      </p:sp>
    </p:spTree>
    <p:extLst>
      <p:ext uri="{BB962C8B-B14F-4D97-AF65-F5344CB8AC3E}">
        <p14:creationId xmlns:p14="http://schemas.microsoft.com/office/powerpoint/2010/main" val="2080109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432F21D1-A138-4BE9-AAE7-58BD504451AD}"/>
              </a:ext>
            </a:extLst>
          </p:cNvPr>
          <p:cNvGraphicFramePr>
            <a:graphicFrameLocks noGrp="1"/>
          </p:cNvGraphicFramePr>
          <p:nvPr/>
        </p:nvGraphicFramePr>
        <p:xfrm>
          <a:off x="0" y="461665"/>
          <a:ext cx="12192001" cy="6427280"/>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2409058615"/>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53766">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126027">
                <a:tc rowSpan="2">
                  <a:txBody>
                    <a:bodyPr/>
                    <a:lstStyle/>
                    <a:p>
                      <a:pPr algn="ctr"/>
                      <a:r>
                        <a:rPr lang="en-GB" sz="1200" b="1" dirty="0">
                          <a:latin typeface="Century Gothic" panose="020B0502020202020204" pitchFamily="34" charset="0"/>
                        </a:rPr>
                        <a:t>Summer</a:t>
                      </a:r>
                    </a:p>
                  </a:txBody>
                  <a:tcPr>
                    <a:solidFill>
                      <a:srgbClr val="FFEDC8"/>
                    </a:solidFill>
                  </a:tcPr>
                </a:tc>
                <a:tc>
                  <a:txBody>
                    <a:bodyPr/>
                    <a:lstStyle/>
                    <a:p>
                      <a:pPr algn="ctr">
                        <a:lnSpc>
                          <a:spcPct val="107000"/>
                        </a:lnSpc>
                        <a:spcAft>
                          <a:spcPts val="800"/>
                        </a:spcAft>
                      </a:pPr>
                      <a:endParaRPr lang="en-GB" sz="8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b="1"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Historical interpretations: how divided was British politics under Thatcher?</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Political infighting, social divisions, education, civil service, miners, neoliberalism.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Politics, liberalism, education</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Historical interpretations: What was the impact of Thatcherism on Britain?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900" kern="1200" dirty="0">
                          <a:solidFill>
                            <a:schemeClr val="tx1"/>
                          </a:solidFill>
                          <a:effectLst/>
                          <a:latin typeface="Century Gothic" panose="020B0502020202020204" pitchFamily="34" charset="0"/>
                          <a:ea typeface="+mn-ea"/>
                          <a:cs typeface="+mn-cs"/>
                        </a:rPr>
                        <a:t>New Labour, rise in regional Nationalism, social division.</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Ideology, nationalism, social</a:t>
                      </a: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Did Reaganomics lead to Republican dominance and its opponents, 1981 – 1992?</a:t>
                      </a:r>
                    </a:p>
                    <a:p>
                      <a:pPr marL="171450" indent="-1714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Reagan, Bush Snr, Religious Right, Just Say No, Cultural Challenge, MTV. </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Challenge, culture, conservatism </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GB" sz="900" b="1" dirty="0">
                          <a:effectLst/>
                          <a:latin typeface="Century Gothic" panose="020B0502020202020204" pitchFamily="34" charset="0"/>
                          <a:ea typeface="Calibri" panose="020F0502020204030204" pitchFamily="34" charset="0"/>
                          <a:cs typeface="Times New Roman" panose="02020603050405020304" pitchFamily="18" charset="0"/>
                        </a:rPr>
                        <a:t>Unit 4:</a:t>
                      </a:r>
                      <a:r>
                        <a:rPr lang="en-GB" sz="900" dirty="0">
                          <a:effectLst/>
                          <a:latin typeface="Century Gothic" panose="020B0502020202020204" pitchFamily="34" charset="0"/>
                          <a:ea typeface="Calibri" panose="020F0502020204030204" pitchFamily="34" charset="0"/>
                          <a:cs typeface="Times New Roman" panose="02020603050405020304" pitchFamily="18" charset="0"/>
                        </a:rPr>
                        <a:t> Coursework Prep – Vietnam War, causes.</a:t>
                      </a:r>
                    </a:p>
                    <a:p>
                      <a:pPr marL="285750" indent="-285750" algn="l">
                        <a:lnSpc>
                          <a:spcPct val="107000"/>
                        </a:lnSpc>
                        <a:spcAft>
                          <a:spcPts val="800"/>
                        </a:spcAft>
                        <a:buFont typeface="Arial" panose="020B0604020202020204" pitchFamily="34" charset="0"/>
                        <a:buChar char="•"/>
                      </a:pPr>
                      <a:r>
                        <a:rPr lang="en-GB" sz="900" kern="1200" dirty="0">
                          <a:solidFill>
                            <a:schemeClr val="tx1"/>
                          </a:solidFill>
                          <a:effectLst/>
                          <a:latin typeface="Century Gothic" panose="020B0502020202020204" pitchFamily="34" charset="0"/>
                          <a:ea typeface="+mn-ea"/>
                          <a:cs typeface="+mn-cs"/>
                        </a:rPr>
                        <a:t>AO3 Skills based, Vietnam War, causes, consequences, Presidential authority, fear of Communism.</a:t>
                      </a:r>
                    </a:p>
                    <a:p>
                      <a:pPr marL="0" indent="0" algn="l">
                        <a:lnSpc>
                          <a:spcPct val="107000"/>
                        </a:lnSpc>
                        <a:spcAft>
                          <a:spcPts val="800"/>
                        </a:spcAft>
                        <a:buFont typeface="Arial" panose="020B0604020202020204" pitchFamily="34" charset="0"/>
                        <a:buNone/>
                      </a:pPr>
                      <a:r>
                        <a:rPr lang="en-GB" sz="900" kern="1200" dirty="0">
                          <a:solidFill>
                            <a:schemeClr val="tx1"/>
                          </a:solidFill>
                          <a:effectLst/>
                          <a:latin typeface="Century Gothic" panose="020B0502020202020204" pitchFamily="34" charset="0"/>
                          <a:ea typeface="+mn-ea"/>
                          <a:cs typeface="+mn-cs"/>
                        </a:rPr>
                        <a:t>- </a:t>
                      </a:r>
                      <a:r>
                        <a:rPr lang="en-GB" sz="900" i="1" kern="1200" dirty="0">
                          <a:solidFill>
                            <a:schemeClr val="tx1"/>
                          </a:solidFill>
                          <a:effectLst/>
                          <a:latin typeface="Century Gothic" panose="020B0502020202020204" pitchFamily="34" charset="0"/>
                          <a:ea typeface="+mn-ea"/>
                          <a:cs typeface="+mn-cs"/>
                        </a:rPr>
                        <a:t>Conflict, war, ideology </a:t>
                      </a:r>
                      <a:endParaRPr lang="en-GB" sz="900" i="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AO1: </a:t>
                      </a:r>
                      <a:r>
                        <a:rPr lang="en-GB" sz="12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AO2: </a:t>
                      </a:r>
                      <a:r>
                        <a:rPr lang="en-GB" sz="12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1" dirty="0">
                          <a:latin typeface="Century Gothic" panose="020B0502020202020204" pitchFamily="34" charset="0"/>
                        </a:rPr>
                        <a:t>AO3: </a:t>
                      </a:r>
                      <a:r>
                        <a:rPr lang="en-GB" sz="1200" dirty="0">
                          <a:latin typeface="Century Gothic" panose="020B0502020202020204" pitchFamily="34" charset="0"/>
                        </a:rPr>
                        <a:t>Analyse and evaluate, in relation to the historical context, different ways in which aspects of the past have been interpreted.</a:t>
                      </a:r>
                    </a:p>
                    <a:p>
                      <a:pPr algn="l">
                        <a:lnSpc>
                          <a:spcPct val="107000"/>
                        </a:lnSpc>
                        <a:spcAft>
                          <a:spcPts val="800"/>
                        </a:spcAft>
                      </a:pP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marL="0" indent="0">
                        <a:buFont typeface="Arial" panose="020B0604020202020204" pitchFamily="34" charset="0"/>
                        <a:buNone/>
                      </a:pPr>
                      <a:r>
                        <a:rPr lang="en-GB" sz="1050" baseline="0" dirty="0">
                          <a:latin typeface="Century Gothic" panose="020B0502020202020204" pitchFamily="34" charset="0"/>
                        </a:rPr>
                        <a:t>Paper 1:</a:t>
                      </a:r>
                    </a:p>
                    <a:p>
                      <a:pPr marL="171450" indent="-171450">
                        <a:buFont typeface="Arial" panose="020B0604020202020204" pitchFamily="34" charset="0"/>
                        <a:buChar char="•"/>
                      </a:pPr>
                      <a:r>
                        <a:rPr lang="en-GB" sz="1050" baseline="0" dirty="0">
                          <a:latin typeface="Century Gothic" panose="020B0502020202020204" pitchFamily="34" charset="0"/>
                        </a:rPr>
                        <a:t>Miners Strikes – music, art</a:t>
                      </a:r>
                    </a:p>
                    <a:p>
                      <a:pPr marL="171450" indent="-171450">
                        <a:buFont typeface="Arial" panose="020B0604020202020204" pitchFamily="34" charset="0"/>
                        <a:buChar char="•"/>
                      </a:pPr>
                      <a:r>
                        <a:rPr lang="en-GB" sz="1050" baseline="0" dirty="0">
                          <a:latin typeface="Century Gothic" panose="020B0502020202020204" pitchFamily="34" charset="0"/>
                        </a:rPr>
                        <a:t>Modern interpretations of Thatcher e.g. The Iron Lady</a:t>
                      </a: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r>
                        <a:rPr lang="en-GB" sz="1050" baseline="0" dirty="0">
                          <a:latin typeface="Century Gothic" panose="020B0502020202020204" pitchFamily="34" charset="0"/>
                        </a:rPr>
                        <a:t>Paper 2:</a:t>
                      </a:r>
                    </a:p>
                    <a:p>
                      <a:pPr marL="171450" indent="-171450">
                        <a:buFont typeface="Arial" panose="020B0604020202020204" pitchFamily="34" charset="0"/>
                        <a:buChar char="•"/>
                      </a:pPr>
                      <a:r>
                        <a:rPr lang="en-GB" sz="1050" baseline="0" dirty="0">
                          <a:latin typeface="Century Gothic" panose="020B0502020202020204" pitchFamily="34" charset="0"/>
                        </a:rPr>
                        <a:t>MTV – music, culture</a:t>
                      </a:r>
                    </a:p>
                    <a:p>
                      <a:pPr marL="171450" indent="-171450">
                        <a:buFont typeface="Arial" panose="020B0604020202020204" pitchFamily="34" charset="0"/>
                        <a:buChar char="•"/>
                      </a:pPr>
                      <a:r>
                        <a:rPr lang="en-GB" sz="1050" baseline="0" dirty="0">
                          <a:latin typeface="Century Gothic" panose="020B0502020202020204" pitchFamily="34" charset="0"/>
                        </a:rPr>
                        <a:t>Reagan as President – movie star</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r>
                        <a:rPr lang="en-GB" sz="1050" baseline="0" dirty="0">
                          <a:latin typeface="Century Gothic" panose="020B0502020202020204" pitchFamily="34" charset="0"/>
                        </a:rPr>
                        <a:t>Unit 4: </a:t>
                      </a:r>
                    </a:p>
                    <a:p>
                      <a:pPr marL="171450" indent="-171450">
                        <a:buFont typeface="Arial" panose="020B0604020202020204" pitchFamily="34" charset="0"/>
                        <a:buChar char="•"/>
                      </a:pPr>
                      <a:r>
                        <a:rPr lang="en-GB" sz="1050" baseline="0" dirty="0">
                          <a:latin typeface="Century Gothic" panose="020B0502020202020204" pitchFamily="34" charset="0"/>
                        </a:rPr>
                        <a:t>Vietnam War – link to previous learning in Paper 2.</a:t>
                      </a:r>
                    </a:p>
                    <a:p>
                      <a:pPr marL="171450" indent="-171450">
                        <a:buFont typeface="Arial" panose="020B0604020202020204" pitchFamily="34" charset="0"/>
                        <a:buChar char="•"/>
                      </a:pPr>
                      <a:endParaRPr lang="en-GB" sz="1050" baseline="0" dirty="0">
                        <a:latin typeface="Century Gothic" panose="020B0502020202020204" pitchFamily="34" charset="0"/>
                      </a:endParaRPr>
                    </a:p>
                  </a:txBody>
                  <a:tcPr>
                    <a:solidFill>
                      <a:srgbClr val="FFEDC8"/>
                    </a:solidFill>
                  </a:tcPr>
                </a:tc>
                <a:extLst>
                  <a:ext uri="{0D108BD9-81ED-4DB2-BD59-A6C34878D82A}">
                    <a16:rowId xmlns:a16="http://schemas.microsoft.com/office/drawing/2014/main" val="10001"/>
                  </a:ext>
                </a:extLst>
              </a:tr>
              <a:tr h="1392486">
                <a:tc vMerge="1">
                  <a:txBody>
                    <a:bodyPr/>
                    <a:lstStyle/>
                    <a:p>
                      <a:endParaRPr lang="en-GB"/>
                    </a:p>
                  </a:txBody>
                  <a:tcPr/>
                </a:tc>
                <a:tc gridSpan="2">
                  <a:txBody>
                    <a:bodyPr/>
                    <a:lstStyle/>
                    <a:p>
                      <a:pPr marL="0" indent="0">
                        <a:buFont typeface="Arial" panose="020B0604020202020204" pitchFamily="34" charset="0"/>
                        <a:buNone/>
                      </a:pPr>
                      <a:r>
                        <a:rPr lang="en-GB" sz="1100" b="1" i="1" dirty="0">
                          <a:latin typeface="Century Gothic" panose="020B0502020202020204" pitchFamily="34" charset="0"/>
                        </a:rPr>
                        <a:t>Developing from Year 12 &amp; KS4:</a:t>
                      </a:r>
                    </a:p>
                    <a:p>
                      <a:pPr marL="171450" indent="-171450">
                        <a:buFont typeface="Arial" panose="020B0604020202020204" pitchFamily="34" charset="0"/>
                        <a:buChar char="•"/>
                      </a:pPr>
                      <a:r>
                        <a:rPr lang="en-GB" sz="1050" b="0" dirty="0">
                          <a:latin typeface="Century Gothic" panose="020B0502020202020204" pitchFamily="34" charset="0"/>
                        </a:rPr>
                        <a:t>Ideology – politics, liberalism</a:t>
                      </a:r>
                    </a:p>
                    <a:p>
                      <a:pPr marL="171450" indent="-171450">
                        <a:buFont typeface="Arial" panose="020B0604020202020204" pitchFamily="34" charset="0"/>
                        <a:buChar char="•"/>
                      </a:pPr>
                      <a:r>
                        <a:rPr lang="en-GB" sz="1050" b="0" dirty="0">
                          <a:latin typeface="Century Gothic" panose="020B0502020202020204" pitchFamily="34" charset="0"/>
                        </a:rPr>
                        <a:t>Education</a:t>
                      </a:r>
                    </a:p>
                    <a:p>
                      <a:pPr marL="171450" indent="-171450">
                        <a:buFont typeface="Arial" panose="020B0604020202020204" pitchFamily="34" charset="0"/>
                        <a:buChar char="•"/>
                      </a:pPr>
                      <a:r>
                        <a:rPr lang="en-GB" sz="1050" b="0" dirty="0">
                          <a:latin typeface="Century Gothic" panose="020B0502020202020204" pitchFamily="34" charset="0"/>
                        </a:rPr>
                        <a:t>20</a:t>
                      </a:r>
                      <a:r>
                        <a:rPr lang="en-GB" sz="1050" b="0" baseline="30000" dirty="0">
                          <a:latin typeface="Century Gothic" panose="020B0502020202020204" pitchFamily="34" charset="0"/>
                        </a:rPr>
                        <a:t>th</a:t>
                      </a:r>
                      <a:r>
                        <a:rPr lang="en-GB" sz="1050" b="0" dirty="0">
                          <a:latin typeface="Century Gothic" panose="020B0502020202020204" pitchFamily="34" charset="0"/>
                        </a:rPr>
                        <a:t> Century Britain</a:t>
                      </a:r>
                    </a:p>
                    <a:p>
                      <a:pPr marL="171450" indent="-171450">
                        <a:buFont typeface="Arial" panose="020B0604020202020204" pitchFamily="34" charset="0"/>
                        <a:buChar char="•"/>
                      </a:pPr>
                      <a:r>
                        <a:rPr lang="en-GB" sz="1050" b="0" dirty="0">
                          <a:latin typeface="Century Gothic" panose="020B0502020202020204" pitchFamily="34" charset="0"/>
                        </a:rPr>
                        <a:t>Thatcher</a:t>
                      </a:r>
                    </a:p>
                    <a:p>
                      <a:pPr marL="171450" indent="-171450">
                        <a:buFont typeface="Arial" panose="020B0604020202020204" pitchFamily="34" charset="0"/>
                        <a:buChar char="•"/>
                      </a:pPr>
                      <a:r>
                        <a:rPr lang="en-GB" sz="1050" b="0" dirty="0">
                          <a:latin typeface="Century Gothic" panose="020B0502020202020204" pitchFamily="34" charset="0"/>
                        </a:rPr>
                        <a:t>20</a:t>
                      </a:r>
                      <a:r>
                        <a:rPr lang="en-GB" sz="1050" b="0" baseline="30000" dirty="0">
                          <a:latin typeface="Century Gothic" panose="020B0502020202020204" pitchFamily="34" charset="0"/>
                        </a:rPr>
                        <a:t>th</a:t>
                      </a:r>
                      <a:r>
                        <a:rPr lang="en-GB" sz="1050" b="0" dirty="0">
                          <a:latin typeface="Century Gothic" panose="020B0502020202020204" pitchFamily="34" charset="0"/>
                        </a:rPr>
                        <a:t> Century USA</a:t>
                      </a:r>
                    </a:p>
                    <a:p>
                      <a:pPr marL="171450" indent="-171450">
                        <a:buFont typeface="Arial" panose="020B0604020202020204" pitchFamily="34" charset="0"/>
                        <a:buChar char="•"/>
                      </a:pPr>
                      <a:r>
                        <a:rPr lang="en-GB" sz="1050" b="0" dirty="0">
                          <a:latin typeface="Century Gothic" panose="020B0502020202020204" pitchFamily="34" charset="0"/>
                        </a:rPr>
                        <a:t>Youth</a:t>
                      </a:r>
                    </a:p>
                    <a:p>
                      <a:pPr marL="171450" indent="-171450">
                        <a:buFont typeface="Arial" panose="020B0604020202020204" pitchFamily="34" charset="0"/>
                        <a:buChar char="•"/>
                      </a:pPr>
                      <a:r>
                        <a:rPr lang="en-GB" sz="1050" b="0" dirty="0">
                          <a:latin typeface="Century Gothic" panose="020B0502020202020204" pitchFamily="34" charset="0"/>
                        </a:rPr>
                        <a:t>Cold War</a:t>
                      </a:r>
                    </a:p>
                    <a:p>
                      <a:pPr marL="0" indent="0">
                        <a:buFont typeface="Arial" panose="020B0604020202020204" pitchFamily="34" charset="0"/>
                        <a:buNone/>
                      </a:pPr>
                      <a:endParaRPr lang="en-GB" sz="1050" b="0" dirty="0">
                        <a:latin typeface="Century Gothic" panose="020B0502020202020204" pitchFamily="34" charset="0"/>
                      </a:endParaRPr>
                    </a:p>
                  </a:txBody>
                  <a:tcPr>
                    <a:solidFill>
                      <a:srgbClr val="FFEDC8"/>
                    </a:solidFill>
                  </a:tcPr>
                </a:tc>
                <a:tc hMerge="1">
                  <a:txBody>
                    <a:bodyPr/>
                    <a:lstStyle/>
                    <a:p>
                      <a:endParaRPr lang="en-GB"/>
                    </a:p>
                  </a:txBody>
                  <a:tcPr/>
                </a:tc>
                <a:tc gridSpan="2">
                  <a:txBody>
                    <a:bodyPr/>
                    <a:lstStyle/>
                    <a:p>
                      <a:pPr marL="0" indent="0">
                        <a:buFont typeface="Arial" panose="020B0604020202020204" pitchFamily="34" charset="0"/>
                        <a:buNone/>
                      </a:pPr>
                      <a:r>
                        <a:rPr lang="en-GB" sz="1100" b="1" i="1" baseline="0" dirty="0">
                          <a:latin typeface="Century Gothic" panose="020B0502020202020204" pitchFamily="34" charset="0"/>
                        </a:rPr>
                        <a:t>Developing from Year 12 &amp; KS4:</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1" baseline="0" dirty="0">
                          <a:latin typeface="Century Gothic" panose="020B0502020202020204" pitchFamily="34" charset="0"/>
                        </a:rPr>
                        <a:t>AO1</a:t>
                      </a:r>
                      <a:r>
                        <a:rPr lang="en-GB" sz="105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AO2</a:t>
                      </a:r>
                      <a:r>
                        <a:rPr lang="en-GB" sz="1050" baseline="0" dirty="0">
                          <a:latin typeface="Century Gothic" panose="020B0502020202020204" pitchFamily="34" charset="0"/>
                        </a:rPr>
                        <a:t>: </a:t>
                      </a:r>
                      <a:r>
                        <a:rPr lang="en-GB" sz="1050" b="0" baseline="0" dirty="0">
                          <a:latin typeface="Century Gothic" panose="020B0502020202020204" pitchFamily="34" charset="0"/>
                        </a:rPr>
                        <a:t>Using NOP to </a:t>
                      </a:r>
                      <a:r>
                        <a:rPr lang="en-GB" sz="105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050" b="1" baseline="0" dirty="0">
                          <a:latin typeface="Century Gothic" panose="020B0502020202020204" pitchFamily="34" charset="0"/>
                        </a:rPr>
                        <a:t>AO3: </a:t>
                      </a:r>
                      <a:r>
                        <a:rPr lang="en-GB" sz="1050" b="0" baseline="0" dirty="0">
                          <a:latin typeface="Century Gothic" panose="020B0502020202020204" pitchFamily="34" charset="0"/>
                        </a:rPr>
                        <a:t>Evaluate differences within a series of historical interpretations to analysing why those interpretations are formed. </a:t>
                      </a:r>
                      <a:endParaRPr lang="en-GB" sz="1050" baseline="0" dirty="0">
                        <a:latin typeface="Century Gothic" panose="020B0502020202020204" pitchFamily="34" charset="0"/>
                      </a:endParaRPr>
                    </a:p>
                  </a:txBody>
                  <a:tcPr>
                    <a:solidFill>
                      <a:srgbClr val="FFEDC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i="1" baseline="0" dirty="0">
                          <a:latin typeface="Century Gothic" panose="020B0502020202020204" pitchFamily="34" charset="0"/>
                        </a:rPr>
                        <a:t>Meanwhile Elsewhere </a:t>
                      </a:r>
                      <a:endParaRPr lang="en-GB" sz="105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latin typeface="Century Gothic" panose="020B0502020202020204" pitchFamily="34" charset="0"/>
                      </a:endParaRPr>
                    </a:p>
                  </a:txBody>
                  <a:tcPr/>
                </a:tc>
                <a:extLst>
                  <a:ext uri="{0D108BD9-81ED-4DB2-BD59-A6C34878D82A}">
                    <a16:rowId xmlns:a16="http://schemas.microsoft.com/office/drawing/2014/main" val="3548665157"/>
                  </a:ext>
                </a:extLst>
              </a:tr>
              <a:tr h="4244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By the end of Year Twelve:</a:t>
                      </a:r>
                    </a:p>
                    <a:p>
                      <a:pPr algn="ctr"/>
                      <a:endParaRPr lang="en-GB" sz="1200" b="1" dirty="0">
                        <a:latin typeface="Century Gothic" panose="020B0502020202020204" pitchFamily="34" charset="0"/>
                      </a:endParaRPr>
                    </a:p>
                  </a:txBody>
                  <a:tcPr/>
                </a:tc>
                <a:tc gridSpan="4">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baseline="0" dirty="0">
                          <a:latin typeface="Century Gothic" panose="020B0502020202020204" pitchFamily="34" charset="0"/>
                        </a:rPr>
                        <a:t>By the end of Year 12 our aim is that students will have a strong grasp of the 20</a:t>
                      </a:r>
                      <a:r>
                        <a:rPr lang="en-GB" sz="1000" b="0" baseline="30000" dirty="0">
                          <a:latin typeface="Century Gothic" panose="020B0502020202020204" pitchFamily="34" charset="0"/>
                        </a:rPr>
                        <a:t>th</a:t>
                      </a:r>
                      <a:r>
                        <a:rPr lang="en-GB" sz="1000" b="0" baseline="0" dirty="0">
                          <a:latin typeface="Century Gothic" panose="020B0502020202020204" pitchFamily="34" charset="0"/>
                        </a:rPr>
                        <a:t> Century in Britain and the USA and can make comparisons of the similarities and differences between the two experiences. They will have a consistent approach to second order historical concepts through essay writing as well as in class. They will have a firm understanding of first order concepts that have continued throughout the History course e.g. power, conflict, ideology – this will enable them to produce focused, well evidenced substantiated judgments. They will also be confident in showing an awareness of change and continuity, within their time period but also through drawing links to previous time periods studied, thus having developed </a:t>
                      </a:r>
                      <a:r>
                        <a:rPr lang="en-GB" sz="1000" b="0" baseline="0" dirty="0" err="1">
                          <a:latin typeface="Century Gothic" panose="020B0502020202020204" pitchFamily="34" charset="0"/>
                        </a:rPr>
                        <a:t>synopticity</a:t>
                      </a:r>
                      <a:r>
                        <a:rPr lang="en-GB" sz="1000" b="0" baseline="0" dirty="0">
                          <a:latin typeface="Century Gothic" panose="020B0502020202020204" pitchFamily="34" charset="0"/>
                        </a:rPr>
                        <a:t>. Students will have developed from judging the usefulness of a source to being able to fully evaluate various types of source and analyse these different types of source with confidence. Finally, students will synthesise aspects of different interpretations in order to produce their own interpretation as well as a judgement on the validity of differing interpretations.</a:t>
                      </a:r>
                      <a:endParaRPr lang="en-GB" sz="1000" b="0" dirty="0">
                        <a:latin typeface="Century Gothic" panose="020B0502020202020204" pitchFamily="34" charset="0"/>
                      </a:endParaRP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120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70216526"/>
                  </a:ext>
                </a:extLst>
              </a:tr>
            </a:tbl>
          </a:graphicData>
        </a:graphic>
      </p:graphicFrame>
      <p:sp>
        <p:nvSpPr>
          <p:cNvPr id="5" name="TextBox 4">
            <a:extLst>
              <a:ext uri="{FF2B5EF4-FFF2-40B4-BE49-F238E27FC236}">
                <a16:creationId xmlns:a16="http://schemas.microsoft.com/office/drawing/2014/main" id="{4BC695D8-8676-48A3-9835-7252E5A1B7E9}"/>
              </a:ext>
            </a:extLst>
          </p:cNvPr>
          <p:cNvSpPr txBox="1"/>
          <p:nvPr/>
        </p:nvSpPr>
        <p:spPr>
          <a:xfrm>
            <a:off x="1345097" y="755374"/>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
        <p:nvSpPr>
          <p:cNvPr id="9" name="Rectangle 8">
            <a:extLst>
              <a:ext uri="{FF2B5EF4-FFF2-40B4-BE49-F238E27FC236}">
                <a16:creationId xmlns:a16="http://schemas.microsoft.com/office/drawing/2014/main" id="{E07D80ED-EF35-4710-98F2-CFD770610402}"/>
              </a:ext>
            </a:extLst>
          </p:cNvPr>
          <p:cNvSpPr/>
          <p:nvPr/>
        </p:nvSpPr>
        <p:spPr>
          <a:xfrm>
            <a:off x="2660375" y="0"/>
            <a:ext cx="7149236" cy="461665"/>
          </a:xfrm>
          <a:prstGeom prst="rect">
            <a:avLst/>
          </a:prstGeom>
          <a:noFill/>
        </p:spPr>
        <p:txBody>
          <a:bodyPr wrap="squar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12 (Edexcel)</a:t>
            </a:r>
          </a:p>
        </p:txBody>
      </p:sp>
    </p:spTree>
    <p:extLst>
      <p:ext uri="{BB962C8B-B14F-4D97-AF65-F5344CB8AC3E}">
        <p14:creationId xmlns:p14="http://schemas.microsoft.com/office/powerpoint/2010/main" val="2340347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61664"/>
          <a:ext cx="12192001" cy="6411878"/>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988924084"/>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50824">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694449">
                <a:tc rowSpan="2">
                  <a:txBody>
                    <a:bodyPr/>
                    <a:lstStyle/>
                    <a:p>
                      <a:pPr algn="ctr"/>
                      <a:r>
                        <a:rPr lang="en-GB" sz="1200" b="1" dirty="0">
                          <a:latin typeface="Century Gothic" panose="020B0502020202020204" pitchFamily="34" charset="0"/>
                        </a:rPr>
                        <a:t>Autumn</a:t>
                      </a:r>
                    </a:p>
                  </a:txBody>
                  <a:tcPr>
                    <a:solidFill>
                      <a:srgbClr val="CEE9E5"/>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successfully did the British Government prepare for war 1790 – 1918.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Reasons for changes in the military</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Improvements to Army &amp; Navy organisation</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Changes in methods of military recruitment.</a:t>
                      </a:r>
                    </a:p>
                    <a:p>
                      <a:pPr marL="0" indent="0" algn="l">
                        <a:lnSpc>
                          <a:spcPct val="107000"/>
                        </a:lnSpc>
                        <a:spcAft>
                          <a:spcPts val="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Conflict, technology, government</a:t>
                      </a:r>
                    </a:p>
                    <a:p>
                      <a:pPr marL="171450" indent="-171450" algn="l">
                        <a:lnSpc>
                          <a:spcPct val="107000"/>
                        </a:lnSpc>
                        <a:spcAft>
                          <a:spcPts val="0"/>
                        </a:spcAft>
                        <a:buFont typeface="Arial" panose="020B0604020202020204" pitchFamily="34" charset="0"/>
                        <a:buChar char="•"/>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Font typeface="Arial" panose="020B0604020202020204" pitchFamily="34" charset="0"/>
                        <a:buNone/>
                      </a:pP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significant was the impact of the French Wars on Britain 1793 – 1850?</a:t>
                      </a: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Wellington and the threat on land</a:t>
                      </a: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Nelson and the threat at sea</a:t>
                      </a: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Impact on the British Economy</a:t>
                      </a:r>
                    </a:p>
                    <a:p>
                      <a:pPr marL="0" indent="0" algn="l">
                        <a:lnSpc>
                          <a:spcPct val="107000"/>
                        </a:lnSpc>
                        <a:spcAft>
                          <a:spcPts val="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Economy, empire, conflict</a:t>
                      </a:r>
                    </a:p>
                    <a:p>
                      <a:pPr marL="0" indent="0" algn="l">
                        <a:lnSpc>
                          <a:spcPct val="107000"/>
                        </a:lnSpc>
                        <a:spcAft>
                          <a:spcPts val="0"/>
                        </a:spcAft>
                        <a:buFont typeface="Arial" panose="020B0604020202020204" pitchFamily="34" charset="0"/>
                        <a:buNone/>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Font typeface="Arial" panose="020B0604020202020204" pitchFamily="34" charset="0"/>
                        <a:buNone/>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algn="ctr">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What are the makings of a great History essay?</a:t>
                      </a: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Essay writing skills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Introduction</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Conclusions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Research methods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Ongoing coursework drafting, teacher supervised. </a:t>
                      </a:r>
                      <a:endParaRPr lang="en-GB" sz="1200" b="1" i="1"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Essay writing skills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Introduction</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Conclusions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Research methods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8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AO1: </a:t>
                      </a:r>
                      <a:r>
                        <a:rPr lang="en-GB" sz="11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AO2: </a:t>
                      </a:r>
                      <a:r>
                        <a:rPr lang="en-GB" sz="11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AO3: </a:t>
                      </a:r>
                      <a:r>
                        <a:rPr lang="en-GB" sz="1100" dirty="0">
                          <a:latin typeface="Century Gothic" panose="020B0502020202020204" pitchFamily="34" charset="0"/>
                        </a:rPr>
                        <a:t>Analyse and evaluate, in relation to the historical context, different ways in which aspects of the past have been interpreted.</a:t>
                      </a:r>
                    </a:p>
                    <a:p>
                      <a:pPr algn="l">
                        <a:lnSpc>
                          <a:spcPct val="107000"/>
                        </a:lnSpc>
                        <a:spcAft>
                          <a:spcPts val="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marL="171450" indent="-171450">
                        <a:buFont typeface="Arial" panose="020B0604020202020204" pitchFamily="34" charset="0"/>
                        <a:buChar char="•"/>
                      </a:pPr>
                      <a:r>
                        <a:rPr lang="en-GB" sz="1200" baseline="0" dirty="0">
                          <a:latin typeface="Century Gothic" panose="020B0502020202020204" pitchFamily="34" charset="0"/>
                        </a:rPr>
                        <a:t>The development of modern medicine</a:t>
                      </a:r>
                    </a:p>
                    <a:p>
                      <a:pPr marL="171450" indent="-171450">
                        <a:buFont typeface="Arial" panose="020B0604020202020204" pitchFamily="34" charset="0"/>
                        <a:buChar char="•"/>
                      </a:pPr>
                      <a:r>
                        <a:rPr lang="en-GB" sz="1200" baseline="0" dirty="0">
                          <a:latin typeface="Century Gothic" panose="020B0502020202020204" pitchFamily="34" charset="0"/>
                        </a:rPr>
                        <a:t>Industrial Revolution + steam powered technology</a:t>
                      </a:r>
                    </a:p>
                    <a:p>
                      <a:pPr marL="171450" indent="-171450">
                        <a:buFont typeface="Arial" panose="020B0604020202020204" pitchFamily="34" charset="0"/>
                        <a:buChar char="•"/>
                      </a:pPr>
                      <a:r>
                        <a:rPr lang="en-GB" sz="1200" baseline="0" dirty="0">
                          <a:latin typeface="Century Gothic" panose="020B0502020202020204" pitchFamily="34" charset="0"/>
                        </a:rPr>
                        <a:t>Does war drive technological advancements?</a:t>
                      </a:r>
                    </a:p>
                    <a:p>
                      <a:pPr marL="171450" indent="-171450">
                        <a:buFont typeface="Arial" panose="020B0604020202020204" pitchFamily="34" charset="0"/>
                        <a:buChar char="•"/>
                      </a:pPr>
                      <a:r>
                        <a:rPr lang="en-GB" sz="1200" baseline="0" dirty="0">
                          <a:latin typeface="Century Gothic" panose="020B0502020202020204" pitchFamily="34" charset="0"/>
                        </a:rPr>
                        <a:t>French Revolution</a:t>
                      </a:r>
                    </a:p>
                    <a:p>
                      <a:pPr marL="171450" indent="-171450">
                        <a:buFont typeface="Arial" panose="020B0604020202020204" pitchFamily="34" charset="0"/>
                        <a:buChar char="•"/>
                      </a:pPr>
                      <a:r>
                        <a:rPr lang="en-GB" sz="1200" baseline="0" dirty="0">
                          <a:latin typeface="Century Gothic" panose="020B0502020202020204" pitchFamily="34" charset="0"/>
                        </a:rPr>
                        <a:t>Napoleon Bonaparte </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r>
                        <a:rPr lang="en-GB" sz="1200" baseline="0" dirty="0">
                          <a:latin typeface="Century Gothic" panose="020B0502020202020204" pitchFamily="34" charset="0"/>
                        </a:rPr>
                        <a:t>Discussion of universities, university style essays, further education. </a:t>
                      </a:r>
                    </a:p>
                  </a:txBody>
                  <a:tcPr>
                    <a:solidFill>
                      <a:srgbClr val="CEE9E5"/>
                    </a:solidFill>
                  </a:tcPr>
                </a:tc>
                <a:extLst>
                  <a:ext uri="{0D108BD9-81ED-4DB2-BD59-A6C34878D82A}">
                    <a16:rowId xmlns:a16="http://schemas.microsoft.com/office/drawing/2014/main" val="10001"/>
                  </a:ext>
                </a:extLst>
              </a:tr>
              <a:tr h="1802794">
                <a:tc vMerge="1">
                  <a:txBody>
                    <a:bodyPr/>
                    <a:lstStyle/>
                    <a:p>
                      <a:endParaRPr lang="en-GB"/>
                    </a:p>
                  </a:txBody>
                  <a:tcPr/>
                </a:tc>
                <a:tc gridSpan="2">
                  <a:txBody>
                    <a:bodyPr/>
                    <a:lstStyle/>
                    <a:p>
                      <a:pPr marL="0" indent="0">
                        <a:buFont typeface="Arial" panose="020B0604020202020204" pitchFamily="34" charset="0"/>
                        <a:buNone/>
                      </a:pPr>
                      <a:r>
                        <a:rPr lang="en-GB" sz="1200" b="1" i="1" dirty="0">
                          <a:latin typeface="Century Gothic" panose="020B0502020202020204" pitchFamily="34" charset="0"/>
                        </a:rPr>
                        <a:t>Developing from Year 12 &amp; KS4:</a:t>
                      </a:r>
                    </a:p>
                    <a:p>
                      <a:pPr marL="171450" indent="-171450">
                        <a:buFont typeface="Arial" panose="020B0604020202020204" pitchFamily="34" charset="0"/>
                        <a:buChar char="•"/>
                      </a:pPr>
                      <a:r>
                        <a:rPr lang="en-GB" sz="1100" b="0" dirty="0">
                          <a:latin typeface="Century Gothic" panose="020B0502020202020204" pitchFamily="34" charset="0"/>
                        </a:rPr>
                        <a:t>Conflict </a:t>
                      </a:r>
                    </a:p>
                    <a:p>
                      <a:pPr marL="171450" indent="-171450">
                        <a:buFont typeface="Arial" panose="020B0604020202020204" pitchFamily="34" charset="0"/>
                        <a:buChar char="•"/>
                      </a:pPr>
                      <a:r>
                        <a:rPr lang="en-GB" sz="1100" b="0" dirty="0">
                          <a:latin typeface="Century Gothic" panose="020B0502020202020204" pitchFamily="34" charset="0"/>
                        </a:rPr>
                        <a:t>Government intervention</a:t>
                      </a:r>
                    </a:p>
                    <a:p>
                      <a:pPr marL="171450" indent="-171450">
                        <a:buFont typeface="Arial" panose="020B0604020202020204" pitchFamily="34" charset="0"/>
                        <a:buChar char="•"/>
                      </a:pPr>
                      <a:r>
                        <a:rPr lang="en-GB" sz="1100" b="0" dirty="0">
                          <a:latin typeface="Century Gothic" panose="020B0502020202020204" pitchFamily="34" charset="0"/>
                        </a:rPr>
                        <a:t>Public opinion</a:t>
                      </a:r>
                    </a:p>
                    <a:p>
                      <a:pPr marL="171450" indent="-171450">
                        <a:buFont typeface="Arial" panose="020B0604020202020204" pitchFamily="34" charset="0"/>
                        <a:buChar char="•"/>
                      </a:pPr>
                      <a:r>
                        <a:rPr lang="en-GB" sz="1100" b="0" dirty="0">
                          <a:latin typeface="Century Gothic" panose="020B0502020202020204" pitchFamily="34" charset="0"/>
                        </a:rPr>
                        <a:t>Economy</a:t>
                      </a:r>
                    </a:p>
                    <a:p>
                      <a:pPr marL="171450" indent="-171450">
                        <a:buFont typeface="Arial" panose="020B0604020202020204" pitchFamily="34" charset="0"/>
                        <a:buChar char="•"/>
                      </a:pPr>
                      <a:r>
                        <a:rPr lang="en-GB" sz="1100" b="0" dirty="0">
                          <a:latin typeface="Century Gothic" panose="020B0502020202020204" pitchFamily="34" charset="0"/>
                        </a:rPr>
                        <a:t>Technological advancements</a:t>
                      </a:r>
                    </a:p>
                  </a:txBody>
                  <a:tcPr/>
                </a:tc>
                <a:tc hMerge="1">
                  <a:txBody>
                    <a:bodyPr/>
                    <a:lstStyle/>
                    <a:p>
                      <a:endParaRPr lang="en-GB"/>
                    </a:p>
                  </a:txBody>
                  <a:tcPr/>
                </a:tc>
                <a:tc gridSpan="2">
                  <a:txBody>
                    <a:bodyPr/>
                    <a:lstStyle/>
                    <a:p>
                      <a:pPr marL="0" indent="0">
                        <a:buFont typeface="Arial" panose="020B0604020202020204" pitchFamily="34" charset="0"/>
                        <a:buNone/>
                      </a:pPr>
                      <a:r>
                        <a:rPr lang="en-GB" sz="1200" b="1" i="1" baseline="0" dirty="0">
                          <a:latin typeface="Century Gothic" panose="020B0502020202020204" pitchFamily="34" charset="0"/>
                        </a:rPr>
                        <a:t>Developing from Year 12 &amp; KS4:</a:t>
                      </a:r>
                      <a:endParaRPr lang="en-GB" sz="11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baseline="0" dirty="0">
                          <a:latin typeface="Century Gothic" panose="020B0502020202020204" pitchFamily="34" charset="0"/>
                        </a:rPr>
                        <a:t>AO1</a:t>
                      </a:r>
                      <a:r>
                        <a:rPr lang="en-GB" sz="110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100" b="1" baseline="0" dirty="0">
                          <a:latin typeface="Century Gothic" panose="020B0502020202020204" pitchFamily="34" charset="0"/>
                        </a:rPr>
                        <a:t>AO2</a:t>
                      </a:r>
                      <a:r>
                        <a:rPr lang="en-GB" sz="1100" baseline="0" dirty="0">
                          <a:latin typeface="Century Gothic" panose="020B0502020202020204" pitchFamily="34" charset="0"/>
                        </a:rPr>
                        <a:t>: </a:t>
                      </a:r>
                      <a:r>
                        <a:rPr lang="en-GB" sz="1100" b="0" baseline="0" dirty="0">
                          <a:latin typeface="Century Gothic" panose="020B0502020202020204" pitchFamily="34" charset="0"/>
                        </a:rPr>
                        <a:t>Using NOP to </a:t>
                      </a:r>
                      <a:r>
                        <a:rPr lang="en-GB" sz="110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100" b="1" baseline="0" dirty="0">
                          <a:latin typeface="Century Gothic" panose="020B0502020202020204" pitchFamily="34" charset="0"/>
                        </a:rPr>
                        <a:t>AO3: </a:t>
                      </a:r>
                      <a:r>
                        <a:rPr lang="en-GB" sz="1100" b="0" baseline="0" dirty="0">
                          <a:latin typeface="Century Gothic" panose="020B0502020202020204" pitchFamily="34" charset="0"/>
                        </a:rPr>
                        <a:t>Evaluate differences within a series of historical interpretations to analysing why those interpretations are formed.</a:t>
                      </a:r>
                      <a:endParaRPr lang="en-GB" sz="11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2373029" y="0"/>
            <a:ext cx="7207422"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13 (Edexcel)</a:t>
            </a:r>
          </a:p>
        </p:txBody>
      </p:sp>
      <p:sp>
        <p:nvSpPr>
          <p:cNvPr id="6" name="TextBox 5">
            <a:extLst>
              <a:ext uri="{FF2B5EF4-FFF2-40B4-BE49-F238E27FC236}">
                <a16:creationId xmlns:a16="http://schemas.microsoft.com/office/drawing/2014/main" id="{9EDC6D01-55B5-454C-87FA-637A4A5C87BB}"/>
              </a:ext>
            </a:extLst>
          </p:cNvPr>
          <p:cNvSpPr txBox="1"/>
          <p:nvPr/>
        </p:nvSpPr>
        <p:spPr>
          <a:xfrm>
            <a:off x="1345097" y="768626"/>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3412534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61664"/>
          <a:ext cx="12192001" cy="6424081"/>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988924084"/>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94296">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986788">
                <a:tc rowSpan="2">
                  <a:txBody>
                    <a:bodyPr/>
                    <a:lstStyle/>
                    <a:p>
                      <a:pPr algn="ctr"/>
                      <a:r>
                        <a:rPr lang="en-GB" sz="1200" b="1" dirty="0">
                          <a:latin typeface="Century Gothic" panose="020B0502020202020204" pitchFamily="34" charset="0"/>
                        </a:rPr>
                        <a:t>Spring</a:t>
                      </a:r>
                    </a:p>
                  </a:txBody>
                  <a:tcPr>
                    <a:solidFill>
                      <a:srgbClr val="A8D08D"/>
                    </a:solidFill>
                  </a:tcPr>
                </a:tc>
                <a:tc>
                  <a:txBody>
                    <a:bodyPr/>
                    <a:lstStyle/>
                    <a:p>
                      <a:pPr algn="ctr">
                        <a:lnSpc>
                          <a:spcPct val="107000"/>
                        </a:lnSpc>
                        <a:spcAft>
                          <a:spcPts val="800"/>
                        </a:spcAft>
                      </a:pP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far did the Crimean War change British perceptions of warfare 1854 - 56?</a:t>
                      </a:r>
                      <a:endParaRPr lang="en-GB" sz="1200" b="1"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dirty="0">
                          <a:effectLst/>
                          <a:latin typeface="Century Gothic" panose="020B0502020202020204" pitchFamily="34" charset="0"/>
                          <a:ea typeface="Calibri" panose="020F0502020204030204" pitchFamily="34" charset="0"/>
                          <a:cs typeface="Times New Roman" panose="02020603050405020304" pitchFamily="18" charset="0"/>
                        </a:rPr>
                        <a:t>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Facing the Russian threat – Alma, Balaclava and Sevastopol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Florence Nightingale and Mary Seacole</a:t>
                      </a:r>
                    </a:p>
                    <a:p>
                      <a:pPr marL="0" indent="0" algn="l">
                        <a:lnSpc>
                          <a:spcPct val="107000"/>
                        </a:lnSpc>
                        <a:spcAft>
                          <a:spcPts val="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Women, technology, public attitudes</a:t>
                      </a:r>
                      <a:endParaRPr lang="en-GB" sz="1200"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How important were British commanders in achieving in the Second Boer War 1899 – 1902?</a:t>
                      </a:r>
                      <a:endParaRPr lang="en-GB" sz="1200" b="1"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Facing the Boers in South Africa</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Boer guerrilla tactics</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Nature of the British Army</a:t>
                      </a:r>
                    </a:p>
                    <a:p>
                      <a:pPr marL="0" indent="0" algn="l">
                        <a:lnSpc>
                          <a:spcPct val="107000"/>
                        </a:lnSpc>
                        <a:spcAft>
                          <a:spcPts val="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Empire, conflict, leadership</a:t>
                      </a:r>
                      <a:endParaRPr lang="en-GB" sz="1200"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0" indent="0">
                        <a:buFont typeface="Arial" panose="020B0604020202020204" pitchFamily="34" charset="0"/>
                        <a:buNone/>
                      </a:pPr>
                      <a:endParaRPr lang="en-GB" sz="1200" b="0" dirty="0">
                        <a:latin typeface="Century Gothic" panose="020B0502020202020204" pitchFamily="34" charset="0"/>
                      </a:endParaRPr>
                    </a:p>
                    <a:p>
                      <a:pPr marL="0" indent="0">
                        <a:buFont typeface="Arial" panose="020B0604020202020204" pitchFamily="34" charset="0"/>
                        <a:buNone/>
                      </a:pPr>
                      <a:endParaRPr lang="en-GB" sz="1200" b="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b="1" i="1" dirty="0">
                          <a:effectLst/>
                          <a:latin typeface="Century Gothic" panose="020B0502020202020204" pitchFamily="34" charset="0"/>
                          <a:ea typeface="Calibri" panose="020F0502020204030204" pitchFamily="34" charset="0"/>
                          <a:cs typeface="Times New Roman" panose="02020603050405020304" pitchFamily="18" charset="0"/>
                        </a:rPr>
                        <a:t>Ongoing coursework drafting, teacher supervised. </a:t>
                      </a:r>
                    </a:p>
                    <a:p>
                      <a:pPr marL="171450" indent="-171450" algn="l">
                        <a:lnSpc>
                          <a:spcPct val="107000"/>
                        </a:lnSpc>
                        <a:spcAft>
                          <a:spcPts val="0"/>
                        </a:spcAft>
                        <a:buFont typeface="Arial" panose="020B0604020202020204" pitchFamily="34" charset="0"/>
                        <a:buChar char="•"/>
                      </a:pPr>
                      <a:r>
                        <a:rPr lang="en-GB" sz="1000" dirty="0">
                          <a:effectLst/>
                          <a:latin typeface="Century Gothic" panose="020B0502020202020204" pitchFamily="34" charset="0"/>
                          <a:ea typeface="Calibri" panose="020F0502020204030204" pitchFamily="34" charset="0"/>
                          <a:cs typeface="Times New Roman" panose="02020603050405020304" pitchFamily="18" charset="0"/>
                        </a:rPr>
                        <a:t>Essay writing skills</a:t>
                      </a:r>
                    </a:p>
                    <a:p>
                      <a:pPr marL="171450" indent="-171450" algn="l">
                        <a:lnSpc>
                          <a:spcPct val="107000"/>
                        </a:lnSpc>
                        <a:spcAft>
                          <a:spcPts val="0"/>
                        </a:spcAft>
                        <a:buFont typeface="Arial" panose="020B0604020202020204" pitchFamily="34" charset="0"/>
                        <a:buChar char="•"/>
                      </a:pPr>
                      <a:r>
                        <a:rPr lang="en-GB" sz="1000" dirty="0">
                          <a:effectLst/>
                          <a:latin typeface="Century Gothic" panose="020B0502020202020204" pitchFamily="34" charset="0"/>
                          <a:ea typeface="Calibri" panose="020F0502020204030204" pitchFamily="34" charset="0"/>
                          <a:cs typeface="Times New Roman" panose="02020603050405020304" pitchFamily="18" charset="0"/>
                        </a:rPr>
                        <a:t>Introduction</a:t>
                      </a:r>
                    </a:p>
                    <a:p>
                      <a:pPr marL="171450" indent="-171450" algn="l">
                        <a:lnSpc>
                          <a:spcPct val="107000"/>
                        </a:lnSpc>
                        <a:spcAft>
                          <a:spcPts val="0"/>
                        </a:spcAft>
                        <a:buFont typeface="Arial" panose="020B0604020202020204" pitchFamily="34" charset="0"/>
                        <a:buChar char="•"/>
                      </a:pPr>
                      <a:r>
                        <a:rPr lang="en-GB" sz="1000" dirty="0">
                          <a:effectLst/>
                          <a:latin typeface="Century Gothic" panose="020B0502020202020204" pitchFamily="34" charset="0"/>
                          <a:ea typeface="Calibri" panose="020F0502020204030204" pitchFamily="34" charset="0"/>
                          <a:cs typeface="Times New Roman" panose="02020603050405020304" pitchFamily="18" charset="0"/>
                        </a:rPr>
                        <a:t>Conclusions</a:t>
                      </a:r>
                    </a:p>
                    <a:p>
                      <a:pPr marL="171450" indent="-171450" algn="l">
                        <a:lnSpc>
                          <a:spcPct val="107000"/>
                        </a:lnSpc>
                        <a:spcAft>
                          <a:spcPts val="0"/>
                        </a:spcAft>
                        <a:buFont typeface="Arial" panose="020B0604020202020204" pitchFamily="34" charset="0"/>
                        <a:buChar char="•"/>
                      </a:pPr>
                      <a:r>
                        <a:rPr lang="en-GB" sz="1000" dirty="0">
                          <a:effectLst/>
                          <a:latin typeface="Century Gothic" panose="020B0502020202020204" pitchFamily="34" charset="0"/>
                          <a:ea typeface="Calibri" panose="020F0502020204030204" pitchFamily="34" charset="0"/>
                          <a:cs typeface="Times New Roman" panose="02020603050405020304" pitchFamily="18" charset="0"/>
                        </a:rPr>
                        <a:t>Research methods</a:t>
                      </a:r>
                    </a:p>
                    <a:p>
                      <a:pPr marL="171450" indent="-171450" algn="l">
                        <a:lnSpc>
                          <a:spcPct val="107000"/>
                        </a:lnSpc>
                        <a:spcAft>
                          <a:spcPts val="0"/>
                        </a:spcAft>
                        <a:buFont typeface="Arial" panose="020B0604020202020204" pitchFamily="34" charset="0"/>
                        <a:buChar char="•"/>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000" b="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dirty="0">
                          <a:effectLst/>
                          <a:latin typeface="Century Gothic" panose="020B0502020202020204" pitchFamily="34" charset="0"/>
                          <a:ea typeface="Calibri" panose="020F0502020204030204" pitchFamily="34" charset="0"/>
                          <a:cs typeface="Times New Roman" panose="02020603050405020304" pitchFamily="18" charset="0"/>
                        </a:rPr>
                        <a:t>Revision: </a:t>
                      </a:r>
                      <a:r>
                        <a:rPr lang="en-GB" sz="900" kern="1200" dirty="0">
                          <a:solidFill>
                            <a:schemeClr val="tx1"/>
                          </a:solidFill>
                          <a:effectLst/>
                          <a:latin typeface="Century Gothic" panose="020B0502020202020204" pitchFamily="34" charset="0"/>
                          <a:ea typeface="+mn-ea"/>
                          <a:cs typeface="+mn-cs"/>
                        </a:rPr>
                        <a:t>Britain Transformed and USA Challenge and Conformity.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dirty="0">
                        <a:solidFill>
                          <a:schemeClr val="tx1"/>
                        </a:solidFill>
                        <a:effectLst/>
                        <a:latin typeface="Century Gothic" panose="020B0502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Impact of social, economic, political and cultural change in USA and Britain.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20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200" b="0" dirty="0">
                        <a:latin typeface="Century Gothic" panose="020B0502020202020204" pitchFamily="34" charset="0"/>
                      </a:endParaRPr>
                    </a:p>
                    <a:p>
                      <a:pPr marL="0" indent="0">
                        <a:buFont typeface="Arial" panose="020B0604020202020204" pitchFamily="34" charset="0"/>
                        <a:buNone/>
                      </a:pPr>
                      <a:endParaRPr lang="en-GB" sz="1200" b="0" dirty="0">
                        <a:latin typeface="Century Gothic" panose="020B0502020202020204" pitchFamily="34" charset="0"/>
                      </a:endParaRPr>
                    </a:p>
                  </a:txBody>
                  <a:tcPr>
                    <a:solidFill>
                      <a:srgbClr val="A8D08D"/>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AO1: </a:t>
                      </a:r>
                      <a:r>
                        <a:rPr lang="en-GB" sz="11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AO2: </a:t>
                      </a:r>
                      <a:r>
                        <a:rPr lang="en-GB" sz="11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AO3: </a:t>
                      </a:r>
                      <a:r>
                        <a:rPr lang="en-GB" sz="1100" dirty="0">
                          <a:latin typeface="Century Gothic" panose="020B0502020202020204" pitchFamily="34" charset="0"/>
                        </a:rPr>
                        <a:t>Analyse and evaluate, in relation to the historical context, different ways in which aspects of the past have been interpreted.</a:t>
                      </a:r>
                    </a:p>
                    <a:p>
                      <a:pPr marL="0" indent="0" algn="l">
                        <a:lnSpc>
                          <a:spcPct val="107000"/>
                        </a:lnSpc>
                        <a:spcAft>
                          <a:spcPts val="800"/>
                        </a:spcAft>
                        <a:buFont typeface="Arial" panose="020B0604020202020204" pitchFamily="34" charset="0"/>
                        <a:buNone/>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171450" indent="-171450">
                        <a:buFont typeface="Arial" panose="020B0604020202020204" pitchFamily="34" charset="0"/>
                        <a:buChar char="•"/>
                      </a:pPr>
                      <a:r>
                        <a:rPr lang="en-GB" sz="1200" baseline="0" dirty="0">
                          <a:latin typeface="Century Gothic" panose="020B0502020202020204" pitchFamily="34" charset="0"/>
                        </a:rPr>
                        <a:t>Remembrance and commemoration e.g. Waterloo, Trafalgar… </a:t>
                      </a:r>
                    </a:p>
                    <a:p>
                      <a:pPr marL="171450" indent="-171450">
                        <a:buFont typeface="Arial" panose="020B0604020202020204" pitchFamily="34" charset="0"/>
                        <a:buChar char="•"/>
                      </a:pPr>
                      <a:r>
                        <a:rPr lang="en-GB" sz="1200" baseline="0" dirty="0">
                          <a:latin typeface="Century Gothic" panose="020B0502020202020204" pitchFamily="34" charset="0"/>
                        </a:rPr>
                        <a:t>First World War remembrance – public, personal</a:t>
                      </a:r>
                    </a:p>
                    <a:p>
                      <a:pPr marL="171450" indent="-171450">
                        <a:buFont typeface="Arial" panose="020B0604020202020204" pitchFamily="34" charset="0"/>
                        <a:buChar char="•"/>
                      </a:pPr>
                      <a:r>
                        <a:rPr lang="en-GB" sz="1200" baseline="0" dirty="0">
                          <a:latin typeface="Century Gothic" panose="020B0502020202020204" pitchFamily="34" charset="0"/>
                        </a:rPr>
                        <a:t>Commonwealth</a:t>
                      </a:r>
                    </a:p>
                    <a:p>
                      <a:pPr marL="171450" indent="-171450">
                        <a:buFont typeface="Arial" panose="020B0604020202020204" pitchFamily="34" charset="0"/>
                        <a:buChar char="•"/>
                      </a:pPr>
                      <a:r>
                        <a:rPr lang="en-GB" sz="1200" baseline="0" dirty="0">
                          <a:latin typeface="Century Gothic" panose="020B0502020202020204" pitchFamily="34" charset="0"/>
                        </a:rPr>
                        <a:t>Empire</a:t>
                      </a: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endParaRPr lang="en-GB" sz="1200"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a:latin typeface="Century Gothic" panose="020B0502020202020204" pitchFamily="34" charset="0"/>
                        </a:rPr>
                        <a:t>Discussion of universities, university style essays, further education. </a:t>
                      </a:r>
                    </a:p>
                    <a:p>
                      <a:pPr marL="0" indent="0">
                        <a:buFont typeface="Arial" panose="020B0604020202020204" pitchFamily="34" charset="0"/>
                        <a:buNone/>
                      </a:pPr>
                      <a:endParaRPr lang="en-GB" sz="1200" baseline="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10001"/>
                  </a:ext>
                </a:extLst>
              </a:tr>
              <a:tr h="2115251">
                <a:tc vMerge="1">
                  <a:txBody>
                    <a:bodyPr/>
                    <a:lstStyle/>
                    <a:p>
                      <a:endParaRPr lang="en-GB"/>
                    </a:p>
                  </a:txBody>
                  <a:tcPr/>
                </a:tc>
                <a:tc gridSpan="2">
                  <a:txBody>
                    <a:bodyPr/>
                    <a:lstStyle/>
                    <a:p>
                      <a:pPr marL="0" indent="0">
                        <a:buFont typeface="Arial" panose="020B0604020202020204" pitchFamily="34" charset="0"/>
                        <a:buNone/>
                      </a:pPr>
                      <a:r>
                        <a:rPr lang="en-GB" sz="1400" b="1" i="1" dirty="0">
                          <a:latin typeface="Century Gothic" panose="020B0502020202020204" pitchFamily="34" charset="0"/>
                        </a:rPr>
                        <a:t>Developing from Year 12 &amp; KS4:</a:t>
                      </a:r>
                    </a:p>
                    <a:p>
                      <a:pPr marL="171450" indent="-171450">
                        <a:buFont typeface="Arial" panose="020B0604020202020204" pitchFamily="34" charset="0"/>
                        <a:buChar char="•"/>
                      </a:pPr>
                      <a:r>
                        <a:rPr lang="en-GB" sz="1200" b="0" dirty="0">
                          <a:latin typeface="Century Gothic" panose="020B0502020202020204" pitchFamily="34" charset="0"/>
                        </a:rPr>
                        <a:t>Conflict </a:t>
                      </a:r>
                    </a:p>
                    <a:p>
                      <a:pPr marL="171450" indent="-171450">
                        <a:buFont typeface="Arial" panose="020B0604020202020204" pitchFamily="34" charset="0"/>
                        <a:buChar char="•"/>
                      </a:pPr>
                      <a:r>
                        <a:rPr lang="en-GB" sz="1200" b="0" dirty="0">
                          <a:latin typeface="Century Gothic" panose="020B0502020202020204" pitchFamily="34" charset="0"/>
                        </a:rPr>
                        <a:t>Government intervention</a:t>
                      </a:r>
                    </a:p>
                    <a:p>
                      <a:pPr marL="171450" indent="-171450">
                        <a:buFont typeface="Arial" panose="020B0604020202020204" pitchFamily="34" charset="0"/>
                        <a:buChar char="•"/>
                      </a:pPr>
                      <a:r>
                        <a:rPr lang="en-GB" sz="1200" b="0" dirty="0">
                          <a:latin typeface="Century Gothic" panose="020B0502020202020204" pitchFamily="34" charset="0"/>
                        </a:rPr>
                        <a:t>Public opinion</a:t>
                      </a:r>
                    </a:p>
                    <a:p>
                      <a:pPr marL="171450" indent="-171450">
                        <a:buFont typeface="Arial" panose="020B0604020202020204" pitchFamily="34" charset="0"/>
                        <a:buChar char="•"/>
                      </a:pPr>
                      <a:r>
                        <a:rPr lang="en-GB" sz="1200" b="0" dirty="0">
                          <a:latin typeface="Century Gothic" panose="020B0502020202020204" pitchFamily="34" charset="0"/>
                        </a:rPr>
                        <a:t>Empire</a:t>
                      </a:r>
                    </a:p>
                    <a:p>
                      <a:pPr marL="171450" indent="-171450">
                        <a:buFont typeface="Arial" panose="020B0604020202020204" pitchFamily="34" charset="0"/>
                        <a:buChar char="•"/>
                      </a:pPr>
                      <a:r>
                        <a:rPr lang="en-GB" sz="1200" b="0" dirty="0">
                          <a:latin typeface="Century Gothic" panose="020B0502020202020204" pitchFamily="34" charset="0"/>
                        </a:rPr>
                        <a:t>Women’s role in society</a:t>
                      </a:r>
                    </a:p>
                    <a:p>
                      <a:pPr marL="171450" indent="-171450">
                        <a:buFont typeface="Arial" panose="020B0604020202020204" pitchFamily="34" charset="0"/>
                        <a:buChar char="•"/>
                      </a:pPr>
                      <a:r>
                        <a:rPr lang="en-GB" sz="1200" b="0" dirty="0">
                          <a:latin typeface="Century Gothic" panose="020B0502020202020204" pitchFamily="34" charset="0"/>
                        </a:rPr>
                        <a:t>Technological advancements</a:t>
                      </a:r>
                    </a:p>
                    <a:p>
                      <a:pPr marL="0" indent="0">
                        <a:buFont typeface="Arial" panose="020B0604020202020204" pitchFamily="34" charset="0"/>
                        <a:buNone/>
                      </a:pPr>
                      <a:endParaRPr lang="en-GB" sz="1200" b="0" dirty="0">
                        <a:latin typeface="Century Gothic" panose="020B0502020202020204" pitchFamily="34" charset="0"/>
                      </a:endParaRPr>
                    </a:p>
                  </a:txBody>
                  <a:tcPr/>
                </a:tc>
                <a:tc hMerge="1">
                  <a:txBody>
                    <a:bodyPr/>
                    <a:lstStyle/>
                    <a:p>
                      <a:endParaRPr lang="en-GB"/>
                    </a:p>
                  </a:txBody>
                  <a:tcPr/>
                </a:tc>
                <a:tc gridSpan="2">
                  <a:txBody>
                    <a:bodyPr/>
                    <a:lstStyle/>
                    <a:p>
                      <a:pPr marL="0" indent="0">
                        <a:buFont typeface="Arial" panose="020B0604020202020204" pitchFamily="34" charset="0"/>
                        <a:buNone/>
                      </a:pPr>
                      <a:r>
                        <a:rPr lang="en-GB" sz="1400" b="1" i="1" baseline="0" dirty="0">
                          <a:latin typeface="Century Gothic" panose="020B0502020202020204" pitchFamily="34" charset="0"/>
                        </a:rPr>
                        <a:t>Developing from Year 12 &amp; KS4:</a:t>
                      </a: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baseline="0" dirty="0">
                          <a:latin typeface="Century Gothic" panose="020B0502020202020204" pitchFamily="34" charset="0"/>
                        </a:rPr>
                        <a:t>AO1</a:t>
                      </a:r>
                      <a:r>
                        <a:rPr lang="en-GB" sz="120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200" b="1" baseline="0" dirty="0">
                          <a:latin typeface="Century Gothic" panose="020B0502020202020204" pitchFamily="34" charset="0"/>
                        </a:rPr>
                        <a:t>AO2</a:t>
                      </a:r>
                      <a:r>
                        <a:rPr lang="en-GB" sz="1200" baseline="0" dirty="0">
                          <a:latin typeface="Century Gothic" panose="020B0502020202020204" pitchFamily="34" charset="0"/>
                        </a:rPr>
                        <a:t>: </a:t>
                      </a:r>
                      <a:r>
                        <a:rPr lang="en-GB" sz="1200" b="0" baseline="0" dirty="0">
                          <a:latin typeface="Century Gothic" panose="020B0502020202020204" pitchFamily="34" charset="0"/>
                        </a:rPr>
                        <a:t>Using NOP to </a:t>
                      </a:r>
                      <a:r>
                        <a:rPr lang="en-GB" sz="120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200" b="1" baseline="0" dirty="0">
                          <a:latin typeface="Century Gothic" panose="020B0502020202020204" pitchFamily="34" charset="0"/>
                        </a:rPr>
                        <a:t>AO3: </a:t>
                      </a:r>
                      <a:r>
                        <a:rPr lang="en-GB" sz="1200" b="0" baseline="0" dirty="0">
                          <a:latin typeface="Century Gothic" panose="020B0502020202020204" pitchFamily="34" charset="0"/>
                        </a:rPr>
                        <a:t>Evaluate differences within a series of historical interpretations to analysing why those interpretations are formed. </a:t>
                      </a:r>
                      <a:endParaRPr lang="en-GB" sz="120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6" name="TextBox 5">
            <a:extLst>
              <a:ext uri="{FF2B5EF4-FFF2-40B4-BE49-F238E27FC236}">
                <a16:creationId xmlns:a16="http://schemas.microsoft.com/office/drawing/2014/main" id="{9EDC6D01-55B5-454C-87FA-637A4A5C87BB}"/>
              </a:ext>
            </a:extLst>
          </p:cNvPr>
          <p:cNvSpPr txBox="1"/>
          <p:nvPr/>
        </p:nvSpPr>
        <p:spPr>
          <a:xfrm>
            <a:off x="1345097" y="768626"/>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
        <p:nvSpPr>
          <p:cNvPr id="5" name="Rectangle 4">
            <a:extLst>
              <a:ext uri="{FF2B5EF4-FFF2-40B4-BE49-F238E27FC236}">
                <a16:creationId xmlns:a16="http://schemas.microsoft.com/office/drawing/2014/main" id="{57C6BE33-F1EA-4DC8-95A0-1054D16E67E1}"/>
              </a:ext>
            </a:extLst>
          </p:cNvPr>
          <p:cNvSpPr/>
          <p:nvPr/>
        </p:nvSpPr>
        <p:spPr>
          <a:xfrm>
            <a:off x="2050022" y="0"/>
            <a:ext cx="7853432"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13 only (</a:t>
            </a:r>
            <a:r>
              <a:rPr lang="en-US" sz="2400" b="1" dirty="0">
                <a:ln w="22225">
                  <a:solidFill>
                    <a:sysClr val="windowText" lastClr="000000"/>
                  </a:solidFill>
                  <a:prstDash val="solid"/>
                </a:ln>
                <a:solidFill>
                  <a:srgbClr val="92D050"/>
                </a:solidFill>
                <a:latin typeface="Century Gothic" panose="020B0502020202020204" pitchFamily="34" charset="0"/>
              </a:rPr>
              <a:t>Edexcel</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a:t>
            </a:r>
          </a:p>
        </p:txBody>
      </p:sp>
    </p:spTree>
    <p:extLst>
      <p:ext uri="{BB962C8B-B14F-4D97-AF65-F5344CB8AC3E}">
        <p14:creationId xmlns:p14="http://schemas.microsoft.com/office/powerpoint/2010/main" val="192780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432F21D1-A138-4BE9-AAE7-58BD504451AD}"/>
              </a:ext>
            </a:extLst>
          </p:cNvPr>
          <p:cNvGraphicFramePr>
            <a:graphicFrameLocks noGrp="1"/>
          </p:cNvGraphicFramePr>
          <p:nvPr/>
        </p:nvGraphicFramePr>
        <p:xfrm>
          <a:off x="0" y="461664"/>
          <a:ext cx="12192001" cy="6396336"/>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1873175">
                  <a:extLst>
                    <a:ext uri="{9D8B030D-6E8A-4147-A177-3AD203B41FA5}">
                      <a16:colId xmlns:a16="http://schemas.microsoft.com/office/drawing/2014/main" val="20001"/>
                    </a:ext>
                  </a:extLst>
                </a:gridCol>
                <a:gridCol w="1873175">
                  <a:extLst>
                    <a:ext uri="{9D8B030D-6E8A-4147-A177-3AD203B41FA5}">
                      <a16:colId xmlns:a16="http://schemas.microsoft.com/office/drawing/2014/main" val="2409058615"/>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79275">
                <a:tc>
                  <a:txBody>
                    <a:bodyPr/>
                    <a:lstStyle/>
                    <a:p>
                      <a:pPr algn="ctr"/>
                      <a:r>
                        <a:rPr lang="en-GB" sz="1200" b="1" dirty="0">
                          <a:latin typeface="Century Gothic" panose="020B0502020202020204" pitchFamily="34" charset="0"/>
                        </a:rPr>
                        <a:t>Term</a:t>
                      </a:r>
                    </a:p>
                  </a:txBody>
                  <a:tcPr/>
                </a:tc>
                <a:tc gridSpan="2">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tc>
                <a:tc hMerge="1">
                  <a:txBody>
                    <a:bodyPr/>
                    <a:lstStyle/>
                    <a:p>
                      <a:endParaRPr lang="en-GB"/>
                    </a:p>
                  </a:txBody>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tc>
                <a:tc>
                  <a:txBody>
                    <a:bodyPr/>
                    <a:lstStyle/>
                    <a:p>
                      <a:pPr algn="ctr"/>
                      <a:r>
                        <a:rPr lang="en-GB" sz="1200" b="1" dirty="0">
                          <a:latin typeface="Century Gothic" panose="020B0502020202020204" pitchFamily="34" charset="0"/>
                        </a:rPr>
                        <a:t>Hinterland</a:t>
                      </a:r>
                    </a:p>
                  </a:txBody>
                  <a:tcPr/>
                </a:tc>
                <a:extLst>
                  <a:ext uri="{0D108BD9-81ED-4DB2-BD59-A6C34878D82A}">
                    <a16:rowId xmlns:a16="http://schemas.microsoft.com/office/drawing/2014/main" val="10000"/>
                  </a:ext>
                </a:extLst>
              </a:tr>
              <a:tr h="3109172">
                <a:tc rowSpan="2">
                  <a:txBody>
                    <a:bodyPr/>
                    <a:lstStyle/>
                    <a:p>
                      <a:pPr algn="ctr"/>
                      <a:r>
                        <a:rPr lang="en-GB" sz="1200" b="1" dirty="0">
                          <a:latin typeface="Century Gothic" panose="020B0502020202020204" pitchFamily="34" charset="0"/>
                        </a:rPr>
                        <a:t>Summer</a:t>
                      </a:r>
                    </a:p>
                  </a:txBody>
                  <a:tcPr>
                    <a:solidFill>
                      <a:srgbClr val="FFEDC8"/>
                    </a:solidFill>
                  </a:tcPr>
                </a:tc>
                <a:tc>
                  <a:txBody>
                    <a:bodyPr/>
                    <a:lstStyle/>
                    <a:p>
                      <a:pPr algn="ctr">
                        <a:lnSpc>
                          <a:spcPct val="107000"/>
                        </a:lnSpc>
                        <a:spcAft>
                          <a:spcPts val="800"/>
                        </a:spcAft>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i="1" dirty="0">
                          <a:effectLst/>
                          <a:latin typeface="Century Gothic" panose="020B0502020202020204" pitchFamily="34" charset="0"/>
                          <a:ea typeface="Calibri" panose="020F0502020204030204" pitchFamily="34" charset="0"/>
                          <a:cs typeface="Times New Roman" panose="02020603050405020304" pitchFamily="18" charset="0"/>
                        </a:rPr>
                        <a:t>Why did war in the trenches change from a war of movement to one of attrition 1914 – 1918?</a:t>
                      </a:r>
                      <a:endParaRPr lang="en-GB" sz="1200" b="1"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900" b="1" dirty="0">
                          <a:effectLst/>
                          <a:latin typeface="Century Gothic" panose="020B0502020202020204" pitchFamily="34" charset="0"/>
                          <a:ea typeface="Calibri" panose="020F0502020204030204" pitchFamily="34" charset="0"/>
                          <a:cs typeface="Times New Roman" panose="02020603050405020304" pitchFamily="18" charset="0"/>
                        </a:rPr>
                        <a:t>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Development of industrial trench warfare. </a:t>
                      </a:r>
                      <a:endParaRPr lang="en-GB"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British public attitudes to war on the Western Front</a:t>
                      </a:r>
                    </a:p>
                    <a:p>
                      <a:pPr marL="0" indent="0" algn="l">
                        <a:lnSpc>
                          <a:spcPct val="107000"/>
                        </a:lnSpc>
                        <a:spcAft>
                          <a:spcPts val="0"/>
                        </a:spcAft>
                        <a:buFont typeface="Arial" panose="020B0604020202020204" pitchFamily="34" charset="0"/>
                        <a:buNone/>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900" i="1" dirty="0">
                          <a:effectLst/>
                          <a:latin typeface="Century Gothic" panose="020B0502020202020204" pitchFamily="34" charset="0"/>
                          <a:ea typeface="Calibri" panose="020F0502020204030204" pitchFamily="34" charset="0"/>
                          <a:cs typeface="Times New Roman" panose="02020603050405020304" pitchFamily="18" charset="0"/>
                        </a:rPr>
                        <a:t>Remembrance, empire, global</a:t>
                      </a:r>
                      <a:endParaRPr lang="en-GB" sz="1200" i="1"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000" b="1" kern="1200" dirty="0">
                          <a:solidFill>
                            <a:schemeClr val="tx1"/>
                          </a:solidFill>
                          <a:effectLst/>
                          <a:latin typeface="Century Gothic" panose="020B0502020202020204" pitchFamily="34" charset="0"/>
                          <a:ea typeface="+mn-ea"/>
                          <a:cs typeface="+mn-cs"/>
                        </a:rPr>
                        <a:t>Revision and External Exams</a:t>
                      </a:r>
                      <a:r>
                        <a:rPr lang="en-GB" sz="1000" kern="1200" dirty="0">
                          <a:solidFill>
                            <a:schemeClr val="tx1"/>
                          </a:solidFill>
                          <a:effectLst/>
                          <a:latin typeface="Century Gothic" panose="020B0502020202020204" pitchFamily="34" charset="0"/>
                          <a:ea typeface="+mn-ea"/>
                          <a:cs typeface="+mn-cs"/>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algn="ctr">
                        <a:lnSpc>
                          <a:spcPct val="107000"/>
                        </a:lnSpc>
                        <a:spcAft>
                          <a:spcPts val="800"/>
                        </a:spcAft>
                      </a:pPr>
                      <a:endParaRPr lang="en-GB" sz="1000" b="1" dirty="0">
                        <a:effectLst/>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000" b="1"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b="1" dirty="0">
                          <a:effectLst/>
                          <a:latin typeface="Century Gothic" panose="020B0502020202020204" pitchFamily="34" charset="0"/>
                          <a:ea typeface="Calibri" panose="020F0502020204030204" pitchFamily="34" charset="0"/>
                          <a:cs typeface="Times New Roman" panose="02020603050405020304" pitchFamily="18" charset="0"/>
                        </a:rPr>
                        <a:t>Revision: </a:t>
                      </a:r>
                      <a:r>
                        <a:rPr lang="en-GB" sz="1000" b="1" i="1" kern="1200" dirty="0">
                          <a:solidFill>
                            <a:schemeClr val="tx1"/>
                          </a:solidFill>
                          <a:effectLst/>
                          <a:latin typeface="Century Gothic" panose="020B0502020202020204" pitchFamily="34" charset="0"/>
                          <a:ea typeface="+mn-ea"/>
                          <a:cs typeface="+mn-cs"/>
                        </a:rPr>
                        <a:t>Britain Transformed and USA Challenge and Conformity. </a:t>
                      </a:r>
                    </a:p>
                    <a:p>
                      <a:pPr algn="l">
                        <a:lnSpc>
                          <a:spcPct val="107000"/>
                        </a:lnSpc>
                        <a:spcAft>
                          <a:spcPts val="800"/>
                        </a:spcAft>
                      </a:pPr>
                      <a:r>
                        <a:rPr lang="en-GB" sz="1000" kern="1200" dirty="0">
                          <a:solidFill>
                            <a:schemeClr val="tx1"/>
                          </a:solidFill>
                          <a:effectLst/>
                          <a:latin typeface="Century Gothic" panose="020B0502020202020204" pitchFamily="34" charset="0"/>
                          <a:ea typeface="+mn-ea"/>
                          <a:cs typeface="+mn-cs"/>
                        </a:rPr>
                        <a:t>Essay practice, source and interpretation skills.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Font typeface="Arial" panose="020B0604020202020204" pitchFamily="34" charset="0"/>
                        <a:buNone/>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kern="1200" dirty="0">
                          <a:solidFill>
                            <a:schemeClr val="tx1"/>
                          </a:solidFill>
                          <a:effectLst/>
                          <a:latin typeface="Century Gothic" panose="020B0502020202020204" pitchFamily="34" charset="0"/>
                          <a:ea typeface="+mn-ea"/>
                          <a:cs typeface="+mn-cs"/>
                        </a:rPr>
                        <a:t>Revision and External Exams</a:t>
                      </a:r>
                      <a:r>
                        <a:rPr lang="en-GB" sz="1000" kern="1200" dirty="0">
                          <a:solidFill>
                            <a:schemeClr val="tx1"/>
                          </a:solidFill>
                          <a:effectLst/>
                          <a:latin typeface="Century Gothic" panose="020B0502020202020204" pitchFamily="34" charset="0"/>
                          <a:ea typeface="+mn-ea"/>
                          <a:cs typeface="+mn-cs"/>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l">
                        <a:lnSpc>
                          <a:spcPct val="107000"/>
                        </a:lnSpc>
                        <a:spcAft>
                          <a:spcPts val="0"/>
                        </a:spcAft>
                        <a:buFont typeface="Arial" panose="020B0604020202020204" pitchFamily="34" charset="0"/>
                        <a:buNone/>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AO1: </a:t>
                      </a:r>
                      <a:r>
                        <a:rPr lang="en-GB" sz="1100" dirty="0">
                          <a:latin typeface="Century Gothic" panose="020B0502020202020204" pitchFamily="34" charset="0"/>
                        </a:rPr>
                        <a:t>Demonstrate, organise and communicate knowledge and understanding to analyse and evaluate the key features related to the periods studied, making substantiated judgements and exploring concepts, as relevant, of cause, consequence, change, continuity, similarity, difference and significance</a:t>
                      </a:r>
                    </a:p>
                    <a:p>
                      <a:pPr algn="l">
                        <a:lnSpc>
                          <a:spcPct val="107000"/>
                        </a:lnSpc>
                        <a:spcAft>
                          <a:spcPts val="80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AO2: </a:t>
                      </a:r>
                      <a:r>
                        <a:rPr lang="en-GB" sz="1100" dirty="0">
                          <a:latin typeface="Century Gothic" panose="020B0502020202020204" pitchFamily="34" charset="0"/>
                        </a:rPr>
                        <a:t>Analyse and evaluate appropriate source materials, primary and/or contemporary to the period, within its historical context.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b="1" dirty="0">
                          <a:latin typeface="Century Gothic" panose="020B0502020202020204" pitchFamily="34" charset="0"/>
                        </a:rPr>
                        <a:t>AO3: </a:t>
                      </a:r>
                      <a:r>
                        <a:rPr lang="en-GB" sz="1100" dirty="0">
                          <a:latin typeface="Century Gothic" panose="020B0502020202020204" pitchFamily="34" charset="0"/>
                        </a:rPr>
                        <a:t>Analyse and evaluate, in relation to the historical context, different ways in which aspects of the past have been interpreted.</a:t>
                      </a:r>
                    </a:p>
                    <a:p>
                      <a:pPr algn="l">
                        <a:lnSpc>
                          <a:spcPct val="107000"/>
                        </a:lnSpc>
                        <a:spcAft>
                          <a:spcPts val="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marL="171450" indent="-171450">
                        <a:buFont typeface="Arial" panose="020B0604020202020204" pitchFamily="34" charset="0"/>
                        <a:buChar char="•"/>
                      </a:pPr>
                      <a:r>
                        <a:rPr lang="en-GB" sz="1050" baseline="0" dirty="0">
                          <a:latin typeface="Century Gothic" panose="020B0502020202020204" pitchFamily="34" charset="0"/>
                        </a:rPr>
                        <a:t>Public opinion of conflict – comparison to modern e.g. Falklands, Gulf</a:t>
                      </a:r>
                    </a:p>
                    <a:p>
                      <a:pPr marL="171450" indent="-171450">
                        <a:buFont typeface="Arial" panose="020B0604020202020204" pitchFamily="34" charset="0"/>
                        <a:buChar char="•"/>
                      </a:pPr>
                      <a:r>
                        <a:rPr lang="en-GB" sz="1050" baseline="0" dirty="0">
                          <a:latin typeface="Century Gothic" panose="020B0502020202020204" pitchFamily="34" charset="0"/>
                        </a:rPr>
                        <a:t>Does public support for war depend on the cause?</a:t>
                      </a:r>
                    </a:p>
                    <a:p>
                      <a:pPr marL="171450" indent="-171450">
                        <a:buFont typeface="Arial" panose="020B0604020202020204" pitchFamily="34" charset="0"/>
                        <a:buChar char="•"/>
                      </a:pPr>
                      <a:endParaRPr lang="en-GB" sz="1050"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aseline="0" dirty="0">
                          <a:latin typeface="Century Gothic" panose="020B0502020202020204" pitchFamily="34" charset="0"/>
                        </a:rPr>
                        <a:t>Discussion of universities, university style essays, further education. </a:t>
                      </a:r>
                    </a:p>
                    <a:p>
                      <a:pPr marL="171450" indent="-171450">
                        <a:buFont typeface="Arial" panose="020B0604020202020204" pitchFamily="34" charset="0"/>
                        <a:buChar char="•"/>
                      </a:pPr>
                      <a:endParaRPr lang="en-GB" sz="1050" baseline="0" dirty="0">
                        <a:latin typeface="Century Gothic" panose="020B0502020202020204" pitchFamily="34" charset="0"/>
                      </a:endParaRPr>
                    </a:p>
                  </a:txBody>
                  <a:tcPr>
                    <a:solidFill>
                      <a:srgbClr val="FFEDC8"/>
                    </a:solidFill>
                  </a:tcPr>
                </a:tc>
                <a:extLst>
                  <a:ext uri="{0D108BD9-81ED-4DB2-BD59-A6C34878D82A}">
                    <a16:rowId xmlns:a16="http://schemas.microsoft.com/office/drawing/2014/main" val="10001"/>
                  </a:ext>
                </a:extLst>
              </a:tr>
              <a:tr h="1404131">
                <a:tc vMerge="1">
                  <a:txBody>
                    <a:bodyPr/>
                    <a:lstStyle/>
                    <a:p>
                      <a:endParaRPr lang="en-GB"/>
                    </a:p>
                  </a:txBody>
                  <a:tcPr/>
                </a:tc>
                <a:tc gridSpan="2">
                  <a:txBody>
                    <a:bodyPr/>
                    <a:lstStyle/>
                    <a:p>
                      <a:pPr marL="0" indent="0">
                        <a:buFont typeface="Arial" panose="020B0604020202020204" pitchFamily="34" charset="0"/>
                        <a:buNone/>
                      </a:pPr>
                      <a:r>
                        <a:rPr lang="en-GB" sz="1100" b="1" i="1" dirty="0">
                          <a:latin typeface="Century Gothic" panose="020B0502020202020204" pitchFamily="34" charset="0"/>
                        </a:rPr>
                        <a:t>Developing from Year 12 &amp; KS4:</a:t>
                      </a:r>
                    </a:p>
                    <a:p>
                      <a:pPr marL="171450" indent="-171450">
                        <a:buFont typeface="Arial" panose="020B0604020202020204" pitchFamily="34" charset="0"/>
                        <a:buChar char="•"/>
                      </a:pPr>
                      <a:r>
                        <a:rPr lang="en-GB" sz="1050" b="0" dirty="0">
                          <a:latin typeface="Century Gothic" panose="020B0502020202020204" pitchFamily="34" charset="0"/>
                        </a:rPr>
                        <a:t>Conflict </a:t>
                      </a:r>
                    </a:p>
                    <a:p>
                      <a:pPr marL="171450" indent="-171450">
                        <a:buFont typeface="Arial" panose="020B0604020202020204" pitchFamily="34" charset="0"/>
                        <a:buChar char="•"/>
                      </a:pPr>
                      <a:r>
                        <a:rPr lang="en-GB" sz="1050" b="0" dirty="0">
                          <a:latin typeface="Century Gothic" panose="020B0502020202020204" pitchFamily="34" charset="0"/>
                        </a:rPr>
                        <a:t>Government intervention</a:t>
                      </a:r>
                    </a:p>
                    <a:p>
                      <a:pPr marL="171450" indent="-171450">
                        <a:buFont typeface="Arial" panose="020B0604020202020204" pitchFamily="34" charset="0"/>
                        <a:buChar char="•"/>
                      </a:pPr>
                      <a:r>
                        <a:rPr lang="en-GB" sz="1050" b="0" dirty="0">
                          <a:latin typeface="Century Gothic" panose="020B0502020202020204" pitchFamily="34" charset="0"/>
                        </a:rPr>
                        <a:t>Public opinion</a:t>
                      </a:r>
                    </a:p>
                    <a:p>
                      <a:pPr marL="171450" indent="-171450">
                        <a:buFont typeface="Arial" panose="020B0604020202020204" pitchFamily="34" charset="0"/>
                        <a:buChar char="•"/>
                      </a:pPr>
                      <a:r>
                        <a:rPr lang="en-GB" sz="1050" b="0" dirty="0">
                          <a:latin typeface="Century Gothic" panose="020B0502020202020204" pitchFamily="34" charset="0"/>
                        </a:rPr>
                        <a:t>Empire</a:t>
                      </a:r>
                    </a:p>
                    <a:p>
                      <a:pPr marL="171450" indent="-171450">
                        <a:buFont typeface="Arial" panose="020B0604020202020204" pitchFamily="34" charset="0"/>
                        <a:buChar char="•"/>
                      </a:pPr>
                      <a:r>
                        <a:rPr lang="en-GB" sz="1050" b="0" dirty="0">
                          <a:latin typeface="Century Gothic" panose="020B0502020202020204" pitchFamily="34" charset="0"/>
                        </a:rPr>
                        <a:t>Technological advancements</a:t>
                      </a:r>
                    </a:p>
                    <a:p>
                      <a:pPr marL="171450" indent="-171450">
                        <a:buFont typeface="Arial" panose="020B0604020202020204" pitchFamily="34" charset="0"/>
                        <a:buChar char="•"/>
                      </a:pPr>
                      <a:r>
                        <a:rPr lang="en-GB" sz="1050" b="0" dirty="0">
                          <a:latin typeface="Century Gothic" panose="020B0502020202020204" pitchFamily="34" charset="0"/>
                        </a:rPr>
                        <a:t>Remembrance</a:t>
                      </a:r>
                    </a:p>
                    <a:p>
                      <a:pPr marL="0" indent="0">
                        <a:buFont typeface="Arial" panose="020B0604020202020204" pitchFamily="34" charset="0"/>
                        <a:buNone/>
                      </a:pPr>
                      <a:endParaRPr lang="en-GB" sz="1050" b="0" dirty="0">
                        <a:latin typeface="Century Gothic" panose="020B0502020202020204" pitchFamily="34" charset="0"/>
                      </a:endParaRPr>
                    </a:p>
                  </a:txBody>
                  <a:tcPr>
                    <a:solidFill>
                      <a:srgbClr val="FFEDC8"/>
                    </a:solidFill>
                  </a:tcPr>
                </a:tc>
                <a:tc hMerge="1">
                  <a:txBody>
                    <a:bodyPr/>
                    <a:lstStyle/>
                    <a:p>
                      <a:endParaRPr lang="en-GB"/>
                    </a:p>
                  </a:txBody>
                  <a:tcPr/>
                </a:tc>
                <a:tc gridSpan="2">
                  <a:txBody>
                    <a:bodyPr/>
                    <a:lstStyle/>
                    <a:p>
                      <a:pPr marL="0" indent="0">
                        <a:buFont typeface="Arial" panose="020B0604020202020204" pitchFamily="34" charset="0"/>
                        <a:buNone/>
                      </a:pPr>
                      <a:r>
                        <a:rPr lang="en-GB" sz="1100" b="1" i="1" baseline="0" dirty="0">
                          <a:latin typeface="Century Gothic" panose="020B0502020202020204" pitchFamily="34" charset="0"/>
                        </a:rPr>
                        <a:t>Developing from Year 12 &amp; KS4:</a:t>
                      </a:r>
                    </a:p>
                    <a:p>
                      <a:pPr marL="0" indent="0">
                        <a:buFont typeface="Arial" panose="020B0604020202020204" pitchFamily="34" charset="0"/>
                        <a:buNone/>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1" baseline="0" dirty="0">
                          <a:latin typeface="Century Gothic" panose="020B0502020202020204" pitchFamily="34" charset="0"/>
                        </a:rPr>
                        <a:t>AO1</a:t>
                      </a:r>
                      <a:r>
                        <a:rPr lang="en-GB" sz="1050" baseline="0" dirty="0">
                          <a:latin typeface="Century Gothic" panose="020B0502020202020204" pitchFamily="34" charset="0"/>
                        </a:rPr>
                        <a:t>: Retrieval of prior knowledge of first order concepts, analysis of cause and consequence, similarity and difference, change and continuity and significance using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AO2</a:t>
                      </a:r>
                      <a:r>
                        <a:rPr lang="en-GB" sz="1050" baseline="0" dirty="0">
                          <a:latin typeface="Century Gothic" panose="020B0502020202020204" pitchFamily="34" charset="0"/>
                        </a:rPr>
                        <a:t>: </a:t>
                      </a:r>
                      <a:r>
                        <a:rPr lang="en-GB" sz="1050" b="0" baseline="0" dirty="0">
                          <a:latin typeface="Century Gothic" panose="020B0502020202020204" pitchFamily="34" charset="0"/>
                        </a:rPr>
                        <a:t>Using NOP to </a:t>
                      </a:r>
                      <a:r>
                        <a:rPr lang="en-GB" sz="1050" baseline="0" dirty="0">
                          <a:latin typeface="Century Gothic" panose="020B0502020202020204" pitchFamily="34" charset="0"/>
                        </a:rPr>
                        <a:t>analyse sources to evaluate of a variety of source types, based on nature, origin and purpose of the sources</a:t>
                      </a:r>
                    </a:p>
                    <a:p>
                      <a:pPr marL="171450" indent="-171450">
                        <a:buFont typeface="Arial" panose="020B0604020202020204" pitchFamily="34" charset="0"/>
                        <a:buChar char="•"/>
                      </a:pPr>
                      <a:r>
                        <a:rPr lang="en-GB" sz="1050" b="1" baseline="0" dirty="0">
                          <a:latin typeface="Century Gothic" panose="020B0502020202020204" pitchFamily="34" charset="0"/>
                        </a:rPr>
                        <a:t>AO3: </a:t>
                      </a:r>
                      <a:r>
                        <a:rPr lang="en-GB" sz="1050" b="0" baseline="0" dirty="0">
                          <a:latin typeface="Century Gothic" panose="020B0502020202020204" pitchFamily="34" charset="0"/>
                        </a:rPr>
                        <a:t>Evaluate differences within a series of historical interpretations to analysing why those interpretations are formed. </a:t>
                      </a:r>
                      <a:endParaRPr lang="en-GB" sz="1050" baseline="0" dirty="0">
                        <a:latin typeface="Century Gothic" panose="020B0502020202020204" pitchFamily="34" charset="0"/>
                      </a:endParaRPr>
                    </a:p>
                  </a:txBody>
                  <a:tcPr>
                    <a:solidFill>
                      <a:srgbClr val="FFEDC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i="1" baseline="0" dirty="0">
                          <a:latin typeface="Century Gothic" panose="020B0502020202020204" pitchFamily="34" charset="0"/>
                        </a:rPr>
                        <a:t>Meanwhile Elsewhere </a:t>
                      </a:r>
                      <a:endParaRPr lang="en-GB" sz="105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latin typeface="Century Gothic" panose="020B0502020202020204" pitchFamily="34" charset="0"/>
                      </a:endParaRPr>
                    </a:p>
                  </a:txBody>
                  <a:tcPr/>
                </a:tc>
                <a:extLst>
                  <a:ext uri="{0D108BD9-81ED-4DB2-BD59-A6C34878D82A}">
                    <a16:rowId xmlns:a16="http://schemas.microsoft.com/office/drawing/2014/main" val="3548665157"/>
                  </a:ext>
                </a:extLst>
              </a:tr>
              <a:tr h="16037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By the end of Year Thirteen:</a:t>
                      </a:r>
                    </a:p>
                    <a:p>
                      <a:pPr algn="ctr"/>
                      <a:endParaRPr lang="en-GB" sz="1200" b="1" dirty="0">
                        <a:latin typeface="Century Gothic" panose="020B0502020202020204" pitchFamily="34" charset="0"/>
                      </a:endParaRPr>
                    </a:p>
                  </a:txBody>
                  <a:tcPr/>
                </a:tc>
                <a:tc gridSpan="4">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baseline="0" dirty="0">
                          <a:latin typeface="Century Gothic" panose="020B0502020202020204" pitchFamily="34" charset="0"/>
                        </a:rPr>
                        <a:t>By the end of Year 13 our aim is that students will have a strong grasp of the 20</a:t>
                      </a:r>
                      <a:r>
                        <a:rPr lang="en-GB" sz="1000" b="0" baseline="30000" dirty="0">
                          <a:latin typeface="Century Gothic" panose="020B0502020202020204" pitchFamily="34" charset="0"/>
                        </a:rPr>
                        <a:t>th</a:t>
                      </a:r>
                      <a:r>
                        <a:rPr lang="en-GB" sz="1000" b="0" baseline="0" dirty="0">
                          <a:latin typeface="Century Gothic" panose="020B0502020202020204" pitchFamily="34" charset="0"/>
                        </a:rPr>
                        <a:t> Century in Britain and the USA and how conflict and war impacted on the British people – they will be able to comparisons of the similarities and differences between the different conflicts and time periods. They will have mastered second order historical concepts through essay writing as well as in class. They will have a firm understanding of first order concepts that have continued throughout the History course e.g. power, conflict, ideology – this will enable them to produce focused, well evidenced substantiated judgments. They will have also mastered their understanding of change and continuity, within their time period but also through drawing links to previous time periods studied, thus having mastered </a:t>
                      </a:r>
                      <a:r>
                        <a:rPr lang="en-GB" sz="1000" b="0" baseline="0" dirty="0" err="1">
                          <a:latin typeface="Century Gothic" panose="020B0502020202020204" pitchFamily="34" charset="0"/>
                        </a:rPr>
                        <a:t>synopticity</a:t>
                      </a:r>
                      <a:r>
                        <a:rPr lang="en-GB" sz="1000" b="0" baseline="0" dirty="0">
                          <a:latin typeface="Century Gothic" panose="020B0502020202020204" pitchFamily="34" charset="0"/>
                        </a:rPr>
                        <a:t>. Students will have developed from judging the usefulness of a source to being able to fully evaluate various types of source and analyse these different types of source fully considering NOP to evaluate provenance with mastery. Finally, students will synthesise aspects of different interpretations in order to produce their own interpretation as well as a judgement on the validity of differing interpretations.</a:t>
                      </a:r>
                      <a:endParaRPr lang="en-GB" sz="1000" b="0" dirty="0">
                        <a:latin typeface="Century Gothic" panose="020B0502020202020204" pitchFamily="34" charset="0"/>
                      </a:endParaRP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120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70216526"/>
                  </a:ext>
                </a:extLst>
              </a:tr>
            </a:tbl>
          </a:graphicData>
        </a:graphic>
      </p:graphicFrame>
      <p:sp>
        <p:nvSpPr>
          <p:cNvPr id="5" name="TextBox 4">
            <a:extLst>
              <a:ext uri="{FF2B5EF4-FFF2-40B4-BE49-F238E27FC236}">
                <a16:creationId xmlns:a16="http://schemas.microsoft.com/office/drawing/2014/main" id="{4BC695D8-8676-48A3-9835-7252E5A1B7E9}"/>
              </a:ext>
            </a:extLst>
          </p:cNvPr>
          <p:cNvSpPr txBox="1"/>
          <p:nvPr/>
        </p:nvSpPr>
        <p:spPr>
          <a:xfrm>
            <a:off x="1345097" y="755374"/>
            <a:ext cx="2630556" cy="255848"/>
          </a:xfrm>
          <a:prstGeom prst="rect">
            <a:avLst/>
          </a:prstGeom>
          <a:solidFill>
            <a:schemeClr val="bg1"/>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
        <p:nvSpPr>
          <p:cNvPr id="6" name="Rectangle 5">
            <a:extLst>
              <a:ext uri="{FF2B5EF4-FFF2-40B4-BE49-F238E27FC236}">
                <a16:creationId xmlns:a16="http://schemas.microsoft.com/office/drawing/2014/main" id="{E82B8C84-3698-41DD-B915-6020EF15CFA5}"/>
              </a:ext>
            </a:extLst>
          </p:cNvPr>
          <p:cNvSpPr/>
          <p:nvPr/>
        </p:nvSpPr>
        <p:spPr>
          <a:xfrm>
            <a:off x="2050022" y="0"/>
            <a:ext cx="7853432"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Year 13 only (</a:t>
            </a:r>
            <a:r>
              <a:rPr lang="en-US" sz="2400" b="1" dirty="0">
                <a:ln w="22225">
                  <a:solidFill>
                    <a:sysClr val="windowText" lastClr="000000"/>
                  </a:solidFill>
                  <a:prstDash val="solid"/>
                </a:ln>
                <a:solidFill>
                  <a:srgbClr val="92D050"/>
                </a:solidFill>
                <a:latin typeface="Century Gothic" panose="020B0502020202020204" pitchFamily="34" charset="0"/>
              </a:rPr>
              <a:t>Edexcel</a:t>
            </a:r>
            <a:r>
              <a:rPr lang="en-US" sz="2400" b="1" cap="none" spc="0" dirty="0">
                <a:ln w="22225">
                  <a:solidFill>
                    <a:sysClr val="windowText" lastClr="000000"/>
                  </a:solidFill>
                  <a:prstDash val="solid"/>
                </a:ln>
                <a:solidFill>
                  <a:srgbClr val="92D050"/>
                </a:solidFill>
                <a:effectLst/>
                <a:latin typeface="Century Gothic" panose="020B0502020202020204" pitchFamily="34" charset="0"/>
              </a:rPr>
              <a:t>)</a:t>
            </a:r>
          </a:p>
        </p:txBody>
      </p:sp>
    </p:spTree>
    <p:extLst>
      <p:ext uri="{BB962C8B-B14F-4D97-AF65-F5344CB8AC3E}">
        <p14:creationId xmlns:p14="http://schemas.microsoft.com/office/powerpoint/2010/main" val="188617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34E2E479-4194-BCA9-DA89-9918387B2473}"/>
              </a:ext>
            </a:extLst>
          </p:cNvPr>
          <p:cNvGraphicFramePr>
            <a:graphicFrameLocks noGrp="1"/>
          </p:cNvGraphicFramePr>
          <p:nvPr/>
        </p:nvGraphicFramePr>
        <p:xfrm>
          <a:off x="-1" y="0"/>
          <a:ext cx="12192001" cy="6858002"/>
        </p:xfrm>
        <a:graphic>
          <a:graphicData uri="http://schemas.openxmlformats.org/drawingml/2006/table">
            <a:tbl>
              <a:tblPr firstRow="1" bandRow="1">
                <a:tableStyleId>{5940675A-B579-460E-94D1-54222C63F5DA}</a:tableStyleId>
              </a:tblPr>
              <a:tblGrid>
                <a:gridCol w="944546">
                  <a:extLst>
                    <a:ext uri="{9D8B030D-6E8A-4147-A177-3AD203B41FA5}">
                      <a16:colId xmlns:a16="http://schemas.microsoft.com/office/drawing/2014/main" val="1131375580"/>
                    </a:ext>
                  </a:extLst>
                </a:gridCol>
                <a:gridCol w="2250831">
                  <a:extLst>
                    <a:ext uri="{9D8B030D-6E8A-4147-A177-3AD203B41FA5}">
                      <a16:colId xmlns:a16="http://schemas.microsoft.com/office/drawing/2014/main" val="612067561"/>
                    </a:ext>
                  </a:extLst>
                </a:gridCol>
                <a:gridCol w="2260880">
                  <a:extLst>
                    <a:ext uri="{9D8B030D-6E8A-4147-A177-3AD203B41FA5}">
                      <a16:colId xmlns:a16="http://schemas.microsoft.com/office/drawing/2014/main" val="2283118968"/>
                    </a:ext>
                  </a:extLst>
                </a:gridCol>
                <a:gridCol w="1510602">
                  <a:extLst>
                    <a:ext uri="{9D8B030D-6E8A-4147-A177-3AD203B41FA5}">
                      <a16:colId xmlns:a16="http://schemas.microsoft.com/office/drawing/2014/main" val="3760812187"/>
                    </a:ext>
                  </a:extLst>
                </a:gridCol>
                <a:gridCol w="1741714">
                  <a:extLst>
                    <a:ext uri="{9D8B030D-6E8A-4147-A177-3AD203B41FA5}">
                      <a16:colId xmlns:a16="http://schemas.microsoft.com/office/drawing/2014/main" val="2981074416"/>
                    </a:ext>
                  </a:extLst>
                </a:gridCol>
                <a:gridCol w="870857">
                  <a:extLst>
                    <a:ext uri="{9D8B030D-6E8A-4147-A177-3AD203B41FA5}">
                      <a16:colId xmlns:a16="http://schemas.microsoft.com/office/drawing/2014/main" val="790004504"/>
                    </a:ext>
                  </a:extLst>
                </a:gridCol>
                <a:gridCol w="870857">
                  <a:extLst>
                    <a:ext uri="{9D8B030D-6E8A-4147-A177-3AD203B41FA5}">
                      <a16:colId xmlns:a16="http://schemas.microsoft.com/office/drawing/2014/main" val="3888194700"/>
                    </a:ext>
                  </a:extLst>
                </a:gridCol>
                <a:gridCol w="870857">
                  <a:extLst>
                    <a:ext uri="{9D8B030D-6E8A-4147-A177-3AD203B41FA5}">
                      <a16:colId xmlns:a16="http://schemas.microsoft.com/office/drawing/2014/main" val="3290685391"/>
                    </a:ext>
                  </a:extLst>
                </a:gridCol>
                <a:gridCol w="870857">
                  <a:extLst>
                    <a:ext uri="{9D8B030D-6E8A-4147-A177-3AD203B41FA5}">
                      <a16:colId xmlns:a16="http://schemas.microsoft.com/office/drawing/2014/main" val="585816326"/>
                    </a:ext>
                  </a:extLst>
                </a:gridCol>
              </a:tblGrid>
              <a:tr h="686843">
                <a:tc>
                  <a:txBody>
                    <a:bodyPr/>
                    <a:lstStyle/>
                    <a:p>
                      <a:endParaRPr lang="en-GB" sz="1400" dirty="0">
                        <a:latin typeface="Century Gothic" panose="020B0502020202020204" pitchFamily="34" charset="0"/>
                      </a:endParaRPr>
                    </a:p>
                  </a:txBody>
                  <a:tcPr>
                    <a:solidFill>
                      <a:schemeClr val="bg1"/>
                    </a:solidFill>
                  </a:tcPr>
                </a:tc>
                <a:tc>
                  <a:txBody>
                    <a:bodyPr/>
                    <a:lstStyle/>
                    <a:p>
                      <a:pPr algn="ctr"/>
                      <a:r>
                        <a:rPr lang="en-GB" sz="1600" b="1" dirty="0">
                          <a:latin typeface="Century Gothic" panose="020B0502020202020204" pitchFamily="34" charset="0"/>
                        </a:rPr>
                        <a:t>Middle schools </a:t>
                      </a:r>
                    </a:p>
                  </a:txBody>
                  <a:tcPr>
                    <a:solidFill>
                      <a:schemeClr val="bg1"/>
                    </a:solidFill>
                  </a:tcPr>
                </a:tc>
                <a:tc>
                  <a:txBody>
                    <a:bodyPr/>
                    <a:lstStyle/>
                    <a:p>
                      <a:pPr algn="ctr"/>
                      <a:r>
                        <a:rPr lang="en-GB" sz="1600" b="1" dirty="0">
                          <a:latin typeface="Century Gothic" panose="020B0502020202020204" pitchFamily="34" charset="0"/>
                        </a:rPr>
                        <a:t>KS3 Trinity High School </a:t>
                      </a:r>
                    </a:p>
                  </a:txBody>
                  <a:tcPr>
                    <a:solidFill>
                      <a:schemeClr val="bg1"/>
                    </a:solidFill>
                  </a:tcPr>
                </a:tc>
                <a:tc gridSpan="2">
                  <a:txBody>
                    <a:bodyPr/>
                    <a:lstStyle/>
                    <a:p>
                      <a:pPr algn="ctr"/>
                      <a:r>
                        <a:rPr lang="en-GB" sz="1600" b="1" dirty="0">
                          <a:latin typeface="Century Gothic" panose="020B0502020202020204" pitchFamily="34" charset="0"/>
                        </a:rPr>
                        <a:t>KS4 Trinity High School </a:t>
                      </a:r>
                    </a:p>
                  </a:txBody>
                  <a:tcPr>
                    <a:solidFill>
                      <a:schemeClr val="bg1"/>
                    </a:solidFill>
                  </a:tcPr>
                </a:tc>
                <a:tc hMerge="1">
                  <a:txBody>
                    <a:bodyPr/>
                    <a:lstStyle/>
                    <a:p>
                      <a:endParaRPr lang="en-GB" dirty="0"/>
                    </a:p>
                  </a:txBody>
                  <a:tcPr/>
                </a:tc>
                <a:tc gridSpan="4">
                  <a:txBody>
                    <a:bodyPr/>
                    <a:lstStyle/>
                    <a:p>
                      <a:pPr algn="ctr"/>
                      <a:r>
                        <a:rPr lang="en-GB" sz="1600" b="1" dirty="0">
                          <a:latin typeface="Century Gothic" panose="020B0502020202020204" pitchFamily="34" charset="0"/>
                        </a:rPr>
                        <a:t>KS5 Trinity High School </a:t>
                      </a:r>
                    </a:p>
                  </a:txBody>
                  <a:tcPr>
                    <a:solidFill>
                      <a:schemeClr val="bg1"/>
                    </a:solidFill>
                  </a:tcPr>
                </a:tc>
                <a:tc hMerge="1">
                  <a:txBody>
                    <a:bodyPr/>
                    <a:lstStyle/>
                    <a:p>
                      <a:endParaRPr lang="en-GB"/>
                    </a:p>
                  </a:txBody>
                  <a:tcPr/>
                </a:tc>
                <a:tc hMerge="1">
                  <a:txBody>
                    <a:bodyPr/>
                    <a:lstStyle/>
                    <a:p>
                      <a:endParaRPr lang="en-GB" dirty="0"/>
                    </a:p>
                  </a:txBody>
                  <a:tcPr/>
                </a:tc>
                <a:tc hMerge="1">
                  <a:txBody>
                    <a:bodyPr/>
                    <a:lstStyle/>
                    <a:p>
                      <a:endParaRPr lang="en-GB"/>
                    </a:p>
                  </a:txBody>
                  <a:tcPr/>
                </a:tc>
                <a:extLst>
                  <a:ext uri="{0D108BD9-81ED-4DB2-BD59-A6C34878D82A}">
                    <a16:rowId xmlns:a16="http://schemas.microsoft.com/office/drawing/2014/main" val="2082618623"/>
                  </a:ext>
                </a:extLst>
              </a:tr>
              <a:tr h="397646">
                <a:tc>
                  <a:txBody>
                    <a:bodyPr/>
                    <a:lstStyle/>
                    <a:p>
                      <a:r>
                        <a:rPr lang="en-GB" sz="1400" b="1" dirty="0">
                          <a:latin typeface="Century Gothic" panose="020B0502020202020204" pitchFamily="34" charset="0"/>
                        </a:rPr>
                        <a:t> </a:t>
                      </a:r>
                    </a:p>
                  </a:txBody>
                  <a:tcPr>
                    <a:solidFill>
                      <a:schemeClr val="bg1">
                        <a:lumMod val="85000"/>
                      </a:schemeClr>
                    </a:solidFill>
                  </a:tcPr>
                </a:tc>
                <a:tc>
                  <a:txBody>
                    <a:bodyPr/>
                    <a:lstStyle/>
                    <a:p>
                      <a:pPr algn="ctr"/>
                      <a:r>
                        <a:rPr lang="en-GB" sz="1600" b="1" dirty="0">
                          <a:latin typeface="Century Gothic" panose="020B0502020202020204" pitchFamily="34" charset="0"/>
                        </a:rPr>
                        <a:t>Year 8 </a:t>
                      </a:r>
                    </a:p>
                  </a:txBody>
                  <a:tcPr>
                    <a:solidFill>
                      <a:schemeClr val="bg1">
                        <a:lumMod val="85000"/>
                      </a:schemeClr>
                    </a:solidFill>
                  </a:tcPr>
                </a:tc>
                <a:tc>
                  <a:txBody>
                    <a:bodyPr/>
                    <a:lstStyle/>
                    <a:p>
                      <a:pPr algn="ctr"/>
                      <a:r>
                        <a:rPr lang="en-GB" sz="1600" b="1" dirty="0">
                          <a:latin typeface="Century Gothic" panose="020B0502020202020204" pitchFamily="34" charset="0"/>
                        </a:rPr>
                        <a:t>Year 9 </a:t>
                      </a:r>
                    </a:p>
                  </a:txBody>
                  <a:tcPr>
                    <a:solidFill>
                      <a:schemeClr val="bg1">
                        <a:lumMod val="85000"/>
                      </a:schemeClr>
                    </a:solidFill>
                  </a:tcPr>
                </a:tc>
                <a:tc>
                  <a:txBody>
                    <a:bodyPr/>
                    <a:lstStyle/>
                    <a:p>
                      <a:pPr algn="ctr"/>
                      <a:r>
                        <a:rPr lang="en-GB" sz="1600" b="1" dirty="0">
                          <a:latin typeface="Century Gothic" panose="020B0502020202020204" pitchFamily="34" charset="0"/>
                        </a:rPr>
                        <a:t>Year 10</a:t>
                      </a:r>
                    </a:p>
                  </a:txBody>
                  <a:tcPr>
                    <a:solidFill>
                      <a:schemeClr val="bg1">
                        <a:lumMod val="85000"/>
                      </a:schemeClr>
                    </a:solidFill>
                  </a:tcPr>
                </a:tc>
                <a:tc>
                  <a:txBody>
                    <a:bodyPr/>
                    <a:lstStyle/>
                    <a:p>
                      <a:pPr algn="ctr"/>
                      <a:r>
                        <a:rPr lang="en-GB" sz="1600" b="1" dirty="0">
                          <a:latin typeface="Century Gothic" panose="020B0502020202020204" pitchFamily="34" charset="0"/>
                        </a:rPr>
                        <a:t>Year 11</a:t>
                      </a:r>
                    </a:p>
                  </a:txBody>
                  <a:tcPr>
                    <a:solidFill>
                      <a:schemeClr val="bg1">
                        <a:lumMod val="85000"/>
                      </a:schemeClr>
                    </a:solidFill>
                  </a:tcPr>
                </a:tc>
                <a:tc gridSpan="2">
                  <a:txBody>
                    <a:bodyPr/>
                    <a:lstStyle/>
                    <a:p>
                      <a:pPr algn="ctr"/>
                      <a:r>
                        <a:rPr lang="en-GB" sz="1600" b="1" dirty="0">
                          <a:latin typeface="Century Gothic" panose="020B0502020202020204" pitchFamily="34" charset="0"/>
                        </a:rPr>
                        <a:t>Year 12</a:t>
                      </a:r>
                    </a:p>
                  </a:txBody>
                  <a:tcPr>
                    <a:solidFill>
                      <a:schemeClr val="bg1">
                        <a:lumMod val="85000"/>
                      </a:schemeClr>
                    </a:solidFill>
                  </a:tcPr>
                </a:tc>
                <a:tc hMerge="1">
                  <a:txBody>
                    <a:bodyPr/>
                    <a:lstStyle/>
                    <a:p>
                      <a:endParaRPr lang="en-GB"/>
                    </a:p>
                  </a:txBody>
                  <a:tcPr/>
                </a:tc>
                <a:tc gridSpan="2">
                  <a:txBody>
                    <a:bodyPr/>
                    <a:lstStyle/>
                    <a:p>
                      <a:pPr algn="ctr"/>
                      <a:r>
                        <a:rPr lang="en-GB" sz="1600" b="1" dirty="0">
                          <a:latin typeface="Century Gothic" panose="020B0502020202020204" pitchFamily="34" charset="0"/>
                        </a:rPr>
                        <a:t>Year 13 </a:t>
                      </a:r>
                    </a:p>
                  </a:txBody>
                  <a:tcPr>
                    <a:solidFill>
                      <a:schemeClr val="bg1">
                        <a:lumMod val="85000"/>
                      </a:schemeClr>
                    </a:solidFill>
                  </a:tcPr>
                </a:tc>
                <a:tc hMerge="1">
                  <a:txBody>
                    <a:bodyPr/>
                    <a:lstStyle/>
                    <a:p>
                      <a:endParaRPr lang="en-GB"/>
                    </a:p>
                  </a:txBody>
                  <a:tcPr/>
                </a:tc>
                <a:extLst>
                  <a:ext uri="{0D108BD9-81ED-4DB2-BD59-A6C34878D82A}">
                    <a16:rowId xmlns:a16="http://schemas.microsoft.com/office/drawing/2014/main" val="3888521205"/>
                  </a:ext>
                </a:extLst>
              </a:tr>
              <a:tr h="876743">
                <a:tc rowSpan="2">
                  <a:txBody>
                    <a:bodyPr/>
                    <a:lstStyle/>
                    <a:p>
                      <a:r>
                        <a:rPr lang="en-GB" sz="1400" b="1" dirty="0">
                          <a:latin typeface="Century Gothic" panose="020B0502020202020204" pitchFamily="34" charset="0"/>
                        </a:rPr>
                        <a:t>Autumn</a:t>
                      </a:r>
                    </a:p>
                  </a:txBody>
                  <a:tcPr>
                    <a:solidFill>
                      <a:srgbClr val="CEE9E5"/>
                    </a:solidFill>
                  </a:tcPr>
                </a:tc>
                <a:tc rowSpan="2">
                  <a:txBody>
                    <a:bodyPr/>
                    <a:lstStyle/>
                    <a:p>
                      <a:pPr algn="ctr"/>
                      <a:r>
                        <a:rPr lang="en-GB" sz="1000" dirty="0">
                          <a:latin typeface="Century Gothic" panose="020B0502020202020204" pitchFamily="34" charset="0"/>
                        </a:rPr>
                        <a:t>What role did the British Empire have in the transatlantic slave trade? </a:t>
                      </a:r>
                    </a:p>
                  </a:txBody>
                  <a:tcPr>
                    <a:solidFill>
                      <a:srgbClr val="CEE9E5"/>
                    </a:solidFill>
                  </a:tcPr>
                </a:tc>
                <a:tc>
                  <a:txBody>
                    <a:bodyPr/>
                    <a:lstStyle/>
                    <a:p>
                      <a:pPr algn="ctr"/>
                      <a:r>
                        <a:rPr lang="en-GB" sz="1000" b="0" dirty="0">
                          <a:latin typeface="Century Gothic" panose="020B0502020202020204" pitchFamily="34" charset="0"/>
                        </a:rPr>
                        <a:t>What long shadows did the First World War cast around the world?</a:t>
                      </a:r>
                    </a:p>
                  </a:txBody>
                  <a:tcPr>
                    <a:solidFill>
                      <a:srgbClr val="CEE9E5"/>
                    </a:solidFill>
                  </a:tcPr>
                </a:tc>
                <a:tc>
                  <a:txBody>
                    <a:bodyPr/>
                    <a:lstStyle/>
                    <a:p>
                      <a:pPr algn="ctr"/>
                      <a:r>
                        <a:rPr lang="en-GB" sz="1000" dirty="0">
                          <a:latin typeface="Century Gothic" panose="020B0502020202020204" pitchFamily="34" charset="0"/>
                        </a:rPr>
                        <a:t>Paper 1. Medieval/ Renaissance </a:t>
                      </a:r>
                    </a:p>
                  </a:txBody>
                  <a:tcPr>
                    <a:solidFill>
                      <a:srgbClr val="CEE9E5"/>
                    </a:solidFill>
                  </a:tcPr>
                </a:tc>
                <a:tc>
                  <a:txBody>
                    <a:bodyPr/>
                    <a:lstStyle/>
                    <a:p>
                      <a:r>
                        <a:rPr lang="en-GB" sz="1000" dirty="0">
                          <a:latin typeface="Century Gothic" panose="020B0502020202020204" pitchFamily="34" charset="0"/>
                        </a:rPr>
                        <a:t>Paper 2. Early tensions / Cold war crisis</a:t>
                      </a: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1174714948"/>
                  </a:ext>
                </a:extLst>
              </a:tr>
              <a:tr h="876743">
                <a:tc vMerge="1">
                  <a:txBody>
                    <a:bodyPr/>
                    <a:lstStyle/>
                    <a:p>
                      <a:endParaRPr lang="en-GB"/>
                    </a:p>
                  </a:txBody>
                  <a:tcPr/>
                </a:tc>
                <a:tc vMerge="1">
                  <a:txBody>
                    <a:bodyPr/>
                    <a:lstStyle/>
                    <a:p>
                      <a:endParaRPr lang="en-GB"/>
                    </a:p>
                  </a:txBody>
                  <a:tcPr/>
                </a:tc>
                <a:tc>
                  <a:txBody>
                    <a:bodyPr/>
                    <a:lstStyle/>
                    <a:p>
                      <a:pPr algn="ctr"/>
                      <a:r>
                        <a:rPr lang="en-GB" sz="1000" b="0">
                          <a:latin typeface="Century Gothic" panose="020B0502020202020204" pitchFamily="34" charset="0"/>
                        </a:rPr>
                        <a:t>If Hitler had never existed, would there have been a Second World War?</a:t>
                      </a:r>
                      <a:endParaRPr lang="en-GB" sz="1000" b="0" dirty="0">
                        <a:latin typeface="Century Gothic" panose="020B0502020202020204" pitchFamily="34" charset="0"/>
                      </a:endParaRPr>
                    </a:p>
                  </a:txBody>
                  <a:tcPr>
                    <a:solidFill>
                      <a:srgbClr val="CEE9E5"/>
                    </a:solidFill>
                  </a:tcPr>
                </a:tc>
                <a:tc>
                  <a:txBody>
                    <a:bodyPr/>
                    <a:lstStyle/>
                    <a:p>
                      <a:pPr algn="ctr"/>
                      <a:r>
                        <a:rPr lang="en-GB" sz="1000">
                          <a:latin typeface="Century Gothic" panose="020B0502020202020204" pitchFamily="34" charset="0"/>
                        </a:rPr>
                        <a:t>Paper 1.</a:t>
                      </a:r>
                    </a:p>
                    <a:p>
                      <a:pPr algn="ctr"/>
                      <a:r>
                        <a:rPr lang="en-GB" sz="1000">
                          <a:latin typeface="Century Gothic" panose="020B0502020202020204" pitchFamily="34" charset="0"/>
                        </a:rPr>
                        <a:t>Industrial/ 18</a:t>
                      </a:r>
                      <a:r>
                        <a:rPr lang="en-GB" sz="1000" baseline="30000">
                          <a:latin typeface="Century Gothic" panose="020B0502020202020204" pitchFamily="34" charset="0"/>
                        </a:rPr>
                        <a:t>th</a:t>
                      </a:r>
                      <a:r>
                        <a:rPr lang="en-GB" sz="1000">
                          <a:latin typeface="Century Gothic" panose="020B0502020202020204" pitchFamily="34" charset="0"/>
                        </a:rPr>
                        <a:t> +19</a:t>
                      </a:r>
                      <a:r>
                        <a:rPr lang="en-GB" sz="1000" baseline="30000">
                          <a:latin typeface="Century Gothic" panose="020B0502020202020204" pitchFamily="34" charset="0"/>
                        </a:rPr>
                        <a:t>th</a:t>
                      </a:r>
                      <a:r>
                        <a:rPr lang="en-GB" sz="1000">
                          <a:latin typeface="Century Gothic" panose="020B0502020202020204" pitchFamily="34" charset="0"/>
                        </a:rPr>
                        <a:t> cent </a:t>
                      </a:r>
                      <a:endParaRPr lang="en-GB"/>
                    </a:p>
                  </a:txBody>
                  <a:tcPr>
                    <a:solidFill>
                      <a:srgbClr val="CEE9E5"/>
                    </a:solidFill>
                  </a:tcPr>
                </a:tc>
                <a:tc>
                  <a:txBody>
                    <a:bodyPr/>
                    <a:lstStyle/>
                    <a:p>
                      <a:r>
                        <a:rPr lang="en-GB" sz="1000" dirty="0">
                          <a:latin typeface="Century Gothic" panose="020B0502020202020204" pitchFamily="34" charset="0"/>
                        </a:rPr>
                        <a:t>Paper 2. Cold war crisis/ End of Cold War </a:t>
                      </a:r>
                      <a:endParaRPr lang="en-GB" dirty="0"/>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tc>
                  <a:txBody>
                    <a:bodyPr/>
                    <a:lstStyle/>
                    <a:p>
                      <a:endParaRPr lang="en-GB" sz="120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3391418044"/>
                  </a:ext>
                </a:extLst>
              </a:tr>
              <a:tr h="1127242">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latin typeface="Century Gothic" panose="020B0502020202020204" pitchFamily="34" charset="0"/>
                        </a:rPr>
                        <a:t> Spring</a:t>
                      </a:r>
                    </a:p>
                    <a:p>
                      <a:endParaRPr lang="en-GB" sz="1400" b="1" dirty="0">
                        <a:latin typeface="Century Gothic" panose="020B0502020202020204" pitchFamily="34" charset="0"/>
                      </a:endParaRPr>
                    </a:p>
                  </a:txBody>
                  <a:tcPr>
                    <a:solidFill>
                      <a:srgbClr val="A8D08D"/>
                    </a:solidFill>
                  </a:tcPr>
                </a:tc>
                <a:tc rowSpan="2">
                  <a:txBody>
                    <a:bodyPr/>
                    <a:lstStyle/>
                    <a:p>
                      <a:pPr algn="ctr"/>
                      <a:r>
                        <a:rPr lang="en-GB" sz="1000" dirty="0">
                          <a:latin typeface="Century Gothic" panose="020B0502020202020204" pitchFamily="34" charset="0"/>
                        </a:rPr>
                        <a:t>Was the industrial revolution an ear of progress or regression </a:t>
                      </a:r>
                    </a:p>
                  </a:txBody>
                  <a:tcPr>
                    <a:solidFill>
                      <a:srgbClr val="A8D08D"/>
                    </a:solidFill>
                  </a:tcPr>
                </a:tc>
                <a:tc>
                  <a:txBody>
                    <a:bodyPr/>
                    <a:lstStyle/>
                    <a:p>
                      <a:pPr algn="ctr"/>
                      <a:r>
                        <a:rPr lang="en-GB" sz="1000" b="0" dirty="0">
                          <a:latin typeface="Century Gothic" panose="020B0502020202020204" pitchFamily="34" charset="0"/>
                        </a:rPr>
                        <a:t>Why is it not true to say that by the summer of 1940, Britain stood alone against Nazi Germany?</a:t>
                      </a:r>
                    </a:p>
                    <a:p>
                      <a:pPr algn="ctr"/>
                      <a:endParaRPr lang="en-GB" sz="1000" b="0" dirty="0">
                        <a:latin typeface="Century Gothic" panose="020B0502020202020204" pitchFamily="34" charset="0"/>
                      </a:endParaRPr>
                    </a:p>
                  </a:txBody>
                  <a:tcPr>
                    <a:solidFill>
                      <a:srgbClr val="A8D08D"/>
                    </a:solidFill>
                  </a:tcPr>
                </a:tc>
                <a:tc>
                  <a:txBody>
                    <a:bodyPr/>
                    <a:lstStyle/>
                    <a:p>
                      <a:pPr algn="ctr"/>
                      <a:r>
                        <a:rPr lang="en-GB" sz="1000" dirty="0">
                          <a:latin typeface="Century Gothic" panose="020B0502020202020204" pitchFamily="34" charset="0"/>
                        </a:rPr>
                        <a:t>Paper 1. </a:t>
                      </a:r>
                    </a:p>
                    <a:p>
                      <a:pPr algn="ctr"/>
                      <a:r>
                        <a:rPr lang="en-GB" sz="1000" dirty="0">
                          <a:latin typeface="Century Gothic" panose="020B0502020202020204" pitchFamily="34" charset="0"/>
                        </a:rPr>
                        <a:t>Modern/ Western front </a:t>
                      </a:r>
                    </a:p>
                  </a:txBody>
                  <a:tcPr>
                    <a:solidFill>
                      <a:srgbClr val="A8D08D"/>
                    </a:solidFill>
                  </a:tcPr>
                </a:tc>
                <a:tc>
                  <a:txBody>
                    <a:bodyPr/>
                    <a:lstStyle/>
                    <a:p>
                      <a:r>
                        <a:rPr lang="en-GB" sz="1000" dirty="0">
                          <a:latin typeface="Century Gothic" panose="020B0502020202020204" pitchFamily="34" charset="0"/>
                        </a:rPr>
                        <a:t>Paper 2. End of Cold War/ Queen, government and religion </a:t>
                      </a: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2196979010"/>
                  </a:ext>
                </a:extLst>
              </a:tr>
              <a:tr h="1127241">
                <a:tc vMerge="1">
                  <a:txBody>
                    <a:bodyPr/>
                    <a:lstStyle/>
                    <a:p>
                      <a:endParaRPr lang="en-GB"/>
                    </a:p>
                  </a:txBody>
                  <a:tcPr/>
                </a:tc>
                <a:tc vMerge="1">
                  <a:txBody>
                    <a:bodyPr/>
                    <a:lstStyle/>
                    <a:p>
                      <a:endParaRPr lang="en-GB"/>
                    </a:p>
                  </a:txBody>
                  <a:tcPr/>
                </a:tc>
                <a:tc>
                  <a:txBody>
                    <a:bodyPr/>
                    <a:lstStyle/>
                    <a:p>
                      <a:r>
                        <a:rPr lang="en-GB" sz="1000" b="0" dirty="0">
                          <a:latin typeface="Century Gothic" panose="020B0502020202020204" pitchFamily="34" charset="0"/>
                        </a:rPr>
                        <a:t>How could the Holocaust have happened?</a:t>
                      </a:r>
                      <a:endParaRPr lang="en-GB" dirty="0"/>
                    </a:p>
                  </a:txBody>
                  <a:tcPr>
                    <a:solidFill>
                      <a:srgbClr val="A8D08D"/>
                    </a:solidFill>
                  </a:tcPr>
                </a:tc>
                <a:tc>
                  <a:txBody>
                    <a:bodyPr/>
                    <a:lstStyle/>
                    <a:p>
                      <a:pPr algn="ctr"/>
                      <a:r>
                        <a:rPr lang="en-GB" sz="1000">
                          <a:latin typeface="Century Gothic" panose="020B0502020202020204" pitchFamily="34" charset="0"/>
                        </a:rPr>
                        <a:t>Paper 3. </a:t>
                      </a:r>
                    </a:p>
                    <a:p>
                      <a:pPr algn="ctr"/>
                      <a:r>
                        <a:rPr lang="en-GB" sz="1000">
                          <a:latin typeface="Century Gothic" panose="020B0502020202020204" pitchFamily="34" charset="0"/>
                        </a:rPr>
                        <a:t>Weimar Republic/</a:t>
                      </a:r>
                    </a:p>
                    <a:p>
                      <a:pPr algn="ctr"/>
                      <a:r>
                        <a:rPr lang="en-GB" sz="1000">
                          <a:latin typeface="Century Gothic" panose="020B0502020202020204" pitchFamily="34" charset="0"/>
                        </a:rPr>
                        <a:t>Hitlers rise to power </a:t>
                      </a:r>
                    </a:p>
                    <a:p>
                      <a:pPr algn="ctr"/>
                      <a:endParaRPr lang="en-GB" sz="1000" dirty="0">
                        <a:latin typeface="Century Gothic" panose="020B0502020202020204" pitchFamily="34" charset="0"/>
                      </a:endParaRPr>
                    </a:p>
                  </a:txBody>
                  <a:tcPr>
                    <a:solidFill>
                      <a:srgbClr val="A8D08D"/>
                    </a:solidFill>
                  </a:tcPr>
                </a:tc>
                <a:tc>
                  <a:txBody>
                    <a:bodyPr/>
                    <a:lstStyle/>
                    <a:p>
                      <a:r>
                        <a:rPr lang="en-GB" sz="1000" dirty="0">
                          <a:latin typeface="Century Gothic" panose="020B0502020202020204" pitchFamily="34" charset="0"/>
                        </a:rPr>
                        <a:t>Paper 2. Queen, government and religion/ Challenges </a:t>
                      </a:r>
                      <a:endParaRPr lang="en-GB" dirty="0"/>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tc>
                  <a:txBody>
                    <a:bodyPr/>
                    <a:lstStyle/>
                    <a:p>
                      <a:endParaRPr lang="en-GB" sz="120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1933754889"/>
                  </a:ext>
                </a:extLst>
              </a:tr>
              <a:tr h="882772">
                <a:tc rowSpan="2">
                  <a:txBody>
                    <a:bodyPr/>
                    <a:lstStyle/>
                    <a:p>
                      <a:r>
                        <a:rPr lang="en-GB" sz="1400" b="1" dirty="0">
                          <a:latin typeface="Century Gothic" panose="020B0502020202020204" pitchFamily="34" charset="0"/>
                        </a:rPr>
                        <a:t>Summer</a:t>
                      </a:r>
                    </a:p>
                  </a:txBody>
                  <a:tcPr>
                    <a:solidFill>
                      <a:srgbClr val="FFEDC8"/>
                    </a:solidFill>
                  </a:tcPr>
                </a:tc>
                <a:tc rowSpan="2">
                  <a:txBody>
                    <a:bodyPr/>
                    <a:lstStyle/>
                    <a:p>
                      <a:pPr algn="ctr"/>
                      <a:r>
                        <a:rPr lang="en-GB" sz="1000" dirty="0">
                          <a:latin typeface="Century Gothic" panose="020B0502020202020204" pitchFamily="34" charset="0"/>
                        </a:rPr>
                        <a:t>What was the British Soldier's experience of WW1? </a:t>
                      </a:r>
                    </a:p>
                  </a:txBody>
                  <a:tcPr>
                    <a:solidFill>
                      <a:srgbClr val="FFED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How cold was the Cold War?</a:t>
                      </a:r>
                      <a:endParaRPr lang="en-GB" sz="1000" b="0" dirty="0">
                        <a:effectLst/>
                        <a:latin typeface="Century Gothic" panose="020B0502020202020204" pitchFamily="34" charset="0"/>
                        <a:ea typeface="Calibri" panose="020F0502020204030204" pitchFamily="34" charset="0"/>
                        <a:cs typeface="Times New Roman" panose="02020603050405020304" pitchFamily="18" charset="0"/>
                      </a:endParaRPr>
                    </a:p>
                    <a:p>
                      <a:pPr algn="ctr"/>
                      <a:endParaRPr lang="en-GB" sz="1000" b="0" dirty="0">
                        <a:latin typeface="Century Gothic" panose="020B0502020202020204" pitchFamily="34" charset="0"/>
                      </a:endParaRPr>
                    </a:p>
                  </a:txBody>
                  <a:tcPr>
                    <a:solidFill>
                      <a:srgbClr val="FFED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entury Gothic" panose="020B0502020202020204" pitchFamily="34" charset="0"/>
                        </a:rPr>
                        <a:t>Paper 3. Nazi Dictatorship/ Life in Nazi Germany </a:t>
                      </a:r>
                    </a:p>
                    <a:p>
                      <a:pPr algn="ctr"/>
                      <a:endParaRPr lang="en-GB" sz="1000" dirty="0">
                        <a:latin typeface="Century Gothic" panose="020B0502020202020204" pitchFamily="34" charset="0"/>
                      </a:endParaRPr>
                    </a:p>
                  </a:txBody>
                  <a:tcPr>
                    <a:solidFill>
                      <a:srgbClr val="FFEDC8"/>
                    </a:solidFill>
                  </a:tcPr>
                </a:tc>
                <a:tc>
                  <a:txBody>
                    <a:bodyPr/>
                    <a:lstStyle/>
                    <a:p>
                      <a:r>
                        <a:rPr lang="en-GB" sz="1050" dirty="0">
                          <a:latin typeface="Century Gothic" panose="020B0502020202020204" pitchFamily="34" charset="0"/>
                        </a:rPr>
                        <a:t>Paper 2. Exploration/ Revision </a:t>
                      </a:r>
                    </a:p>
                  </a:txBody>
                  <a:tcPr>
                    <a:solidFill>
                      <a:srgbClr val="FFEDC8"/>
                    </a:solidFill>
                  </a:tcPr>
                </a:tc>
                <a:tc>
                  <a:txBody>
                    <a:bodyPr/>
                    <a:lstStyle/>
                    <a:p>
                      <a:endParaRPr lang="en-GB" sz="1050"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extLst>
                  <a:ext uri="{0D108BD9-81ED-4DB2-BD59-A6C34878D82A}">
                    <a16:rowId xmlns:a16="http://schemas.microsoft.com/office/drawing/2014/main" val="1909305064"/>
                  </a:ext>
                </a:extLst>
              </a:tr>
              <a:tr h="882772">
                <a:tc vMerge="1">
                  <a:txBody>
                    <a:bodyPr/>
                    <a:lstStyle/>
                    <a:p>
                      <a:endParaRPr lang="en-GB"/>
                    </a:p>
                  </a:txBody>
                  <a:tcPr/>
                </a:tc>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How much progress had the British and American Civil Rights Movements made by 1965?</a:t>
                      </a:r>
                      <a:endParaRPr lang="en-GB"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a:solidFill>
                      <a:srgbClr val="FFEDC8"/>
                    </a:solidFill>
                  </a:tcPr>
                </a:tc>
                <a:tc>
                  <a:txBody>
                    <a:bodyPr/>
                    <a:lstStyle/>
                    <a:p>
                      <a:pPr algn="ctr"/>
                      <a:r>
                        <a:rPr lang="en-GB" sz="1000" dirty="0">
                          <a:latin typeface="Century Gothic" panose="020B0502020202020204" pitchFamily="34" charset="0"/>
                        </a:rPr>
                        <a:t>Paper 3. </a:t>
                      </a:r>
                    </a:p>
                    <a:p>
                      <a:pPr algn="ctr"/>
                      <a:r>
                        <a:rPr lang="en-GB" sz="1000" dirty="0">
                          <a:latin typeface="Century Gothic" panose="020B0502020202020204" pitchFamily="34" charset="0"/>
                        </a:rPr>
                        <a:t>Life in Nazi Germany </a:t>
                      </a:r>
                    </a:p>
                  </a:txBody>
                  <a:tcPr>
                    <a:solidFill>
                      <a:srgbClr val="FFEDC8"/>
                    </a:solidFill>
                  </a:tcPr>
                </a:tc>
                <a:tc>
                  <a:txBody>
                    <a:bodyPr/>
                    <a:lstStyle/>
                    <a:p>
                      <a:r>
                        <a:rPr lang="en-GB" sz="1050" dirty="0">
                          <a:latin typeface="Century Gothic" panose="020B0502020202020204" pitchFamily="34" charset="0"/>
                        </a:rPr>
                        <a:t>Revision </a:t>
                      </a:r>
                    </a:p>
                  </a:txBody>
                  <a:tcPr>
                    <a:solidFill>
                      <a:srgbClr val="FFEDC8"/>
                    </a:solidFill>
                  </a:tcPr>
                </a:tc>
                <a:tc>
                  <a:txBody>
                    <a:bodyPr/>
                    <a:lstStyle/>
                    <a:p>
                      <a:endParaRPr lang="en-GB" sz="1050"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tc>
                  <a:txBody>
                    <a:bodyPr/>
                    <a:lstStyle/>
                    <a:p>
                      <a:endParaRPr lang="en-GB" dirty="0">
                        <a:latin typeface="Century Gothic" panose="020B0502020202020204" pitchFamily="34" charset="0"/>
                      </a:endParaRPr>
                    </a:p>
                  </a:txBody>
                  <a:tcPr>
                    <a:solidFill>
                      <a:srgbClr val="FFEDC8"/>
                    </a:solidFill>
                  </a:tcPr>
                </a:tc>
                <a:extLst>
                  <a:ext uri="{0D108BD9-81ED-4DB2-BD59-A6C34878D82A}">
                    <a16:rowId xmlns:a16="http://schemas.microsoft.com/office/drawing/2014/main" val="912093844"/>
                  </a:ext>
                </a:extLst>
              </a:tr>
            </a:tbl>
          </a:graphicData>
        </a:graphic>
      </p:graphicFrame>
    </p:spTree>
    <p:extLst>
      <p:ext uri="{BB962C8B-B14F-4D97-AF65-F5344CB8AC3E}">
        <p14:creationId xmlns:p14="http://schemas.microsoft.com/office/powerpoint/2010/main" val="1713703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36768542"/>
              </p:ext>
            </p:extLst>
          </p:nvPr>
        </p:nvGraphicFramePr>
        <p:xfrm>
          <a:off x="0" y="461668"/>
          <a:ext cx="12126897" cy="6578582"/>
        </p:xfrm>
        <a:graphic>
          <a:graphicData uri="http://schemas.openxmlformats.org/drawingml/2006/table">
            <a:tbl>
              <a:tblPr firstRow="1" bandRow="1">
                <a:tableStyleId>{5940675A-B579-460E-94D1-54222C63F5DA}</a:tableStyleId>
              </a:tblPr>
              <a:tblGrid>
                <a:gridCol w="805217">
                  <a:extLst>
                    <a:ext uri="{9D8B030D-6E8A-4147-A177-3AD203B41FA5}">
                      <a16:colId xmlns:a16="http://schemas.microsoft.com/office/drawing/2014/main" val="20000"/>
                    </a:ext>
                  </a:extLst>
                </a:gridCol>
                <a:gridCol w="3726344">
                  <a:extLst>
                    <a:ext uri="{9D8B030D-6E8A-4147-A177-3AD203B41FA5}">
                      <a16:colId xmlns:a16="http://schemas.microsoft.com/office/drawing/2014/main" val="20001"/>
                    </a:ext>
                  </a:extLst>
                </a:gridCol>
                <a:gridCol w="4777365">
                  <a:extLst>
                    <a:ext uri="{9D8B030D-6E8A-4147-A177-3AD203B41FA5}">
                      <a16:colId xmlns:a16="http://schemas.microsoft.com/office/drawing/2014/main" val="20002"/>
                    </a:ext>
                  </a:extLst>
                </a:gridCol>
                <a:gridCol w="2817971">
                  <a:extLst>
                    <a:ext uri="{9D8B030D-6E8A-4147-A177-3AD203B41FA5}">
                      <a16:colId xmlns:a16="http://schemas.microsoft.com/office/drawing/2014/main" val="20003"/>
                    </a:ext>
                  </a:extLst>
                </a:gridCol>
              </a:tblGrid>
              <a:tr h="242834">
                <a:tc>
                  <a:txBody>
                    <a:bodyPr/>
                    <a:lstStyle/>
                    <a:p>
                      <a:pPr algn="ctr"/>
                      <a:r>
                        <a:rPr lang="en-GB" sz="1100" b="1" dirty="0">
                          <a:latin typeface="Century Gothic" panose="020B0502020202020204" pitchFamily="34" charset="0"/>
                        </a:rPr>
                        <a:t>Term</a:t>
                      </a:r>
                    </a:p>
                  </a:txBody>
                  <a:tcPr/>
                </a:tc>
                <a:tc>
                  <a:txBody>
                    <a:bodyPr/>
                    <a:lstStyle/>
                    <a:p>
                      <a:pPr algn="ctr"/>
                      <a:r>
                        <a:rPr lang="en-GB" sz="1100" b="1" baseline="0" dirty="0">
                          <a:latin typeface="Century Gothic" panose="020B0502020202020204" pitchFamily="34" charset="0"/>
                        </a:rPr>
                        <a:t>Substantive Knowledge (The what)</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Disciplinary</a:t>
                      </a:r>
                      <a:r>
                        <a:rPr lang="en-GB" sz="1100" b="1" baseline="0" dirty="0">
                          <a:latin typeface="Century Gothic" panose="020B0502020202020204" pitchFamily="34" charset="0"/>
                        </a:rPr>
                        <a:t> Knowledge (The How)</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Hinterland</a:t>
                      </a:r>
                    </a:p>
                  </a:txBody>
                  <a:tcPr/>
                </a:tc>
                <a:extLst>
                  <a:ext uri="{0D108BD9-81ED-4DB2-BD59-A6C34878D82A}">
                    <a16:rowId xmlns:a16="http://schemas.microsoft.com/office/drawing/2014/main" val="10000"/>
                  </a:ext>
                </a:extLst>
              </a:tr>
              <a:tr h="2785450">
                <a:tc>
                  <a:txBody>
                    <a:bodyPr/>
                    <a:lstStyle/>
                    <a:p>
                      <a:pPr algn="ctr"/>
                      <a:r>
                        <a:rPr lang="en-GB" sz="1050" b="1" dirty="0">
                          <a:latin typeface="Century Gothic" panose="020B0502020202020204" pitchFamily="34" charset="0"/>
                        </a:rPr>
                        <a:t>Autumn 1</a:t>
                      </a:r>
                    </a:p>
                  </a:txBody>
                  <a:tcPr>
                    <a:solidFill>
                      <a:srgbClr val="CEE9E5"/>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dirty="0">
                          <a:latin typeface="Century Gothic" panose="020B0502020202020204" pitchFamily="34" charset="0"/>
                        </a:rPr>
                        <a:t>Was the First World War a Winnable War?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kern="1200" dirty="0">
                          <a:solidFill>
                            <a:schemeClr val="tx1"/>
                          </a:solidFill>
                          <a:effectLst/>
                          <a:latin typeface="Century Gothic" panose="020B0502020202020204" pitchFamily="34" charset="0"/>
                          <a:ea typeface="+mn-ea"/>
                          <a:cs typeface="+mn-cs"/>
                        </a:rPr>
                        <a:t>What are Historical sources?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kern="1200" dirty="0">
                          <a:solidFill>
                            <a:schemeClr val="tx1"/>
                          </a:solidFill>
                          <a:effectLst/>
                          <a:latin typeface="Century Gothic" panose="020B0502020202020204" pitchFamily="34" charset="0"/>
                          <a:ea typeface="+mn-ea"/>
                          <a:cs typeface="+mn-cs"/>
                        </a:rPr>
                        <a:t>Battle of the Somme + Power, leadership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kern="1200" dirty="0">
                          <a:solidFill>
                            <a:schemeClr val="tx1"/>
                          </a:solidFill>
                          <a:effectLst/>
                          <a:latin typeface="Century Gothic" panose="020B0502020202020204" pitchFamily="34" charset="0"/>
                          <a:ea typeface="+mn-ea"/>
                          <a:cs typeface="+mn-cs"/>
                        </a:rPr>
                        <a:t>How did Germany lose the war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entury Gothic" panose="020B0502020202020204" pitchFamily="34" charset="0"/>
                          <a:ea typeface="+mn-ea"/>
                          <a:cs typeface="+mn-cs"/>
                        </a:rPr>
                        <a:t>The end of the First World War, armistice</a:t>
                      </a:r>
                      <a:endParaRPr lang="en-GB" sz="1050" b="1" i="1"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kern="1200" dirty="0">
                          <a:solidFill>
                            <a:schemeClr val="tx1"/>
                          </a:solidFill>
                          <a:effectLst/>
                          <a:latin typeface="Century Gothic" panose="020B0502020202020204" pitchFamily="34" charset="0"/>
                          <a:ea typeface="+mn-ea"/>
                          <a:cs typeface="+mn-cs"/>
                        </a:rPr>
                        <a:t>What long shadows did the First World War cast around the world?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entury Gothic" panose="020B0502020202020204" pitchFamily="34" charset="0"/>
                          <a:ea typeface="+mn-ea"/>
                          <a:cs typeface="+mn-cs"/>
                        </a:rPr>
                        <a:t>Treaty of Versailles – </a:t>
                      </a:r>
                      <a:r>
                        <a:rPr lang="en-GB" sz="1050" i="1" kern="1200" dirty="0">
                          <a:solidFill>
                            <a:schemeClr val="tx1"/>
                          </a:solidFill>
                          <a:effectLst/>
                          <a:latin typeface="Century Gothic" panose="020B0502020202020204" pitchFamily="34" charset="0"/>
                          <a:ea typeface="+mn-ea"/>
                          <a:cs typeface="+mn-cs"/>
                        </a:rPr>
                        <a:t>power, freedom, global</a:t>
                      </a:r>
                      <a:endParaRPr lang="en-GB" sz="1050" b="1" kern="1200" dirty="0">
                        <a:solidFill>
                          <a:schemeClr val="tx1"/>
                        </a:solidFill>
                        <a:effectLst/>
                        <a:latin typeface="Century Gothic" panose="020B0502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i="1" kern="1200" dirty="0">
                          <a:solidFill>
                            <a:schemeClr val="tx1"/>
                          </a:solidFill>
                          <a:effectLst/>
                          <a:latin typeface="Century Gothic" panose="020B0502020202020204" pitchFamily="34" charset="0"/>
                          <a:ea typeface="+mn-ea"/>
                          <a:cs typeface="+mn-cs"/>
                        </a:rPr>
                        <a:t>League of Nations- power, global economy </a:t>
                      </a:r>
                      <a:endParaRPr lang="en-GB" sz="1050" b="1" kern="1200" dirty="0">
                        <a:solidFill>
                          <a:schemeClr val="tx1"/>
                        </a:solidFill>
                        <a:effectLst/>
                        <a:latin typeface="Century Gothic" panose="020B0502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entury Gothic" panose="020B0502020202020204" pitchFamily="34" charset="0"/>
                          <a:ea typeface="+mn-ea"/>
                          <a:cs typeface="+mn-cs"/>
                        </a:rPr>
                        <a:t>Women’s Liberation – </a:t>
                      </a:r>
                      <a:r>
                        <a:rPr lang="en-GB" sz="1050" i="1" kern="1200" dirty="0">
                          <a:solidFill>
                            <a:schemeClr val="tx1"/>
                          </a:solidFill>
                          <a:effectLst/>
                          <a:latin typeface="Century Gothic" panose="020B0502020202020204" pitchFamily="34" charset="0"/>
                          <a:ea typeface="+mn-ea"/>
                          <a:cs typeface="+mn-cs"/>
                        </a:rPr>
                        <a:t>rights, freedom, enfranchisement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entury Gothic" panose="020B0502020202020204" pitchFamily="34" charset="0"/>
                          <a:ea typeface="+mn-ea"/>
                          <a:cs typeface="+mn-cs"/>
                        </a:rPr>
                        <a:t>Technology + Medicine – </a:t>
                      </a:r>
                      <a:r>
                        <a:rPr lang="en-GB" sz="1050" i="1" kern="1200" dirty="0">
                          <a:solidFill>
                            <a:schemeClr val="tx1"/>
                          </a:solidFill>
                          <a:effectLst/>
                          <a:latin typeface="Century Gothic" panose="020B0502020202020204" pitchFamily="34" charset="0"/>
                          <a:ea typeface="+mn-ea"/>
                          <a:cs typeface="+mn-cs"/>
                        </a:rPr>
                        <a:t>technology,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i="1" kern="1200" dirty="0">
                          <a:solidFill>
                            <a:schemeClr val="tx1"/>
                          </a:solidFill>
                          <a:effectLst/>
                          <a:latin typeface="Century Gothic" panose="020B0502020202020204" pitchFamily="34" charset="0"/>
                          <a:ea typeface="+mn-ea"/>
                          <a:cs typeface="+mn-cs"/>
                        </a:rPr>
                        <a:t>Race Riots in 1919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i="1" kern="1200" dirty="0">
                          <a:solidFill>
                            <a:schemeClr val="tx1"/>
                          </a:solidFill>
                          <a:effectLst/>
                          <a:latin typeface="Century Gothic" panose="020B0502020202020204" pitchFamily="34" charset="0"/>
                          <a:ea typeface="+mn-ea"/>
                          <a:cs typeface="+mn-cs"/>
                        </a:rPr>
                        <a:t>WW1 impact on disability in the UK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entury Gothic" panose="020B0502020202020204" pitchFamily="34" charset="0"/>
                          <a:ea typeface="+mn-ea"/>
                          <a:cs typeface="+mn-cs"/>
                        </a:rPr>
                        <a:t>Boom in the USA – </a:t>
                      </a:r>
                      <a:r>
                        <a:rPr lang="en-GB" sz="1050" i="1" kern="1200" dirty="0">
                          <a:solidFill>
                            <a:schemeClr val="tx1"/>
                          </a:solidFill>
                          <a:effectLst/>
                          <a:latin typeface="Century Gothic" panose="020B0502020202020204" pitchFamily="34" charset="0"/>
                          <a:ea typeface="+mn-ea"/>
                          <a:cs typeface="+mn-cs"/>
                        </a:rPr>
                        <a:t>economy, class, global</a:t>
                      </a:r>
                    </a:p>
                    <a:p>
                      <a:pPr marL="171450" indent="-171450">
                        <a:buFont typeface="Arial" panose="020B0604020202020204" pitchFamily="34" charset="0"/>
                        <a:buChar char="•"/>
                      </a:pPr>
                      <a:r>
                        <a:rPr lang="en-GB" sz="1050" dirty="0">
                          <a:latin typeface="Century Gothic" panose="020B0502020202020204" pitchFamily="34" charset="0"/>
                        </a:rPr>
                        <a:t>The Great Depression – </a:t>
                      </a:r>
                      <a:r>
                        <a:rPr lang="en-GB" sz="1050" i="1" dirty="0">
                          <a:latin typeface="Century Gothic" panose="020B0502020202020204" pitchFamily="34" charset="0"/>
                        </a:rPr>
                        <a:t>economy, class, global politics</a:t>
                      </a:r>
                    </a:p>
                  </a:txBody>
                  <a:tcPr>
                    <a:solidFill>
                      <a:srgbClr val="CEE9E5"/>
                    </a:solidFill>
                  </a:tcPr>
                </a:tc>
                <a:tc rowSpan="2">
                  <a:txBody>
                    <a:bodyPr/>
                    <a:lstStyle/>
                    <a:p>
                      <a:pPr marL="0" indent="0">
                        <a:buFont typeface="Arial" panose="020B0604020202020204" pitchFamily="34" charset="0"/>
                        <a:buNone/>
                      </a:pPr>
                      <a:r>
                        <a:rPr lang="en-GB" sz="1050" b="1" u="none" baseline="0" dirty="0">
                          <a:latin typeface="Century Gothic" panose="020B0502020202020204" pitchFamily="34" charset="0"/>
                        </a:rPr>
                        <a:t>AO1: </a:t>
                      </a:r>
                      <a:r>
                        <a:rPr lang="en-US" sz="1050" dirty="0">
                          <a:latin typeface="Century Gothic" panose="020B0502020202020204" pitchFamily="34" charset="0"/>
                        </a:rPr>
                        <a:t>Comprehension,</a:t>
                      </a:r>
                      <a:r>
                        <a:rPr lang="en-US" sz="1050" baseline="0" dirty="0">
                          <a:latin typeface="Century Gothic" panose="020B0502020202020204" pitchFamily="34" charset="0"/>
                        </a:rPr>
                        <a:t> </a:t>
                      </a:r>
                      <a:r>
                        <a:rPr lang="en-US" sz="1050" dirty="0">
                          <a:latin typeface="Century Gothic" panose="020B0502020202020204" pitchFamily="34" charset="0"/>
                        </a:rPr>
                        <a:t>retrieval</a:t>
                      </a:r>
                      <a:r>
                        <a:rPr lang="en-US" sz="1050" baseline="0" dirty="0">
                          <a:latin typeface="Century Gothic" panose="020B0502020202020204" pitchFamily="34" charset="0"/>
                        </a:rPr>
                        <a:t>, offer analysis of the significance of factors, making use of accurate and relevant factual detail to support analysis, producing a balanced argument. Focus on sources and how historians developed interpretations.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b="1" baseline="0" dirty="0">
                          <a:latin typeface="Century Gothic" panose="020B0502020202020204" pitchFamily="34" charset="0"/>
                        </a:rPr>
                        <a:t>AO2: </a:t>
                      </a:r>
                      <a:r>
                        <a:rPr lang="en-US" sz="1050" baseline="0" dirty="0">
                          <a:latin typeface="Century Gothic" panose="020B0502020202020204" pitchFamily="34" charset="0"/>
                        </a:rPr>
                        <a:t>strong explanation of </a:t>
                      </a:r>
                      <a:r>
                        <a:rPr lang="en-US" sz="1050" b="1" baseline="0" dirty="0">
                          <a:solidFill>
                            <a:srgbClr val="FF0000"/>
                          </a:solidFill>
                          <a:latin typeface="Century Gothic" panose="020B0502020202020204" pitchFamily="34" charset="0"/>
                        </a:rPr>
                        <a:t>change and continuity/ causation / significance/ </a:t>
                      </a:r>
                      <a:r>
                        <a:rPr lang="en-US" sz="1050" b="0" baseline="0" dirty="0">
                          <a:solidFill>
                            <a:schemeClr val="tx1"/>
                          </a:solidFill>
                          <a:latin typeface="Century Gothic" panose="020B0502020202020204" pitchFamily="34" charset="0"/>
                        </a:rPr>
                        <a:t>using PEST to help form arguments</a:t>
                      </a:r>
                      <a:r>
                        <a:rPr lang="en-US" sz="1050" baseline="0" dirty="0">
                          <a:latin typeface="Century Gothic" panose="020B0502020202020204" pitchFamily="34" charset="0"/>
                        </a:rPr>
                        <a:t>, beginning to explain second-order concepts across longer periods of time (</a:t>
                      </a:r>
                      <a:r>
                        <a:rPr lang="en-US" sz="1050" i="1" baseline="0" dirty="0" err="1">
                          <a:latin typeface="Century Gothic" panose="020B0502020202020204" pitchFamily="34" charset="0"/>
                        </a:rPr>
                        <a:t>synopticity</a:t>
                      </a:r>
                      <a:r>
                        <a:rPr lang="en-US" sz="1050" baseline="0" dirty="0">
                          <a:latin typeface="Century Gothic" panose="020B0502020202020204" pitchFamily="34" charset="0"/>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aseline="0" dirty="0">
                        <a:latin typeface="Century Gothic" panose="020B0502020202020204" pitchFamily="34" charset="0"/>
                      </a:endParaRPr>
                    </a:p>
                    <a:p>
                      <a:pPr marL="0" indent="0">
                        <a:buFont typeface="Arial" panose="020B0604020202020204" pitchFamily="34" charset="0"/>
                        <a:buNone/>
                      </a:pPr>
                      <a:r>
                        <a:rPr lang="en-US" sz="1050" b="1" baseline="0" dirty="0">
                          <a:latin typeface="Century Gothic" panose="020B0502020202020204" pitchFamily="34" charset="0"/>
                        </a:rPr>
                        <a:t>AO3: </a:t>
                      </a:r>
                      <a:r>
                        <a:rPr lang="en-US" sz="1050" baseline="0" dirty="0">
                          <a:latin typeface="Century Gothic" panose="020B0502020202020204" pitchFamily="34" charset="0"/>
                        </a:rPr>
                        <a:t>Developed source comprehension and explanation. A comprehensive use of contextual knowledge to </a:t>
                      </a:r>
                      <a:r>
                        <a:rPr lang="en-US" sz="1050" baseline="0" dirty="0" err="1">
                          <a:latin typeface="Century Gothic" panose="020B0502020202020204" pitchFamily="34" charset="0"/>
                        </a:rPr>
                        <a:t>analyse</a:t>
                      </a:r>
                      <a:r>
                        <a:rPr lang="en-US" sz="1050" baseline="0" dirty="0">
                          <a:latin typeface="Century Gothic" panose="020B0502020202020204" pitchFamily="34" charset="0"/>
                        </a:rPr>
                        <a:t> the usefulness of a source (provenance) and comparison of sources. Understanding of link between purpose and source reliability for a variety of source types</a:t>
                      </a:r>
                    </a:p>
                    <a:p>
                      <a:pPr marL="0" indent="0">
                        <a:buFont typeface="Arial" panose="020B0604020202020204" pitchFamily="34" charset="0"/>
                        <a:buNone/>
                      </a:pPr>
                      <a:endParaRPr lang="en-US" sz="1050" b="1" baseline="0" dirty="0">
                        <a:latin typeface="Century Gothic" panose="020B0502020202020204" pitchFamily="34" charset="0"/>
                      </a:endParaRPr>
                    </a:p>
                    <a:p>
                      <a:pPr marL="0" indent="0">
                        <a:buFont typeface="Arial" panose="020B0604020202020204" pitchFamily="34" charset="0"/>
                        <a:buNone/>
                      </a:pPr>
                      <a:r>
                        <a:rPr lang="en-US" sz="1050" b="1" u="none" baseline="0" dirty="0">
                          <a:latin typeface="Century Gothic" panose="020B0502020202020204" pitchFamily="34" charset="0"/>
                        </a:rPr>
                        <a:t>AO4: </a:t>
                      </a:r>
                      <a:r>
                        <a:rPr lang="en-US" sz="1050" b="1" baseline="0" dirty="0">
                          <a:latin typeface="Century Gothic" panose="020B0502020202020204" pitchFamily="34" charset="0"/>
                        </a:rPr>
                        <a:t>Comprehension</a:t>
                      </a:r>
                      <a:r>
                        <a:rPr lang="en-US" sz="1050" baseline="0" dirty="0">
                          <a:latin typeface="Century Gothic" panose="020B0502020202020204" pitchFamily="34" charset="0"/>
                        </a:rPr>
                        <a:t> of contrasting historical interpretations and </a:t>
                      </a:r>
                      <a:r>
                        <a:rPr lang="en-GB" sz="1050" baseline="0" dirty="0">
                          <a:latin typeface="Century Gothic" panose="020B0502020202020204" pitchFamily="34" charset="0"/>
                        </a:rPr>
                        <a:t>can </a:t>
                      </a:r>
                      <a:r>
                        <a:rPr lang="en-GB" sz="1050" b="1" baseline="0" dirty="0">
                          <a:latin typeface="Century Gothic" panose="020B0502020202020204" pitchFamily="34" charset="0"/>
                        </a:rPr>
                        <a:t>explain</a:t>
                      </a:r>
                      <a:r>
                        <a:rPr lang="en-GB" sz="1050" baseline="0" dirty="0">
                          <a:latin typeface="Century Gothic" panose="020B0502020202020204" pitchFamily="34" charset="0"/>
                        </a:rPr>
                        <a:t> why historians have different interpretations of the past, with use of context and purpose.</a:t>
                      </a:r>
                    </a:p>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CEE9E5"/>
                    </a:solidFill>
                  </a:tcPr>
                </a:tc>
                <a:tc rowSpan="2">
                  <a:txBody>
                    <a:bodyPr/>
                    <a:lstStyle/>
                    <a:p>
                      <a:pPr marL="0" indent="0">
                        <a:buFont typeface="Arial" panose="020B0604020202020204" pitchFamily="34" charset="0"/>
                        <a:buNone/>
                      </a:pPr>
                      <a:r>
                        <a:rPr lang="en-GB" sz="1050" b="1" baseline="0" dirty="0">
                          <a:latin typeface="Century Gothic" panose="020B0502020202020204" pitchFamily="34" charset="0"/>
                        </a:rPr>
                        <a:t>Consequences of the First World War:</a:t>
                      </a:r>
                    </a:p>
                    <a:p>
                      <a:pPr marL="171450" indent="-171450">
                        <a:buFont typeface="Arial" panose="020B0604020202020204" pitchFamily="34" charset="0"/>
                        <a:buChar char="•"/>
                      </a:pPr>
                      <a:r>
                        <a:rPr lang="en-GB" sz="1050" baseline="0" dirty="0">
                          <a:latin typeface="Century Gothic" panose="020B0502020202020204" pitchFamily="34" charset="0"/>
                        </a:rPr>
                        <a:t>Music, poetry, art </a:t>
                      </a:r>
                    </a:p>
                    <a:p>
                      <a:pPr marL="171450" indent="-171450">
                        <a:buFont typeface="Arial" panose="020B0604020202020204" pitchFamily="34" charset="0"/>
                        <a:buChar char="•"/>
                      </a:pPr>
                      <a:r>
                        <a:rPr lang="en-GB" sz="1050" baseline="0" dirty="0">
                          <a:latin typeface="Century Gothic" panose="020B0502020202020204" pitchFamily="34" charset="0"/>
                        </a:rPr>
                        <a:t>Prohibition</a:t>
                      </a:r>
                    </a:p>
                    <a:p>
                      <a:pPr marL="171450" indent="-171450">
                        <a:buFont typeface="Arial" panose="020B0604020202020204" pitchFamily="34" charset="0"/>
                        <a:buChar char="•"/>
                      </a:pPr>
                      <a:r>
                        <a:rPr lang="en-GB" sz="1050" baseline="0" dirty="0">
                          <a:latin typeface="Century Gothic" panose="020B0502020202020204" pitchFamily="34" charset="0"/>
                        </a:rPr>
                        <a:t>Dictators</a:t>
                      </a:r>
                    </a:p>
                    <a:p>
                      <a:pPr marL="171450" indent="-171450">
                        <a:buFont typeface="Arial" panose="020B0604020202020204" pitchFamily="34" charset="0"/>
                        <a:buChar char="•"/>
                      </a:pPr>
                      <a:r>
                        <a:rPr lang="en-GB" sz="1050" baseline="0" dirty="0">
                          <a:latin typeface="Century Gothic" panose="020B0502020202020204" pitchFamily="34" charset="0"/>
                        </a:rPr>
                        <a:t>Tsar Nicholas II – European relationship </a:t>
                      </a: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r>
                        <a:rPr lang="en-GB" sz="1050" b="1" baseline="0" dirty="0">
                          <a:latin typeface="Century Gothic" panose="020B0502020202020204" pitchFamily="34" charset="0"/>
                        </a:rPr>
                        <a:t>If Hitler never existed</a:t>
                      </a:r>
                    </a:p>
                    <a:p>
                      <a:pPr marL="171450" indent="-171450">
                        <a:buFont typeface="Arial" panose="020B0604020202020204" pitchFamily="34" charset="0"/>
                        <a:buChar char="•"/>
                      </a:pPr>
                      <a:r>
                        <a:rPr lang="en-GB" sz="1050" baseline="0" dirty="0">
                          <a:latin typeface="Century Gothic" panose="020B0502020202020204" pitchFamily="34" charset="0"/>
                        </a:rPr>
                        <a:t>Appeasement </a:t>
                      </a:r>
                    </a:p>
                    <a:p>
                      <a:pPr marL="171450" indent="-171450">
                        <a:buFont typeface="Arial" panose="020B0604020202020204" pitchFamily="34" charset="0"/>
                        <a:buChar char="•"/>
                      </a:pPr>
                      <a:r>
                        <a:rPr lang="en-GB" sz="1050" baseline="0" dirty="0">
                          <a:latin typeface="Century Gothic" panose="020B0502020202020204" pitchFamily="34" charset="0"/>
                        </a:rPr>
                        <a:t>Global powers </a:t>
                      </a:r>
                    </a:p>
                    <a:p>
                      <a:pPr marL="171450" indent="-171450">
                        <a:buFont typeface="Arial" panose="020B0604020202020204" pitchFamily="34" charset="0"/>
                        <a:buChar char="•"/>
                      </a:pPr>
                      <a:r>
                        <a:rPr lang="en-GB" sz="1050" baseline="0" dirty="0">
                          <a:latin typeface="Century Gothic" panose="020B0502020202020204" pitchFamily="34" charset="0"/>
                        </a:rPr>
                        <a:t>International relations</a:t>
                      </a:r>
                    </a:p>
                  </a:txBody>
                  <a:tcPr>
                    <a:solidFill>
                      <a:srgbClr val="CEE9E5"/>
                    </a:solidFill>
                  </a:tcPr>
                </a:tc>
                <a:extLst>
                  <a:ext uri="{0D108BD9-81ED-4DB2-BD59-A6C34878D82A}">
                    <a16:rowId xmlns:a16="http://schemas.microsoft.com/office/drawing/2014/main" val="10001"/>
                  </a:ext>
                </a:extLst>
              </a:tr>
              <a:tr h="1671025">
                <a:tc rowSpan="2">
                  <a:txBody>
                    <a:bodyPr/>
                    <a:lstStyle/>
                    <a:p>
                      <a:r>
                        <a:rPr lang="en-GB" sz="1050" b="1" dirty="0">
                          <a:latin typeface="Century Gothic" panose="020B0502020202020204" pitchFamily="34" charset="0"/>
                        </a:rPr>
                        <a:t>Autumn 2 </a:t>
                      </a:r>
                    </a:p>
                  </a:txBody>
                  <a:tcPr>
                    <a:solidFill>
                      <a:srgbClr val="CEE9E5"/>
                    </a:solidFill>
                  </a:tcPr>
                </a:tc>
                <a:tc>
                  <a:txBody>
                    <a:bodyPr/>
                    <a:lstStyle/>
                    <a:p>
                      <a:pPr>
                        <a:lnSpc>
                          <a:spcPct val="100000"/>
                        </a:lnSpc>
                        <a:spcAft>
                          <a:spcPts val="80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If Hitler had never existed, would there have been a Second World War?</a:t>
                      </a:r>
                    </a:p>
                    <a:p>
                      <a:pPr marL="315450" indent="-171450">
                        <a:lnSpc>
                          <a:spcPct val="100000"/>
                        </a:lnSpc>
                        <a:spcAft>
                          <a:spcPts val="0"/>
                        </a:spcAft>
                        <a:buFont typeface="Arial" panose="020B0604020202020204" pitchFamily="34" charset="0"/>
                        <a:buChar char="•"/>
                      </a:pPr>
                      <a:r>
                        <a:rPr lang="en-GB" sz="1050" dirty="0">
                          <a:effectLst/>
                          <a:latin typeface="Century Gothic" panose="020B0502020202020204" pitchFamily="34" charset="0"/>
                          <a:ea typeface="Calibri" panose="020F0502020204030204" pitchFamily="34" charset="0"/>
                          <a:cs typeface="Times New Roman" panose="02020603050405020304" pitchFamily="18" charset="0"/>
                        </a:rPr>
                        <a:t>Hitlers rise and appeasement + Dictatorship, freedom, rights, power </a:t>
                      </a:r>
                    </a:p>
                    <a:p>
                      <a:pPr marL="315450" indent="-171450">
                        <a:lnSpc>
                          <a:spcPct val="100000"/>
                        </a:lnSpc>
                        <a:spcAft>
                          <a:spcPts val="0"/>
                        </a:spcAft>
                        <a:buFont typeface="Arial" panose="020B0604020202020204" pitchFamily="34" charset="0"/>
                        <a:buChar char="•"/>
                      </a:pPr>
                      <a:r>
                        <a:rPr lang="en-GB" sz="1050" dirty="0">
                          <a:effectLst/>
                          <a:latin typeface="Century Gothic" panose="020B0502020202020204" pitchFamily="34" charset="0"/>
                          <a:ea typeface="Calibri" panose="020F0502020204030204" pitchFamily="34" charset="0"/>
                          <a:cs typeface="Times New Roman" panose="02020603050405020304" pitchFamily="18" charset="0"/>
                        </a:rPr>
                        <a:t>Invasion of Manchuria and the impact on the League of Nations</a:t>
                      </a:r>
                    </a:p>
                    <a:p>
                      <a:pPr marL="315450" indent="-171450">
                        <a:lnSpc>
                          <a:spcPct val="100000"/>
                        </a:lnSpc>
                        <a:spcAft>
                          <a:spcPts val="0"/>
                        </a:spcAft>
                        <a:buFont typeface="Arial" panose="020B0604020202020204" pitchFamily="34" charset="0"/>
                        <a:buChar char="•"/>
                      </a:pPr>
                      <a:r>
                        <a:rPr lang="en-GB" sz="1050" dirty="0">
                          <a:effectLst/>
                          <a:latin typeface="Century Gothic" panose="020B0502020202020204" pitchFamily="34" charset="0"/>
                          <a:ea typeface="Calibri" panose="020F0502020204030204" pitchFamily="34" charset="0"/>
                          <a:cs typeface="Times New Roman" panose="02020603050405020304" pitchFamily="18" charset="0"/>
                        </a:rPr>
                        <a:t>Mussolini's invasion of Abyssinia + league of Nations. Power+ Leadership</a:t>
                      </a:r>
                    </a:p>
                    <a:p>
                      <a:pPr marL="315450" indent="-171450">
                        <a:lnSpc>
                          <a:spcPct val="100000"/>
                        </a:lnSpc>
                        <a:spcAft>
                          <a:spcPts val="0"/>
                        </a:spcAft>
                        <a:buFont typeface="Arial" panose="020B0604020202020204" pitchFamily="34" charset="0"/>
                        <a:buChar char="•"/>
                      </a:pPr>
                      <a:r>
                        <a:rPr lang="en-GB" sz="1050" dirty="0">
                          <a:effectLst/>
                          <a:latin typeface="Century Gothic" panose="020B0502020202020204" pitchFamily="34" charset="0"/>
                          <a:ea typeface="Calibri" panose="020F0502020204030204" pitchFamily="34" charset="0"/>
                          <a:cs typeface="Times New Roman" panose="02020603050405020304" pitchFamily="18" charset="0"/>
                        </a:rPr>
                        <a:t>Stalin's alliance with Hitler- Global power, leadership </a:t>
                      </a:r>
                    </a:p>
                  </a:txBody>
                  <a:tcPr marL="68580" marR="68580" marT="0" marB="0">
                    <a:solidFill>
                      <a:srgbClr val="CEE9E5"/>
                    </a:solidFill>
                  </a:tcPr>
                </a:tc>
                <a:tc vMerge="1">
                  <a:txBody>
                    <a:bodyPr/>
                    <a:lstStyle/>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CEE9E5"/>
                    </a:solidFill>
                  </a:tcPr>
                </a:tc>
                <a:tc vMerge="1">
                  <a:txBody>
                    <a:bodyPr/>
                    <a:lstStyle/>
                    <a:p>
                      <a:pPr marL="171450" indent="-171450">
                        <a:buFont typeface="Arial" panose="020B0604020202020204" pitchFamily="34" charset="0"/>
                        <a:buChar char="•"/>
                      </a:pPr>
                      <a:endParaRPr lang="en-GB" sz="105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507918343"/>
                  </a:ext>
                </a:extLst>
              </a:tr>
              <a:tr h="1470642">
                <a:tc vMerge="1">
                  <a:txBody>
                    <a:bodyPr/>
                    <a:lstStyle/>
                    <a:p>
                      <a:endParaRPr lang="en-GB"/>
                    </a:p>
                  </a:txBody>
                  <a:tcPr/>
                </a:tc>
                <a:tc>
                  <a:txBody>
                    <a:bodyPr/>
                    <a:lstStyle/>
                    <a:p>
                      <a:pPr marL="0" indent="0">
                        <a:buFont typeface="Arial" panose="020B0604020202020204" pitchFamily="34" charset="0"/>
                        <a:buNone/>
                      </a:pPr>
                      <a:r>
                        <a:rPr lang="en-GB" sz="1100" dirty="0">
                          <a:effectLst/>
                          <a:latin typeface="Aptos" panose="020B0004020202020204" pitchFamily="34" charset="0"/>
                          <a:ea typeface="Calibri" panose="020F0502020204030204" pitchFamily="34" charset="0"/>
                          <a:cs typeface="Times New Roman" panose="02020603050405020304" pitchFamily="18" charset="0"/>
                        </a:rPr>
                        <a:t> </a:t>
                      </a:r>
                      <a:r>
                        <a:rPr lang="en-GB" sz="1200" b="1" i="1" dirty="0">
                          <a:latin typeface="Century Gothic" panose="020B0502020202020204" pitchFamily="34" charset="0"/>
                        </a:rPr>
                        <a:t>Developing from Year 7&amp;8:</a:t>
                      </a:r>
                    </a:p>
                    <a:p>
                      <a:pPr marL="171450" indent="-171450">
                        <a:buFont typeface="Arial" panose="020B0604020202020204" pitchFamily="34" charset="0"/>
                        <a:buChar char="•"/>
                      </a:pPr>
                      <a:r>
                        <a:rPr lang="en-GB" sz="1100" b="0" dirty="0">
                          <a:latin typeface="Century Gothic" panose="020B0502020202020204" pitchFamily="34" charset="0"/>
                        </a:rPr>
                        <a:t>First World War</a:t>
                      </a:r>
                    </a:p>
                    <a:p>
                      <a:pPr marL="171450" indent="-171450">
                        <a:buFont typeface="Arial" panose="020B0604020202020204" pitchFamily="34" charset="0"/>
                        <a:buChar char="•"/>
                      </a:pPr>
                      <a:r>
                        <a:rPr lang="en-GB" sz="1100" b="0" dirty="0">
                          <a:latin typeface="Century Gothic" panose="020B0502020202020204" pitchFamily="34" charset="0"/>
                        </a:rPr>
                        <a:t>Trench life</a:t>
                      </a:r>
                    </a:p>
                    <a:p>
                      <a:pPr marL="171450" indent="-171450">
                        <a:buFont typeface="Arial" panose="020B0604020202020204" pitchFamily="34" charset="0"/>
                        <a:buChar char="•"/>
                      </a:pPr>
                      <a:r>
                        <a:rPr lang="en-GB" sz="1100" b="0" dirty="0">
                          <a:latin typeface="Century Gothic" panose="020B0502020202020204" pitchFamily="34" charset="0"/>
                        </a:rPr>
                        <a:t>Causes of the First World War – MAIN</a:t>
                      </a:r>
                    </a:p>
                    <a:p>
                      <a:pPr marL="171450" indent="-171450">
                        <a:buFont typeface="Arial" panose="020B0604020202020204" pitchFamily="34" charset="0"/>
                        <a:buChar char="•"/>
                      </a:pPr>
                      <a:r>
                        <a:rPr lang="en-GB" sz="1100" b="0" dirty="0">
                          <a:latin typeface="Century Gothic" panose="020B0502020202020204" pitchFamily="34" charset="0"/>
                        </a:rPr>
                        <a:t>Women’s suffrage</a:t>
                      </a:r>
                    </a:p>
                    <a:p>
                      <a:pPr marL="171450" indent="-171450">
                        <a:buFont typeface="Arial" panose="020B0604020202020204" pitchFamily="34" charset="0"/>
                        <a:buChar char="•"/>
                      </a:pPr>
                      <a:r>
                        <a:rPr lang="en-GB" sz="1100" b="0" dirty="0">
                          <a:latin typeface="Century Gothic" panose="020B0502020202020204" pitchFamily="34" charset="0"/>
                        </a:rPr>
                        <a:t>Industrial Revolution – technology</a:t>
                      </a:r>
                    </a:p>
                    <a:p>
                      <a:pPr marL="171450" indent="-171450">
                        <a:buFont typeface="Arial" panose="020B0604020202020204" pitchFamily="34" charset="0"/>
                        <a:buChar char="•"/>
                      </a:pPr>
                      <a:r>
                        <a:rPr lang="en-GB" sz="1100" b="0" dirty="0">
                          <a:latin typeface="Century Gothic" panose="020B0502020202020204" pitchFamily="34" charset="0"/>
                        </a:rPr>
                        <a:t>Second World War – The Blitz and life during</a:t>
                      </a:r>
                    </a:p>
                    <a:p>
                      <a:pP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indent="0">
                        <a:buFont typeface="Arial" panose="020B0604020202020204" pitchFamily="34" charset="0"/>
                        <a:buNone/>
                      </a:pPr>
                      <a:r>
                        <a:rPr lang="en-GB" sz="1100" b="1" i="1" baseline="0" dirty="0">
                          <a:latin typeface="Century Gothic" panose="020B0502020202020204" pitchFamily="34" charset="0"/>
                        </a:rPr>
                        <a:t>Developing from Year 7 &amp; 8</a:t>
                      </a:r>
                    </a:p>
                    <a:p>
                      <a:pPr marL="171450" indent="-171450">
                        <a:buFont typeface="Arial" panose="020B0604020202020204" pitchFamily="34" charset="0"/>
                        <a:buChar char="•"/>
                      </a:pPr>
                      <a:r>
                        <a:rPr lang="en-GB" sz="1050" b="1" baseline="0" dirty="0">
                          <a:latin typeface="Century Gothic" panose="020B0502020202020204" pitchFamily="34" charset="0"/>
                        </a:rPr>
                        <a:t>AO1</a:t>
                      </a:r>
                      <a:r>
                        <a:rPr lang="en-GB" sz="105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AO2</a:t>
                      </a:r>
                      <a:r>
                        <a:rPr lang="en-GB" sz="1050" baseline="0" dirty="0">
                          <a:latin typeface="Century Gothic" panose="020B0502020202020204" pitchFamily="34" charset="0"/>
                        </a:rPr>
                        <a:t>: More in depth analysis of significant factors using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AO3</a:t>
                      </a:r>
                      <a:r>
                        <a:rPr lang="en-GB" sz="1050" baseline="0" dirty="0">
                          <a:latin typeface="Century Gothic" panose="020B0502020202020204" pitchFamily="34" charset="0"/>
                        </a:rPr>
                        <a:t>: Moving from interpretations of sources to analysis of a variety of source types, based on nature, origin and purpose of the sources. </a:t>
                      </a:r>
                    </a:p>
                    <a:p>
                      <a:pPr marL="171450" indent="-171450">
                        <a:buFont typeface="Arial" panose="020B0604020202020204" pitchFamily="34" charset="0"/>
                        <a:buChar char="•"/>
                      </a:pPr>
                      <a:r>
                        <a:rPr lang="en-GB" sz="1050" b="1" baseline="0" dirty="0">
                          <a:latin typeface="Century Gothic" panose="020B0502020202020204" pitchFamily="34" charset="0"/>
                        </a:rPr>
                        <a:t>AO4</a:t>
                      </a:r>
                      <a:r>
                        <a:rPr lang="en-GB" sz="1050" b="0" baseline="0" dirty="0">
                          <a:latin typeface="Century Gothic" panose="020B0502020202020204" pitchFamily="34" charset="0"/>
                        </a:rPr>
                        <a:t>: Moving from being able to identify the argument within a historical interpretation to understanding why those interpretations are formed.</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baseline="0" dirty="0">
                          <a:latin typeface="Century Gothic" panose="020B0502020202020204" pitchFamily="34" charset="0"/>
                        </a:rPr>
                        <a:t>Cultural Diversity </a:t>
                      </a: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221013" y="0"/>
            <a:ext cx="5511445"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FF0000"/>
                </a:solidFill>
                <a:effectLst/>
                <a:latin typeface="Century Gothic" panose="020B0502020202020204" pitchFamily="34" charset="0"/>
              </a:rPr>
              <a:t>Year 9</a:t>
            </a:r>
          </a:p>
        </p:txBody>
      </p:sp>
    </p:spTree>
    <p:extLst>
      <p:ext uri="{BB962C8B-B14F-4D97-AF65-F5344CB8AC3E}">
        <p14:creationId xmlns:p14="http://schemas.microsoft.com/office/powerpoint/2010/main" val="2117729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61667"/>
          <a:ext cx="12192000" cy="6530079"/>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49739">
                <a:tc>
                  <a:txBody>
                    <a:bodyPr/>
                    <a:lstStyle/>
                    <a:p>
                      <a:pPr algn="ctr"/>
                      <a:r>
                        <a:rPr lang="en-GB" sz="1100" b="1" dirty="0">
                          <a:latin typeface="Century Gothic" panose="020B0502020202020204" pitchFamily="34" charset="0"/>
                        </a:rPr>
                        <a:t>Term</a:t>
                      </a:r>
                    </a:p>
                  </a:txBody>
                  <a:tcPr/>
                </a:tc>
                <a:tc>
                  <a:txBody>
                    <a:bodyPr/>
                    <a:lstStyle/>
                    <a:p>
                      <a:pPr algn="ctr"/>
                      <a:r>
                        <a:rPr lang="en-GB" sz="1100" b="1" baseline="0" dirty="0">
                          <a:latin typeface="Century Gothic" panose="020B0502020202020204" pitchFamily="34" charset="0"/>
                        </a:rPr>
                        <a:t>Substantive Knowledge (The what)</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Disciplinary</a:t>
                      </a:r>
                      <a:r>
                        <a:rPr lang="en-GB" sz="1100" b="1" baseline="0" dirty="0">
                          <a:latin typeface="Century Gothic" panose="020B0502020202020204" pitchFamily="34" charset="0"/>
                        </a:rPr>
                        <a:t> Knowledge (The How)</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Hinterland</a:t>
                      </a:r>
                    </a:p>
                  </a:txBody>
                  <a:tcPr/>
                </a:tc>
                <a:extLst>
                  <a:ext uri="{0D108BD9-81ED-4DB2-BD59-A6C34878D82A}">
                    <a16:rowId xmlns:a16="http://schemas.microsoft.com/office/drawing/2014/main" val="10000"/>
                  </a:ext>
                </a:extLst>
              </a:tr>
              <a:tr h="2710406">
                <a:tc>
                  <a:txBody>
                    <a:bodyPr/>
                    <a:lstStyle/>
                    <a:p>
                      <a:pPr algn="ctr"/>
                      <a:r>
                        <a:rPr lang="en-GB" sz="1050" b="1" dirty="0">
                          <a:latin typeface="Century Gothic" panose="020B0502020202020204" pitchFamily="34" charset="0"/>
                        </a:rPr>
                        <a:t>Spring 1</a:t>
                      </a:r>
                    </a:p>
                  </a:txBody>
                  <a:tcPr>
                    <a:solidFill>
                      <a:srgbClr val="A8D08D"/>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0" i="1"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dirty="0">
                          <a:latin typeface="Century Gothic" panose="020B0502020202020204" pitchFamily="34" charset="0"/>
                        </a:rPr>
                        <a:t>Did Britian stand alone in the summer of 1940?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Where did the myth of British exceptionalism come from – Empire, nation, conflict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Was Dunkirk a success or a failure? + Winston Churchill involvement in British exceptionalism. – Leadership, nation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Was the Battle of Britian our finest hour? Aftermath and consequences and RAF and commonwealth contributions- Legacy, empire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Commonwealth contribution at D-day?- Band of brothers- legacy, race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Commonwealth contributions of Women- Rights, conflict, empire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b="0" i="0" dirty="0">
                        <a:latin typeface="Century Gothic" panose="020B0502020202020204" pitchFamily="34" charset="0"/>
                      </a:endParaRPr>
                    </a:p>
                  </a:txBody>
                  <a:tcPr>
                    <a:solidFill>
                      <a:srgbClr val="A8D08D"/>
                    </a:solidFill>
                  </a:tcPr>
                </a:tc>
                <a:tc rowSpan="2">
                  <a:txBody>
                    <a:bodyPr/>
                    <a:lstStyle/>
                    <a:p>
                      <a:pPr marL="0" indent="0">
                        <a:buFont typeface="Arial" panose="020B0604020202020204" pitchFamily="34" charset="0"/>
                        <a:buNone/>
                      </a:pPr>
                      <a:r>
                        <a:rPr lang="en-GB" sz="1050" b="1" u="none" baseline="0" dirty="0">
                          <a:latin typeface="Century Gothic" panose="020B0502020202020204" pitchFamily="34" charset="0"/>
                        </a:rPr>
                        <a:t>AO1: </a:t>
                      </a:r>
                      <a:r>
                        <a:rPr lang="en-US" sz="1050" dirty="0">
                          <a:latin typeface="Century Gothic" panose="020B0502020202020204" pitchFamily="34" charset="0"/>
                        </a:rPr>
                        <a:t>Comprehension,</a:t>
                      </a:r>
                      <a:r>
                        <a:rPr lang="en-US" sz="1050" baseline="0" dirty="0">
                          <a:latin typeface="Century Gothic" panose="020B0502020202020204" pitchFamily="34" charset="0"/>
                        </a:rPr>
                        <a:t> </a:t>
                      </a:r>
                      <a:r>
                        <a:rPr lang="en-US" sz="1050" dirty="0">
                          <a:latin typeface="Century Gothic" panose="020B0502020202020204" pitchFamily="34" charset="0"/>
                        </a:rPr>
                        <a:t>retrieval</a:t>
                      </a:r>
                      <a:r>
                        <a:rPr lang="en-US" sz="1050" baseline="0" dirty="0">
                          <a:latin typeface="Century Gothic" panose="020B0502020202020204" pitchFamily="34" charset="0"/>
                        </a:rPr>
                        <a:t>, offer analysis of the significance of factors, making use of accurate and relevant factual detail to support analysis, producing a balanced argument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b="1" baseline="0" dirty="0">
                          <a:latin typeface="Century Gothic" panose="020B0502020202020204" pitchFamily="34" charset="0"/>
                        </a:rPr>
                        <a:t>AO2: </a:t>
                      </a:r>
                      <a:r>
                        <a:rPr lang="en-US" sz="1050" baseline="0" dirty="0">
                          <a:latin typeface="Century Gothic" panose="020B0502020202020204" pitchFamily="34" charset="0"/>
                        </a:rPr>
                        <a:t>strong explanation of </a:t>
                      </a:r>
                      <a:r>
                        <a:rPr lang="en-US" sz="1050" b="1" baseline="0" dirty="0">
                          <a:solidFill>
                            <a:srgbClr val="FF0000"/>
                          </a:solidFill>
                          <a:latin typeface="Century Gothic" panose="020B0502020202020204" pitchFamily="34" charset="0"/>
                        </a:rPr>
                        <a:t>cause and consequence/ significance</a:t>
                      </a:r>
                      <a:r>
                        <a:rPr lang="en-US" sz="1050" baseline="0" dirty="0">
                          <a:latin typeface="Century Gothic" panose="020B0502020202020204" pitchFamily="34" charset="0"/>
                        </a:rPr>
                        <a:t>, beginning to explain second-order concepts across longer periods of time (</a:t>
                      </a:r>
                      <a:r>
                        <a:rPr lang="en-US" sz="1050" i="1" baseline="0" dirty="0" err="1">
                          <a:latin typeface="Century Gothic" panose="020B0502020202020204" pitchFamily="34" charset="0"/>
                        </a:rPr>
                        <a:t>synopticity</a:t>
                      </a:r>
                      <a:r>
                        <a:rPr lang="en-US" sz="1050" baseline="0" dirty="0">
                          <a:latin typeface="Century Gothic" panose="020B0502020202020204" pitchFamily="34" charset="0"/>
                        </a:rPr>
                        <a:t>.)</a:t>
                      </a:r>
                    </a:p>
                    <a:p>
                      <a:pPr marL="0" indent="0">
                        <a:buFont typeface="Arial" panose="020B0604020202020204" pitchFamily="34" charset="0"/>
                        <a:buNone/>
                      </a:pPr>
                      <a:endParaRPr lang="en-US" sz="1050" baseline="0" dirty="0">
                        <a:latin typeface="Century Gothic" panose="020B0502020202020204" pitchFamily="34" charset="0"/>
                      </a:endParaRPr>
                    </a:p>
                    <a:p>
                      <a:pPr marL="0" indent="0">
                        <a:buFont typeface="Arial" panose="020B0604020202020204" pitchFamily="34" charset="0"/>
                        <a:buNone/>
                      </a:pPr>
                      <a:r>
                        <a:rPr lang="en-US" sz="1050" b="1" baseline="0" dirty="0">
                          <a:latin typeface="Century Gothic" panose="020B0502020202020204" pitchFamily="34" charset="0"/>
                        </a:rPr>
                        <a:t>AO3: </a:t>
                      </a:r>
                      <a:r>
                        <a:rPr lang="en-US" sz="1050" baseline="0" dirty="0">
                          <a:latin typeface="Century Gothic" panose="020B0502020202020204" pitchFamily="34" charset="0"/>
                        </a:rPr>
                        <a:t>Developed source analysis, with some evaluation . A comprehensive use of contextual knowledge to </a:t>
                      </a:r>
                      <a:r>
                        <a:rPr lang="en-US" sz="1050" baseline="0" dirty="0" err="1">
                          <a:latin typeface="Century Gothic" panose="020B0502020202020204" pitchFamily="34" charset="0"/>
                        </a:rPr>
                        <a:t>analyse</a:t>
                      </a:r>
                      <a:r>
                        <a:rPr lang="en-US" sz="1050" baseline="0" dirty="0">
                          <a:latin typeface="Century Gothic" panose="020B0502020202020204" pitchFamily="34" charset="0"/>
                        </a:rPr>
                        <a:t> the usefulness of a source (provenance) and comparison of sources. Understanding of link between purpose and source reliability for a variety of source types</a:t>
                      </a:r>
                    </a:p>
                    <a:p>
                      <a:pPr marL="0" indent="0">
                        <a:buFont typeface="Arial" panose="020B0604020202020204" pitchFamily="34" charset="0"/>
                        <a:buNone/>
                      </a:pPr>
                      <a:endParaRPr lang="en-US" sz="1050" b="1" baseline="0" dirty="0">
                        <a:latin typeface="Century Gothic" panose="020B0502020202020204" pitchFamily="34" charset="0"/>
                      </a:endParaRPr>
                    </a:p>
                    <a:p>
                      <a:pPr marL="0" indent="0">
                        <a:buFont typeface="Arial" panose="020B0604020202020204" pitchFamily="34" charset="0"/>
                        <a:buNone/>
                      </a:pPr>
                      <a:r>
                        <a:rPr lang="en-US" sz="1050" b="1" u="none" baseline="0" dirty="0">
                          <a:latin typeface="Century Gothic" panose="020B0502020202020204" pitchFamily="34" charset="0"/>
                        </a:rPr>
                        <a:t>AO4: </a:t>
                      </a:r>
                      <a:r>
                        <a:rPr lang="en-US" sz="1050" baseline="0" dirty="0">
                          <a:latin typeface="Century Gothic" panose="020B0502020202020204" pitchFamily="34" charset="0"/>
                        </a:rPr>
                        <a:t>Comprehension of contrasting historical interpretations and </a:t>
                      </a:r>
                      <a:r>
                        <a:rPr lang="en-GB" sz="1050" baseline="0" dirty="0">
                          <a:latin typeface="Century Gothic" panose="020B0502020202020204" pitchFamily="34" charset="0"/>
                        </a:rPr>
                        <a:t>can explain why historians have different interpretations of the past, with use of context and purpose, some evaluation of convincingness of interpretations</a:t>
                      </a:r>
                    </a:p>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A8D08D"/>
                    </a:solidFill>
                  </a:tcPr>
                </a:tc>
                <a:tc rowSpan="2">
                  <a:txBody>
                    <a:bodyPr/>
                    <a:lstStyle/>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r>
                        <a:rPr lang="en-GB" sz="1050" b="1" baseline="0" dirty="0">
                          <a:latin typeface="Century Gothic" panose="020B0502020202020204" pitchFamily="34" charset="0"/>
                        </a:rPr>
                        <a:t>British exceptionalism: </a:t>
                      </a:r>
                    </a:p>
                    <a:p>
                      <a:pPr marL="171450" indent="-171450">
                        <a:buFont typeface="Arial" panose="020B0604020202020204" pitchFamily="34" charset="0"/>
                        <a:buChar char="•"/>
                      </a:pPr>
                      <a:r>
                        <a:rPr lang="en-GB" sz="1050" b="0" baseline="0" dirty="0">
                          <a:latin typeface="Century Gothic" panose="020B0502020202020204" pitchFamily="34" charset="0"/>
                        </a:rPr>
                        <a:t>Birth of the British empire </a:t>
                      </a:r>
                    </a:p>
                    <a:p>
                      <a:pPr marL="171450" indent="-171450">
                        <a:buFont typeface="Arial" panose="020B0604020202020204" pitchFamily="34" charset="0"/>
                        <a:buChar char="•"/>
                      </a:pPr>
                      <a:r>
                        <a:rPr lang="en-GB" sz="1050" b="0" baseline="0" dirty="0">
                          <a:latin typeface="Century Gothic" panose="020B0502020202020204" pitchFamily="34" charset="0"/>
                        </a:rPr>
                        <a:t>Civil rights of men and women </a:t>
                      </a:r>
                    </a:p>
                    <a:p>
                      <a:pPr marL="171450" indent="-171450">
                        <a:buFont typeface="Arial" panose="020B0604020202020204" pitchFamily="34" charset="0"/>
                        <a:buChar char="•"/>
                      </a:pPr>
                      <a:r>
                        <a:rPr lang="en-GB" sz="1050" b="0" baseline="0" dirty="0">
                          <a:latin typeface="Century Gothic" panose="020B0502020202020204" pitchFamily="34" charset="0"/>
                        </a:rPr>
                        <a:t>Dissolution of the empire </a:t>
                      </a:r>
                    </a:p>
                    <a:p>
                      <a:pPr marL="171450" indent="-171450">
                        <a:buFont typeface="Arial" panose="020B0604020202020204" pitchFamily="34" charset="0"/>
                        <a:buChar char="•"/>
                      </a:pPr>
                      <a:r>
                        <a:rPr lang="en-GB" sz="1050" b="0" baseline="0" dirty="0">
                          <a:latin typeface="Century Gothic" panose="020B0502020202020204" pitchFamily="34" charset="0"/>
                        </a:rPr>
                        <a:t>Propaganda </a:t>
                      </a: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endParaRPr lang="en-GB" sz="1050" b="1" baseline="0" dirty="0">
                        <a:latin typeface="Century Gothic" panose="020B0502020202020204" pitchFamily="34" charset="0"/>
                      </a:endParaRPr>
                    </a:p>
                    <a:p>
                      <a:pPr marL="0" indent="0">
                        <a:buFont typeface="Arial" panose="020B0604020202020204" pitchFamily="34" charset="0"/>
                        <a:buNone/>
                      </a:pPr>
                      <a:r>
                        <a:rPr lang="en-GB" sz="1050" b="1" baseline="0" dirty="0">
                          <a:latin typeface="Century Gothic" panose="020B0502020202020204" pitchFamily="34" charset="0"/>
                        </a:rPr>
                        <a:t>The Holocaust: </a:t>
                      </a:r>
                    </a:p>
                    <a:p>
                      <a:pPr marL="0" indent="0">
                        <a:buFont typeface="Arial" panose="020B0604020202020204" pitchFamily="34" charset="0"/>
                        <a:buNone/>
                      </a:pPr>
                      <a:endParaRPr lang="en-GB" sz="1050" baseline="0" dirty="0">
                        <a:latin typeface="Century Gothic" panose="020B0502020202020204" pitchFamily="34" charset="0"/>
                      </a:endParaRPr>
                    </a:p>
                    <a:p>
                      <a:pPr marL="171450" indent="-171450">
                        <a:buFont typeface="Arial" panose="020B0604020202020204" pitchFamily="34" charset="0"/>
                        <a:buChar char="•"/>
                      </a:pPr>
                      <a:r>
                        <a:rPr lang="en-GB" sz="1050" baseline="0" dirty="0">
                          <a:latin typeface="Century Gothic" panose="020B0502020202020204" pitchFamily="34" charset="0"/>
                        </a:rPr>
                        <a:t>Judaism, discussions of Jewish beliefs.</a:t>
                      </a:r>
                    </a:p>
                    <a:p>
                      <a:pPr marL="171450" indent="-171450">
                        <a:buFont typeface="Arial" panose="020B0604020202020204" pitchFamily="34" charset="0"/>
                        <a:buChar char="•"/>
                      </a:pPr>
                      <a:r>
                        <a:rPr lang="en-GB" sz="1050" baseline="0" dirty="0">
                          <a:latin typeface="Century Gothic" panose="020B0502020202020204" pitchFamily="34" charset="0"/>
                        </a:rPr>
                        <a:t>Historic antisemitism e.g. York Massacre</a:t>
                      </a:r>
                    </a:p>
                    <a:p>
                      <a:pPr marL="171450" indent="-171450">
                        <a:buFont typeface="Arial" panose="020B0604020202020204" pitchFamily="34" charset="0"/>
                        <a:buChar char="•"/>
                      </a:pPr>
                      <a:r>
                        <a:rPr lang="en-GB" sz="1050" baseline="0" dirty="0">
                          <a:latin typeface="Century Gothic" panose="020B0502020202020204" pitchFamily="34" charset="0"/>
                        </a:rPr>
                        <a:t>Case studies of survivors e.g. Janine Webber, Uri </a:t>
                      </a:r>
                      <a:r>
                        <a:rPr lang="en-GB" sz="1050" baseline="0" dirty="0" err="1">
                          <a:latin typeface="Century Gothic" panose="020B0502020202020204" pitchFamily="34" charset="0"/>
                        </a:rPr>
                        <a:t>Winterstein</a:t>
                      </a:r>
                      <a:endParaRPr lang="en-GB" sz="1050" baseline="0" dirty="0">
                        <a:latin typeface="Century Gothic" panose="020B0502020202020204" pitchFamily="34" charset="0"/>
                      </a:endParaRPr>
                    </a:p>
                    <a:p>
                      <a:pPr marL="171450" indent="-171450">
                        <a:buFont typeface="Arial" panose="020B0604020202020204" pitchFamily="34" charset="0"/>
                        <a:buChar char="•"/>
                      </a:pPr>
                      <a:r>
                        <a:rPr lang="en-GB" sz="1050" baseline="0" dirty="0">
                          <a:latin typeface="Century Gothic" panose="020B0502020202020204" pitchFamily="34" charset="0"/>
                        </a:rPr>
                        <a:t>Personal experience – staff visits to Auschwitz. </a:t>
                      </a:r>
                    </a:p>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10001"/>
                  </a:ext>
                </a:extLst>
              </a:tr>
              <a:tr h="1782819">
                <a:tc rowSpan="2">
                  <a:txBody>
                    <a:bodyPr/>
                    <a:lstStyle/>
                    <a:p>
                      <a:r>
                        <a:rPr lang="en-GB" sz="1050" b="1" dirty="0">
                          <a:latin typeface="Century Gothic" panose="020B0502020202020204" pitchFamily="34" charset="0"/>
                        </a:rPr>
                        <a:t>Spring 2 </a:t>
                      </a:r>
                    </a:p>
                  </a:txBody>
                  <a:tcPr>
                    <a:solidFill>
                      <a:srgbClr val="A8D08D"/>
                    </a:solidFill>
                  </a:tcPr>
                </a:tc>
                <a:tc>
                  <a:txBody>
                    <a:bodyPr/>
                    <a:lstStyle/>
                    <a:p>
                      <a:pPr>
                        <a:lnSpc>
                          <a:spcPct val="100000"/>
                        </a:lnSpc>
                        <a:spcAft>
                          <a:spcPts val="800"/>
                        </a:spcAft>
                      </a:pPr>
                      <a:r>
                        <a:rPr lang="en-GB" sz="1050" b="1" i="1" dirty="0">
                          <a:effectLst/>
                          <a:latin typeface="Century Gothic" panose="020B0502020202020204" pitchFamily="34" charset="0"/>
                          <a:ea typeface="Calibri" panose="020F0502020204030204" pitchFamily="34" charset="0"/>
                          <a:cs typeface="Times New Roman" panose="02020603050405020304" pitchFamily="18" charset="0"/>
                        </a:rPr>
                        <a:t>How could the Holocaust happen?</a:t>
                      </a:r>
                    </a:p>
                    <a:p>
                      <a:pPr marL="171450" indent="-171450" algn="l">
                        <a:buFont typeface="Arial" panose="020B0604020202020204" pitchFamily="34" charset="0"/>
                        <a:buChar char="•"/>
                      </a:pPr>
                      <a:r>
                        <a:rPr lang="en-GB" sz="1050" dirty="0">
                          <a:latin typeface="Century Gothic" panose="020B0502020202020204" pitchFamily="34" charset="0"/>
                        </a:rPr>
                        <a:t>Roots of Antisemitism – </a:t>
                      </a:r>
                      <a:r>
                        <a:rPr lang="en-GB" sz="1050" i="1" dirty="0">
                          <a:latin typeface="Century Gothic" panose="020B0502020202020204" pitchFamily="34" charset="0"/>
                        </a:rPr>
                        <a:t>diversity, prejudice, folklore, religion</a:t>
                      </a:r>
                    </a:p>
                    <a:p>
                      <a:pPr marL="171450" indent="-171450" algn="l">
                        <a:buFont typeface="Arial" panose="020B0604020202020204" pitchFamily="34" charset="0"/>
                        <a:buChar char="•"/>
                      </a:pPr>
                      <a:r>
                        <a:rPr lang="en-GB" sz="1050" dirty="0">
                          <a:latin typeface="Century Gothic" panose="020B0502020202020204" pitchFamily="34" charset="0"/>
                        </a:rPr>
                        <a:t>Jewish Life in Europe –  </a:t>
                      </a:r>
                      <a:r>
                        <a:rPr lang="en-GB" sz="1050" i="1" dirty="0">
                          <a:latin typeface="Century Gothic" panose="020B0502020202020204" pitchFamily="34" charset="0"/>
                        </a:rPr>
                        <a:t>rights, culture</a:t>
                      </a:r>
                    </a:p>
                    <a:p>
                      <a:pPr marL="171450" indent="-171450" algn="l">
                        <a:buFont typeface="Arial" panose="020B0604020202020204" pitchFamily="34" charset="0"/>
                        <a:buChar char="•"/>
                      </a:pPr>
                      <a:r>
                        <a:rPr lang="en-GB" sz="1050" dirty="0">
                          <a:latin typeface="Century Gothic" panose="020B0502020202020204" pitchFamily="34" charset="0"/>
                        </a:rPr>
                        <a:t>The Nuremberg Laws </a:t>
                      </a:r>
                      <a:r>
                        <a:rPr lang="en-GB" sz="1050" i="1" dirty="0">
                          <a:latin typeface="Century Gothic" panose="020B0502020202020204" pitchFamily="34" charset="0"/>
                        </a:rPr>
                        <a:t>– oppression, politics</a:t>
                      </a:r>
                    </a:p>
                    <a:p>
                      <a:pPr marL="171450" indent="-171450" algn="l">
                        <a:buFont typeface="Arial" panose="020B0604020202020204" pitchFamily="34" charset="0"/>
                        <a:buChar char="•"/>
                      </a:pPr>
                      <a:r>
                        <a:rPr lang="en-GB" sz="1050" dirty="0">
                          <a:latin typeface="Century Gothic" panose="020B0502020202020204" pitchFamily="34" charset="0"/>
                        </a:rPr>
                        <a:t>Rising violence – </a:t>
                      </a:r>
                      <a:r>
                        <a:rPr lang="en-GB" sz="1050" i="1" dirty="0">
                          <a:latin typeface="Century Gothic" panose="020B0502020202020204" pitchFamily="34" charset="0"/>
                        </a:rPr>
                        <a:t>Nazism, suffering</a:t>
                      </a:r>
                    </a:p>
                    <a:p>
                      <a:pPr marL="171450" indent="-171450" algn="l">
                        <a:buFont typeface="Arial" panose="020B0604020202020204" pitchFamily="34" charset="0"/>
                        <a:buChar char="•"/>
                      </a:pPr>
                      <a:r>
                        <a:rPr lang="en-GB" sz="1050" dirty="0">
                          <a:latin typeface="Century Gothic" panose="020B0502020202020204" pitchFamily="34" charset="0"/>
                        </a:rPr>
                        <a:t>The Final Solution – </a:t>
                      </a:r>
                      <a:r>
                        <a:rPr lang="en-GB" sz="1050" i="1" dirty="0">
                          <a:latin typeface="Century Gothic" panose="020B0502020202020204" pitchFamily="34" charset="0"/>
                        </a:rPr>
                        <a:t>persecution, genocide</a:t>
                      </a:r>
                    </a:p>
                    <a:p>
                      <a:pPr marL="171450" indent="-171450" algn="l">
                        <a:buFont typeface="Arial" panose="020B0604020202020204" pitchFamily="34" charset="0"/>
                        <a:buChar char="•"/>
                      </a:pPr>
                      <a:r>
                        <a:rPr lang="en-GB" sz="1050" dirty="0">
                          <a:latin typeface="Century Gothic" panose="020B0502020202020204" pitchFamily="34" charset="0"/>
                        </a:rPr>
                        <a:t>Other persecuted groups – </a:t>
                      </a:r>
                      <a:r>
                        <a:rPr lang="en-GB" sz="1050" i="1" dirty="0">
                          <a:latin typeface="Century Gothic" panose="020B0502020202020204" pitchFamily="34" charset="0"/>
                        </a:rPr>
                        <a:t>diversity, genocide</a:t>
                      </a:r>
                    </a:p>
                    <a:p>
                      <a:pPr>
                        <a:lnSpc>
                          <a:spcPct val="100000"/>
                        </a:lnSpc>
                        <a:spcAft>
                          <a:spcPts val="800"/>
                        </a:spcAft>
                      </a:pPr>
                      <a:endParaRPr lang="en-GB" sz="1050" b="1" i="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solidFill>
                      <a:srgbClr val="A8D08D"/>
                    </a:solidFill>
                  </a:tcPr>
                </a:tc>
                <a:tc vMerge="1">
                  <a:txBody>
                    <a:bodyPr/>
                    <a:lstStyle/>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CEE9E5"/>
                    </a:solidFill>
                  </a:tcPr>
                </a:tc>
                <a:tc vMerge="1">
                  <a:txBody>
                    <a:bodyPr/>
                    <a:lstStyle/>
                    <a:p>
                      <a:pPr marL="171450" indent="-171450">
                        <a:buFont typeface="Arial" panose="020B0604020202020204" pitchFamily="34" charset="0"/>
                        <a:buChar char="•"/>
                      </a:pPr>
                      <a:endParaRPr lang="en-GB" sz="105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507918343"/>
                  </a:ext>
                </a:extLst>
              </a:tr>
              <a:tr h="1569030">
                <a:tc vMerge="1">
                  <a:txBody>
                    <a:bodyPr/>
                    <a:lstStyle/>
                    <a:p>
                      <a:endParaRPr lang="en-GB"/>
                    </a:p>
                  </a:txBody>
                  <a:tcPr/>
                </a:tc>
                <a:tc>
                  <a:txBody>
                    <a:bodyPr/>
                    <a:lstStyle/>
                    <a:p>
                      <a:pPr marL="0" indent="0">
                        <a:buFont typeface="Arial" panose="020B0604020202020204" pitchFamily="34" charset="0"/>
                        <a:buNone/>
                      </a:pPr>
                      <a:r>
                        <a:rPr lang="en-GB" sz="1100" dirty="0">
                          <a:effectLst/>
                          <a:latin typeface="Aptos" panose="020B0004020202020204" pitchFamily="34" charset="0"/>
                          <a:ea typeface="Calibri" panose="020F0502020204030204" pitchFamily="34" charset="0"/>
                          <a:cs typeface="Times New Roman" panose="02020603050405020304" pitchFamily="18" charset="0"/>
                        </a:rPr>
                        <a:t> </a:t>
                      </a:r>
                      <a:r>
                        <a:rPr lang="en-GB" sz="1100" b="1" i="1" dirty="0">
                          <a:latin typeface="Century Gothic" panose="020B0502020202020204" pitchFamily="34" charset="0"/>
                        </a:rPr>
                        <a:t>Developing from Year 7&amp;8:</a:t>
                      </a:r>
                    </a:p>
                    <a:p>
                      <a:pPr marL="171450" indent="-171450">
                        <a:buFont typeface="Arial" panose="020B0604020202020204" pitchFamily="34" charset="0"/>
                        <a:buChar char="•"/>
                      </a:pPr>
                      <a:r>
                        <a:rPr lang="en-GB" sz="1100" baseline="0" dirty="0">
                          <a:latin typeface="Century Gothic" panose="020B0502020202020204" pitchFamily="34" charset="0"/>
                        </a:rPr>
                        <a:t>How citizens lives are controlled through various time periods</a:t>
                      </a:r>
                    </a:p>
                    <a:p>
                      <a:pPr marL="171450" indent="-171450">
                        <a:buFont typeface="Arial" panose="020B0604020202020204" pitchFamily="34" charset="0"/>
                        <a:buChar char="•"/>
                      </a:pPr>
                      <a:r>
                        <a:rPr lang="en-GB" sz="1100" baseline="0" dirty="0">
                          <a:latin typeface="Century Gothic" panose="020B0502020202020204" pitchFamily="34" charset="0"/>
                        </a:rPr>
                        <a:t>Significance of individuals  and groups in understanding  the reasons why an event happens. </a:t>
                      </a:r>
                    </a:p>
                    <a:p>
                      <a:pPr marL="171450" indent="-171450">
                        <a:buFont typeface="Arial" panose="020B0604020202020204" pitchFamily="34" charset="0"/>
                        <a:buChar char="•"/>
                      </a:pPr>
                      <a:r>
                        <a:rPr lang="en-GB" sz="1100" b="0" baseline="0" dirty="0" err="1">
                          <a:latin typeface="Century Gothic" panose="020B0502020202020204" pitchFamily="34" charset="0"/>
                        </a:rPr>
                        <a:t>Birchensale</a:t>
                      </a:r>
                      <a:r>
                        <a:rPr lang="en-GB" sz="1100" b="0" baseline="0" dirty="0">
                          <a:latin typeface="Century Gothic" panose="020B0502020202020204" pitchFamily="34" charset="0"/>
                        </a:rPr>
                        <a:t>: Kristallnacht, Kindertransport, Dresden bombing campaigns. </a:t>
                      </a:r>
                    </a:p>
                    <a:p>
                      <a:pPr marL="171450" indent="-171450">
                        <a:buFont typeface="Arial" panose="020B0604020202020204" pitchFamily="34" charset="0"/>
                        <a:buChar char="•"/>
                      </a:pPr>
                      <a:r>
                        <a:rPr lang="en-GB" sz="1100" b="0" baseline="0" dirty="0">
                          <a:latin typeface="Century Gothic" panose="020B0502020202020204" pitchFamily="34" charset="0"/>
                        </a:rPr>
                        <a:t>Second World War</a:t>
                      </a:r>
                      <a:endParaRPr lang="en-GB" sz="1100" b="0" dirty="0">
                        <a:latin typeface="Century Gothic" panose="020B0502020202020204" pitchFamily="34" charset="0"/>
                      </a:endParaRPr>
                    </a:p>
                    <a:p>
                      <a:pPr marL="171450" indent="-171450">
                        <a:buFont typeface="Arial" panose="020B0604020202020204" pitchFamily="34" charset="0"/>
                        <a:buChar char="•"/>
                      </a:pPr>
                      <a:endParaRPr lang="en-GB" sz="1100" b="0" dirty="0">
                        <a:effectLst/>
                        <a:latin typeface="Calibri" panose="020F0502020204030204" pitchFamily="34" charset="0"/>
                        <a:cs typeface="Times New Roman" panose="02020603050405020304" pitchFamily="18" charset="0"/>
                      </a:endParaRPr>
                    </a:p>
                  </a:txBody>
                  <a:tcPr marL="68580" marR="68580" marT="0" marB="0"/>
                </a:tc>
                <a:tc gridSpan="2">
                  <a:txBody>
                    <a:bodyPr/>
                    <a:lstStyle/>
                    <a:p>
                      <a:pPr marL="0" indent="0">
                        <a:buFont typeface="Arial" panose="020B0604020202020204" pitchFamily="34" charset="0"/>
                        <a:buNone/>
                      </a:pPr>
                      <a:r>
                        <a:rPr lang="en-GB" sz="1100" b="1" i="1" baseline="0" dirty="0">
                          <a:latin typeface="Century Gothic" panose="020B0502020202020204" pitchFamily="34" charset="0"/>
                        </a:rPr>
                        <a:t>Developing from Year 7 &amp; 8</a:t>
                      </a:r>
                    </a:p>
                    <a:p>
                      <a:pPr marL="171450" indent="-171450">
                        <a:buFont typeface="Arial" panose="020B0604020202020204" pitchFamily="34" charset="0"/>
                        <a:buChar char="•"/>
                      </a:pPr>
                      <a:r>
                        <a:rPr lang="en-GB" sz="1050" b="1" baseline="0" dirty="0">
                          <a:latin typeface="Century Gothic" panose="020B0502020202020204" pitchFamily="34" charset="0"/>
                        </a:rPr>
                        <a:t>AO1</a:t>
                      </a:r>
                      <a:r>
                        <a:rPr lang="en-GB" sz="105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AO2</a:t>
                      </a:r>
                      <a:r>
                        <a:rPr lang="en-GB" sz="1050" baseline="0" dirty="0">
                          <a:latin typeface="Century Gothic" panose="020B0502020202020204" pitchFamily="34" charset="0"/>
                        </a:rPr>
                        <a:t>: More in depth analysis of significant factors using prior knowledge of first order concepts</a:t>
                      </a:r>
                    </a:p>
                    <a:p>
                      <a:pPr marL="171450" indent="-171450">
                        <a:buFont typeface="Arial" panose="020B0604020202020204" pitchFamily="34" charset="0"/>
                        <a:buChar char="•"/>
                      </a:pPr>
                      <a:r>
                        <a:rPr lang="en-GB" sz="1050" b="1" baseline="0" dirty="0">
                          <a:latin typeface="Century Gothic" panose="020B0502020202020204" pitchFamily="34" charset="0"/>
                        </a:rPr>
                        <a:t>AO3</a:t>
                      </a:r>
                      <a:r>
                        <a:rPr lang="en-GB" sz="1050" baseline="0" dirty="0">
                          <a:latin typeface="Century Gothic" panose="020B0502020202020204" pitchFamily="34" charset="0"/>
                        </a:rPr>
                        <a:t>: Moving from interpretations of sources to analysis of a variety of source types, based on nature, origin and purpose of the sources. </a:t>
                      </a:r>
                    </a:p>
                    <a:p>
                      <a:pPr marL="171450" indent="-171450">
                        <a:buFont typeface="Arial" panose="020B0604020202020204" pitchFamily="34" charset="0"/>
                        <a:buChar char="•"/>
                      </a:pPr>
                      <a:r>
                        <a:rPr lang="en-GB" sz="1050" b="1" baseline="0" dirty="0">
                          <a:latin typeface="Century Gothic" panose="020B0502020202020204" pitchFamily="34" charset="0"/>
                        </a:rPr>
                        <a:t>AO4</a:t>
                      </a:r>
                      <a:r>
                        <a:rPr lang="en-GB" sz="1050" b="0" baseline="0" dirty="0">
                          <a:latin typeface="Century Gothic" panose="020B0502020202020204" pitchFamily="34" charset="0"/>
                        </a:rPr>
                        <a:t>: Moving from being able to identify the argument within a historical interpretation to understanding why those interpretations are formed.</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baseline="0" dirty="0">
                          <a:latin typeface="Century Gothic" panose="020B0502020202020204" pitchFamily="34" charset="0"/>
                        </a:rPr>
                        <a:t>Cultural Diversity </a:t>
                      </a: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221013" y="0"/>
            <a:ext cx="5511445"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FF0000"/>
                </a:solidFill>
                <a:effectLst/>
                <a:latin typeface="Century Gothic" panose="020B0502020202020204" pitchFamily="34" charset="0"/>
              </a:rPr>
              <a:t>Year 9</a:t>
            </a:r>
          </a:p>
        </p:txBody>
      </p:sp>
    </p:spTree>
    <p:extLst>
      <p:ext uri="{BB962C8B-B14F-4D97-AF65-F5344CB8AC3E}">
        <p14:creationId xmlns:p14="http://schemas.microsoft.com/office/powerpoint/2010/main" val="871024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24031430"/>
              </p:ext>
            </p:extLst>
          </p:nvPr>
        </p:nvGraphicFramePr>
        <p:xfrm>
          <a:off x="0" y="461667"/>
          <a:ext cx="12192000" cy="6431506"/>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49739">
                <a:tc>
                  <a:txBody>
                    <a:bodyPr/>
                    <a:lstStyle/>
                    <a:p>
                      <a:pPr algn="ctr"/>
                      <a:r>
                        <a:rPr lang="en-GB" sz="1100" b="1" dirty="0">
                          <a:latin typeface="Century Gothic" panose="020B0502020202020204" pitchFamily="34" charset="0"/>
                        </a:rPr>
                        <a:t>Term</a:t>
                      </a:r>
                    </a:p>
                  </a:txBody>
                  <a:tcPr/>
                </a:tc>
                <a:tc>
                  <a:txBody>
                    <a:bodyPr/>
                    <a:lstStyle/>
                    <a:p>
                      <a:pPr algn="ctr"/>
                      <a:r>
                        <a:rPr lang="en-GB" sz="1100" b="1" baseline="0" dirty="0">
                          <a:latin typeface="Century Gothic" panose="020B0502020202020204" pitchFamily="34" charset="0"/>
                        </a:rPr>
                        <a:t>Substantive Knowledge (The what)</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Disciplinary</a:t>
                      </a:r>
                      <a:r>
                        <a:rPr lang="en-GB" sz="1100" b="1" baseline="0" dirty="0">
                          <a:latin typeface="Century Gothic" panose="020B0502020202020204" pitchFamily="34" charset="0"/>
                        </a:rPr>
                        <a:t> Knowledge (The How)</a:t>
                      </a:r>
                      <a:endParaRPr lang="en-GB" sz="1100" b="1" dirty="0">
                        <a:latin typeface="Century Gothic" panose="020B0502020202020204" pitchFamily="34" charset="0"/>
                      </a:endParaRPr>
                    </a:p>
                  </a:txBody>
                  <a:tcPr/>
                </a:tc>
                <a:tc>
                  <a:txBody>
                    <a:bodyPr/>
                    <a:lstStyle/>
                    <a:p>
                      <a:pPr algn="ctr"/>
                      <a:r>
                        <a:rPr lang="en-GB" sz="1100" b="1" dirty="0">
                          <a:latin typeface="Century Gothic" panose="020B0502020202020204" pitchFamily="34" charset="0"/>
                        </a:rPr>
                        <a:t>Hinterland</a:t>
                      </a:r>
                    </a:p>
                  </a:txBody>
                  <a:tcPr/>
                </a:tc>
                <a:extLst>
                  <a:ext uri="{0D108BD9-81ED-4DB2-BD59-A6C34878D82A}">
                    <a16:rowId xmlns:a16="http://schemas.microsoft.com/office/drawing/2014/main" val="10000"/>
                  </a:ext>
                </a:extLst>
              </a:tr>
              <a:tr h="2710406">
                <a:tc>
                  <a:txBody>
                    <a:bodyPr/>
                    <a:lstStyle/>
                    <a:p>
                      <a:pPr algn="ctr"/>
                      <a:r>
                        <a:rPr lang="en-GB" sz="1050" b="1" dirty="0">
                          <a:latin typeface="Century Gothic" panose="020B0502020202020204" pitchFamily="34" charset="0"/>
                        </a:rPr>
                        <a:t>Summer 1</a:t>
                      </a:r>
                    </a:p>
                  </a:txBody>
                  <a:tcPr>
                    <a:solidFill>
                      <a:srgbClr val="FFEDC8"/>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0" i="1"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dirty="0">
                          <a:latin typeface="Century Gothic" panose="020B0502020202020204" pitchFamily="34" charset="0"/>
                        </a:rPr>
                        <a:t>How Cold was the Cold War?</a:t>
                      </a:r>
                      <a:endParaRPr lang="en-GB" sz="1050" b="0" i="1"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Post WW2 relations and introduction to the superpowers- Power+ dictatorship+ ideology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Why did the USA drop the atomic bomb? Pearl harbour and American isolationism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Hiroshima impact and consequences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The lead up to the Berlin Blockade and its impact on superpower relations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Space race and its impact on technology. Focus on the hidden figures that made it possible – Race, discrimination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Cuban Missile Crisis and how it was solved- ideology, power,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dirty="0">
                          <a:latin typeface="Century Gothic" panose="020B0502020202020204" pitchFamily="34" charset="0"/>
                        </a:rPr>
                        <a:t>Americas involvement in the Vietnam war.</a:t>
                      </a:r>
                    </a:p>
                  </a:txBody>
                  <a:tcPr>
                    <a:solidFill>
                      <a:srgbClr val="FFEDC8"/>
                    </a:solidFill>
                  </a:tcPr>
                </a:tc>
                <a:tc rowSpan="2">
                  <a:txBody>
                    <a:bodyPr/>
                    <a:lstStyle/>
                    <a:p>
                      <a:pPr marL="0" indent="0">
                        <a:buFont typeface="Arial" panose="020B0604020202020204" pitchFamily="34" charset="0"/>
                        <a:buNone/>
                      </a:pPr>
                      <a:r>
                        <a:rPr lang="en-GB" sz="1050" b="1" u="none" baseline="0" dirty="0">
                          <a:latin typeface="Century Gothic" panose="020B0502020202020204" pitchFamily="34" charset="0"/>
                        </a:rPr>
                        <a:t>AO1: </a:t>
                      </a:r>
                      <a:r>
                        <a:rPr lang="en-US" sz="1050" dirty="0">
                          <a:latin typeface="Century Gothic" panose="020B0502020202020204" pitchFamily="34" charset="0"/>
                        </a:rPr>
                        <a:t>Comprehension,</a:t>
                      </a:r>
                      <a:r>
                        <a:rPr lang="en-US" sz="1050" baseline="0" dirty="0">
                          <a:latin typeface="Century Gothic" panose="020B0502020202020204" pitchFamily="34" charset="0"/>
                        </a:rPr>
                        <a:t> </a:t>
                      </a:r>
                      <a:r>
                        <a:rPr lang="en-US" sz="1050" dirty="0">
                          <a:latin typeface="Century Gothic" panose="020B0502020202020204" pitchFamily="34" charset="0"/>
                        </a:rPr>
                        <a:t>retrieval</a:t>
                      </a:r>
                      <a:r>
                        <a:rPr lang="en-US" sz="1050" baseline="0" dirty="0">
                          <a:latin typeface="Century Gothic" panose="020B0502020202020204" pitchFamily="34" charset="0"/>
                        </a:rPr>
                        <a:t>, offer analysis of the significance of factors, making use of accurate and relevant factual detail to support analysis, producing a balanced argument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b="1" baseline="0" dirty="0">
                          <a:latin typeface="Century Gothic" panose="020B0502020202020204" pitchFamily="34" charset="0"/>
                        </a:rPr>
                        <a:t>AO2: </a:t>
                      </a:r>
                      <a:r>
                        <a:rPr lang="en-US" sz="1050" baseline="0" dirty="0">
                          <a:latin typeface="Century Gothic" panose="020B0502020202020204" pitchFamily="34" charset="0"/>
                        </a:rPr>
                        <a:t>strong explanation of </a:t>
                      </a:r>
                      <a:r>
                        <a:rPr lang="en-US" sz="1050" b="1" baseline="0" dirty="0">
                          <a:solidFill>
                            <a:srgbClr val="FF0000"/>
                          </a:solidFill>
                          <a:latin typeface="Century Gothic" panose="020B0502020202020204" pitchFamily="34" charset="0"/>
                        </a:rPr>
                        <a:t>cause and consequence/ significance</a:t>
                      </a:r>
                      <a:r>
                        <a:rPr lang="en-US" sz="1050" baseline="0" dirty="0">
                          <a:latin typeface="Century Gothic" panose="020B0502020202020204" pitchFamily="34" charset="0"/>
                        </a:rPr>
                        <a:t>, beginning to explain second-order concepts across longer periods of time (</a:t>
                      </a:r>
                      <a:r>
                        <a:rPr lang="en-US" sz="1050" i="1" baseline="0" dirty="0" err="1">
                          <a:latin typeface="Century Gothic" panose="020B0502020202020204" pitchFamily="34" charset="0"/>
                        </a:rPr>
                        <a:t>synopticity</a:t>
                      </a:r>
                      <a:r>
                        <a:rPr lang="en-US" sz="1050" baseline="0" dirty="0">
                          <a:latin typeface="Century Gothic" panose="020B0502020202020204" pitchFamily="34" charset="0"/>
                        </a:rPr>
                        <a:t>.)</a:t>
                      </a:r>
                    </a:p>
                    <a:p>
                      <a:pPr marL="0" indent="0">
                        <a:buFont typeface="Arial" panose="020B0604020202020204" pitchFamily="34" charset="0"/>
                        <a:buNone/>
                      </a:pPr>
                      <a:endParaRPr lang="en-US" sz="1050" baseline="0" dirty="0">
                        <a:latin typeface="Century Gothic" panose="020B0502020202020204" pitchFamily="34" charset="0"/>
                      </a:endParaRPr>
                    </a:p>
                    <a:p>
                      <a:pPr marL="0" indent="0">
                        <a:buFont typeface="Arial" panose="020B0604020202020204" pitchFamily="34" charset="0"/>
                        <a:buNone/>
                      </a:pPr>
                      <a:r>
                        <a:rPr lang="en-US" sz="1050" b="1" baseline="0" dirty="0">
                          <a:latin typeface="Century Gothic" panose="020B0502020202020204" pitchFamily="34" charset="0"/>
                        </a:rPr>
                        <a:t>AO3: </a:t>
                      </a:r>
                      <a:r>
                        <a:rPr lang="en-US" sz="1050" baseline="0" dirty="0">
                          <a:latin typeface="Century Gothic" panose="020B0502020202020204" pitchFamily="34" charset="0"/>
                        </a:rPr>
                        <a:t>Developed source analysis, with some evaluation . A comprehensive use of contextual knowledge to </a:t>
                      </a:r>
                      <a:r>
                        <a:rPr lang="en-US" sz="1050" baseline="0" dirty="0" err="1">
                          <a:latin typeface="Century Gothic" panose="020B0502020202020204" pitchFamily="34" charset="0"/>
                        </a:rPr>
                        <a:t>analyse</a:t>
                      </a:r>
                      <a:r>
                        <a:rPr lang="en-US" sz="1050" baseline="0" dirty="0">
                          <a:latin typeface="Century Gothic" panose="020B0502020202020204" pitchFamily="34" charset="0"/>
                        </a:rPr>
                        <a:t> the usefulness of a source (provenance) and comparison of sources. Understanding of link between purpose and source reliability for a variety of source types</a:t>
                      </a:r>
                    </a:p>
                    <a:p>
                      <a:pPr marL="0" indent="0">
                        <a:buFont typeface="Arial" panose="020B0604020202020204" pitchFamily="34" charset="0"/>
                        <a:buNone/>
                      </a:pPr>
                      <a:endParaRPr lang="en-US" sz="1050" b="1" baseline="0" dirty="0">
                        <a:latin typeface="Century Gothic" panose="020B0502020202020204" pitchFamily="34" charset="0"/>
                      </a:endParaRPr>
                    </a:p>
                    <a:p>
                      <a:pPr marL="0" indent="0">
                        <a:buFont typeface="Arial" panose="020B0604020202020204" pitchFamily="34" charset="0"/>
                        <a:buNone/>
                      </a:pPr>
                      <a:r>
                        <a:rPr lang="en-US" sz="1050" b="1" u="none" baseline="0" dirty="0">
                          <a:latin typeface="Century Gothic" panose="020B0502020202020204" pitchFamily="34" charset="0"/>
                        </a:rPr>
                        <a:t>AO4: </a:t>
                      </a:r>
                      <a:r>
                        <a:rPr lang="en-US" sz="1050" baseline="0" dirty="0">
                          <a:latin typeface="Century Gothic" panose="020B0502020202020204" pitchFamily="34" charset="0"/>
                        </a:rPr>
                        <a:t>Comprehension of contrasting historical interpretations and </a:t>
                      </a:r>
                      <a:r>
                        <a:rPr lang="en-GB" sz="1050" baseline="0" dirty="0">
                          <a:latin typeface="Century Gothic" panose="020B0502020202020204" pitchFamily="34" charset="0"/>
                        </a:rPr>
                        <a:t>can explain why historians have different interpretations of the past, with use of context and purpose, some evaluation of convincingness of interpretations</a:t>
                      </a:r>
                    </a:p>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FFEDC8"/>
                    </a:solidFill>
                  </a:tcPr>
                </a:tc>
                <a:tc rowSpan="2">
                  <a:txBody>
                    <a:bodyPr/>
                    <a:lstStyle/>
                    <a:p>
                      <a:pPr marL="0" indent="0">
                        <a:buFont typeface="Arial" panose="020B0604020202020204" pitchFamily="34" charset="0"/>
                        <a:buNone/>
                      </a:pPr>
                      <a:endParaRPr lang="en-GB" sz="1050" b="1" u="sng" baseline="0" dirty="0">
                        <a:latin typeface="Century Gothic" panose="020B0502020202020204" pitchFamily="34" charset="0"/>
                      </a:endParaRPr>
                    </a:p>
                    <a:p>
                      <a:pPr marL="0" indent="0">
                        <a:buFont typeface="Arial" panose="020B0604020202020204" pitchFamily="34" charset="0"/>
                        <a:buNone/>
                      </a:pPr>
                      <a:r>
                        <a:rPr lang="en-GB" sz="1050" b="1" u="sng" baseline="0" dirty="0">
                          <a:latin typeface="Century Gothic" panose="020B0502020202020204" pitchFamily="34" charset="0"/>
                        </a:rPr>
                        <a:t>Cold War</a:t>
                      </a:r>
                    </a:p>
                    <a:p>
                      <a:pPr marL="0" indent="0">
                        <a:buFont typeface="Arial" panose="020B0604020202020204" pitchFamily="34" charset="0"/>
                        <a:buNone/>
                      </a:pPr>
                      <a:endParaRPr lang="en-GB" sz="1050" u="sng" baseline="0" dirty="0">
                        <a:latin typeface="Century Gothic" panose="020B0502020202020204" pitchFamily="34" charset="0"/>
                      </a:endParaRPr>
                    </a:p>
                    <a:p>
                      <a:pPr marL="171450" indent="-171450">
                        <a:buFont typeface="Arial" panose="020B0604020202020204" pitchFamily="34" charset="0"/>
                        <a:buChar char="•"/>
                      </a:pPr>
                      <a:r>
                        <a:rPr lang="en-GB" sz="1050" b="0" u="none" baseline="0" dirty="0">
                          <a:latin typeface="Century Gothic" panose="020B0502020202020204" pitchFamily="34" charset="0"/>
                        </a:rPr>
                        <a:t>Russia and its development into the USSR</a:t>
                      </a:r>
                    </a:p>
                    <a:p>
                      <a:pPr marL="171450" indent="-171450">
                        <a:buFont typeface="Arial" panose="020B0604020202020204" pitchFamily="34" charset="0"/>
                        <a:buChar char="•"/>
                      </a:pPr>
                      <a:r>
                        <a:rPr lang="en-GB" sz="1050" b="0" u="none" baseline="0" dirty="0">
                          <a:latin typeface="Century Gothic" panose="020B0502020202020204" pitchFamily="34" charset="0"/>
                        </a:rPr>
                        <a:t>America before and after the World Wars </a:t>
                      </a:r>
                    </a:p>
                    <a:p>
                      <a:pPr marL="171450" indent="-171450">
                        <a:buFont typeface="Arial" panose="020B0604020202020204" pitchFamily="34" charset="0"/>
                        <a:buChar char="•"/>
                      </a:pPr>
                      <a:r>
                        <a:rPr lang="en-GB" sz="1050" b="0" u="none" baseline="0" dirty="0">
                          <a:latin typeface="Century Gothic" panose="020B0502020202020204" pitchFamily="34" charset="0"/>
                        </a:rPr>
                        <a:t>Post war conferences </a:t>
                      </a: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171450" indent="-171450">
                        <a:buFont typeface="Arial" panose="020B0604020202020204" pitchFamily="34" charset="0"/>
                        <a:buChar char="•"/>
                      </a:pPr>
                      <a:endParaRPr lang="en-GB" sz="1050" b="0" u="sng" baseline="0" dirty="0">
                        <a:latin typeface="Century Gothic" panose="020B0502020202020204" pitchFamily="34" charset="0"/>
                      </a:endParaRPr>
                    </a:p>
                    <a:p>
                      <a:pPr marL="0" indent="0">
                        <a:buFont typeface="Arial" panose="020B0604020202020204" pitchFamily="34" charset="0"/>
                        <a:buNone/>
                      </a:pPr>
                      <a:r>
                        <a:rPr lang="en-GB" sz="1050" b="1" u="sng" baseline="0" dirty="0">
                          <a:latin typeface="Century Gothic" panose="020B0502020202020204" pitchFamily="34" charset="0"/>
                        </a:rPr>
                        <a:t>Civil Rights </a:t>
                      </a:r>
                    </a:p>
                    <a:p>
                      <a:pPr marL="171450" indent="-171450">
                        <a:buFont typeface="Arial" panose="020B0604020202020204" pitchFamily="34" charset="0"/>
                        <a:buChar char="•"/>
                      </a:pPr>
                      <a:r>
                        <a:rPr lang="en-GB" sz="1050" b="0" u="none" baseline="0" dirty="0">
                          <a:latin typeface="Century Gothic" panose="020B0502020202020204" pitchFamily="34" charset="0"/>
                        </a:rPr>
                        <a:t>Party system in America </a:t>
                      </a:r>
                    </a:p>
                    <a:p>
                      <a:pPr marL="171450" indent="-171450">
                        <a:buFont typeface="Arial" panose="020B0604020202020204" pitchFamily="34" charset="0"/>
                        <a:buChar char="•"/>
                      </a:pPr>
                      <a:r>
                        <a:rPr lang="en-GB" sz="1050" b="0" u="none" baseline="0" dirty="0">
                          <a:latin typeface="Century Gothic" panose="020B0502020202020204" pitchFamily="34" charset="0"/>
                        </a:rPr>
                        <a:t>American politicians </a:t>
                      </a:r>
                    </a:p>
                    <a:p>
                      <a:pPr marL="171450" indent="-171450">
                        <a:buFont typeface="Arial" panose="020B0604020202020204" pitchFamily="34" charset="0"/>
                        <a:buChar char="•"/>
                      </a:pPr>
                      <a:r>
                        <a:rPr lang="en-GB" sz="1050" b="0" u="none" baseline="0" dirty="0">
                          <a:latin typeface="Century Gothic" panose="020B0502020202020204" pitchFamily="34" charset="0"/>
                        </a:rPr>
                        <a:t>Conservatism </a:t>
                      </a:r>
                    </a:p>
                    <a:p>
                      <a:pPr marL="171450" indent="-171450">
                        <a:buFont typeface="Arial" panose="020B0604020202020204" pitchFamily="34" charset="0"/>
                        <a:buChar char="•"/>
                      </a:pPr>
                      <a:r>
                        <a:rPr lang="en-GB" sz="1050" b="0" u="none" baseline="0" dirty="0">
                          <a:latin typeface="Century Gothic" panose="020B0502020202020204" pitchFamily="34" charset="0"/>
                        </a:rPr>
                        <a:t>Red scare </a:t>
                      </a:r>
                    </a:p>
                    <a:p>
                      <a:pPr marL="171450" indent="-171450">
                        <a:buFont typeface="Arial" panose="020B0604020202020204" pitchFamily="34" charset="0"/>
                        <a:buChar char="•"/>
                      </a:pPr>
                      <a:r>
                        <a:rPr lang="en-GB" sz="1050" b="0" u="none" baseline="0" dirty="0">
                          <a:latin typeface="Century Gothic" panose="020B0502020202020204" pitchFamily="34" charset="0"/>
                        </a:rPr>
                        <a:t>British immigration </a:t>
                      </a:r>
                    </a:p>
                    <a:p>
                      <a:pPr marL="171450" indent="-171450">
                        <a:buFont typeface="Arial" panose="020B0604020202020204" pitchFamily="34" charset="0"/>
                        <a:buChar char="•"/>
                      </a:pPr>
                      <a:r>
                        <a:rPr lang="en-GB" sz="1050" b="0" u="none" baseline="0" dirty="0">
                          <a:latin typeface="Century Gothic" panose="020B0502020202020204" pitchFamily="34" charset="0"/>
                        </a:rPr>
                        <a:t>Wind rush </a:t>
                      </a:r>
                    </a:p>
                    <a:p>
                      <a:pPr marL="171450" indent="-171450">
                        <a:buFont typeface="Arial" panose="020B0604020202020204" pitchFamily="34" charset="0"/>
                        <a:buChar char="•"/>
                      </a:pPr>
                      <a:r>
                        <a:rPr lang="en-GB" sz="1050" b="0" u="none" baseline="0" dirty="0">
                          <a:latin typeface="Century Gothic" panose="020B0502020202020204" pitchFamily="34" charset="0"/>
                        </a:rPr>
                        <a:t>Cardiff, Bristol and Liverpool riots. </a:t>
                      </a:r>
                    </a:p>
                  </a:txBody>
                  <a:tcPr>
                    <a:solidFill>
                      <a:srgbClr val="FFEDC8"/>
                    </a:solidFill>
                  </a:tcPr>
                </a:tc>
                <a:extLst>
                  <a:ext uri="{0D108BD9-81ED-4DB2-BD59-A6C34878D82A}">
                    <a16:rowId xmlns:a16="http://schemas.microsoft.com/office/drawing/2014/main" val="10001"/>
                  </a:ext>
                </a:extLst>
              </a:tr>
              <a:tr h="1782819">
                <a:tc rowSpan="2">
                  <a:txBody>
                    <a:bodyPr/>
                    <a:lstStyle/>
                    <a:p>
                      <a:r>
                        <a:rPr lang="en-GB" sz="1050" b="1" dirty="0">
                          <a:latin typeface="Century Gothic" panose="020B0502020202020204" pitchFamily="34" charset="0"/>
                        </a:rPr>
                        <a:t>Summer 2 </a:t>
                      </a:r>
                    </a:p>
                  </a:txBody>
                  <a:tcPr>
                    <a:solidFill>
                      <a:srgbClr val="FFEDC8"/>
                    </a:solidFill>
                  </a:tcPr>
                </a:tc>
                <a:tc>
                  <a:txBody>
                    <a:bodyPr/>
                    <a:lstStyle/>
                    <a:p>
                      <a:pPr>
                        <a:lnSpc>
                          <a:spcPct val="100000"/>
                        </a:lnSpc>
                        <a:spcAft>
                          <a:spcPts val="800"/>
                        </a:spcAft>
                      </a:pPr>
                      <a:r>
                        <a:rPr lang="en-GB" sz="1050" b="1" i="1" dirty="0">
                          <a:effectLst/>
                          <a:latin typeface="Century Gothic" panose="020B0502020202020204" pitchFamily="34" charset="0"/>
                          <a:ea typeface="Calibri" panose="020F0502020204030204" pitchFamily="34" charset="0"/>
                          <a:cs typeface="Times New Roman" panose="02020603050405020304" pitchFamily="18" charset="0"/>
                        </a:rPr>
                        <a:t>Civil Rights in America </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Civil rights campaigns after WW2 – Race, immigration, prejudice, conflict </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American rights and segregation in America – Race, power, politics </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Martin Luther King and his importance to the movement</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Comparison between Britain and American civil rights- Empire, race, commonwealth, immigration </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Immigration act in Britian- immigration, race, conflict </a:t>
                      </a:r>
                    </a:p>
                    <a:p>
                      <a:pPr marL="144000" indent="-171450">
                        <a:lnSpc>
                          <a:spcPct val="100000"/>
                        </a:lnSpc>
                        <a:spcAft>
                          <a:spcPts val="0"/>
                        </a:spcAft>
                        <a:buFont typeface="Arial" panose="020B0604020202020204" pitchFamily="34" charset="0"/>
                        <a:buChar char="•"/>
                      </a:pPr>
                      <a:r>
                        <a:rPr lang="en-GB" sz="1050" b="0" i="0" dirty="0">
                          <a:effectLst/>
                          <a:latin typeface="Century Gothic" panose="020B0502020202020204" pitchFamily="34" charset="0"/>
                          <a:ea typeface="Calibri" panose="020F0502020204030204" pitchFamily="34" charset="0"/>
                          <a:cs typeface="Times New Roman" panose="02020603050405020304" pitchFamily="18" charset="0"/>
                        </a:rPr>
                        <a:t>Bristol boycott </a:t>
                      </a:r>
                    </a:p>
                  </a:txBody>
                  <a:tcPr marL="68580" marR="68580" marT="0" marB="0">
                    <a:solidFill>
                      <a:srgbClr val="FFEDC8"/>
                    </a:solidFill>
                  </a:tcPr>
                </a:tc>
                <a:tc vMerge="1">
                  <a:txBody>
                    <a:bodyPr/>
                    <a:lstStyle/>
                    <a:p>
                      <a:pPr marL="0" indent="0">
                        <a:buFont typeface="Arial" panose="020B0604020202020204" pitchFamily="34" charset="0"/>
                        <a:buNone/>
                      </a:pPr>
                      <a:endParaRPr lang="en-GB" sz="1050" baseline="0" dirty="0">
                        <a:latin typeface="Century Gothic" panose="020B0502020202020204" pitchFamily="34" charset="0"/>
                      </a:endParaRPr>
                    </a:p>
                  </a:txBody>
                  <a:tcPr>
                    <a:solidFill>
                      <a:srgbClr val="CEE9E5"/>
                    </a:solidFill>
                  </a:tcPr>
                </a:tc>
                <a:tc vMerge="1">
                  <a:txBody>
                    <a:bodyPr/>
                    <a:lstStyle/>
                    <a:p>
                      <a:pPr marL="171450" indent="-171450">
                        <a:buFont typeface="Arial" panose="020B0604020202020204" pitchFamily="34" charset="0"/>
                        <a:buChar char="•"/>
                      </a:pPr>
                      <a:endParaRPr lang="en-GB" sz="105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507918343"/>
                  </a:ext>
                </a:extLst>
              </a:tr>
              <a:tr h="1564929">
                <a:tc vMerge="1">
                  <a:txBody>
                    <a:bodyPr/>
                    <a:lstStyle/>
                    <a:p>
                      <a:endParaRPr lang="en-GB"/>
                    </a:p>
                  </a:txBody>
                  <a:tcPr/>
                </a:tc>
                <a:tc grid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dirty="0">
                          <a:latin typeface="Century Gothic" panose="020B0502020202020204" pitchFamily="34" charset="0"/>
                        </a:rPr>
                        <a:t>By the end of Year 9, our</a:t>
                      </a:r>
                      <a:r>
                        <a:rPr lang="en-GB" sz="1050" b="0" baseline="0" dirty="0">
                          <a:latin typeface="Century Gothic" panose="020B0502020202020204" pitchFamily="34" charset="0"/>
                        </a:rPr>
                        <a:t> aim is that students will have a strong grasp of 20</a:t>
                      </a:r>
                      <a:r>
                        <a:rPr lang="en-GB" sz="1050" b="0" baseline="30000" dirty="0">
                          <a:latin typeface="Century Gothic" panose="020B0502020202020204" pitchFamily="34" charset="0"/>
                        </a:rPr>
                        <a:t>th</a:t>
                      </a:r>
                      <a:r>
                        <a:rPr lang="en-GB" sz="1050" b="0" baseline="0" dirty="0">
                          <a:latin typeface="Century Gothic" panose="020B0502020202020204" pitchFamily="34" charset="0"/>
                        </a:rPr>
                        <a:t> Century World history as well as their depth study in Weimar and Nazi Germany. They will have a clear understanding of the various political ideologies which emerged in the era, reviewing consistently throughout the year to ensure this knowledge is secure ready for KS4. Students will be able to explain how factors are interrelated through drawing on knowledge of the consequences of WW1 at the end of Year 8 in our MAT Middle Schools in order to explain why there was another war. This knowledge will also be retrieved when thinking about The Cold War. Students will confidently be able to produce a coherent and balanced argument, from which they can produce a substantiated judgement. In terms of second-order concepts, by the end of Year 9 students will have a confident grasp of how to explain causes and consequences and treat them as interrelated. They will also be confident in showing an awareness of change and continuity, within their time period but also through drawing links to previous time periods studied, thus having developed </a:t>
                      </a:r>
                      <a:r>
                        <a:rPr lang="en-GB" sz="1050" b="0" baseline="0" dirty="0" err="1">
                          <a:latin typeface="Century Gothic" panose="020B0502020202020204" pitchFamily="34" charset="0"/>
                        </a:rPr>
                        <a:t>synopticity</a:t>
                      </a:r>
                      <a:r>
                        <a:rPr lang="en-GB" sz="1050" b="0" baseline="0" dirty="0">
                          <a:latin typeface="Century Gothic" panose="020B0502020202020204" pitchFamily="34" charset="0"/>
                        </a:rPr>
                        <a:t>. Students will have developed from beginning to judge the usefulness of a source to being able to compare various types of source and analyse these different types of source with confidence. They will have also developed ‘mastery’ in analysing satire in cartoons. Finally, students will have developed from explaining why interpretations differ, to synthesising aspects of different interpretations in order to produce their own interpretation as well as a judgement on the validity of differing interpretations.</a:t>
                      </a:r>
                      <a:endParaRPr lang="en-GB" sz="1050" b="0" dirty="0">
                        <a:latin typeface="Century Gothic" panose="020B0502020202020204" pitchFamily="34" charset="0"/>
                      </a:endParaRPr>
                    </a:p>
                  </a:txBody>
                  <a:tcPr marL="68580" marR="68580" marT="0" marB="0"/>
                </a:tc>
                <a:tc hMerge="1">
                  <a:txBody>
                    <a:bodyPr/>
                    <a:lstStyle/>
                    <a:p>
                      <a:pPr marL="0" indent="0">
                        <a:buFont typeface="Arial" panose="020B0604020202020204" pitchFamily="34" charset="0"/>
                        <a:buNone/>
                      </a:pPr>
                      <a:endParaRPr lang="en-GB" sz="105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1" baseline="0" dirty="0">
                          <a:latin typeface="Century Gothic" panose="020B0502020202020204" pitchFamily="34" charset="0"/>
                        </a:rPr>
                        <a:t>Cultural Diversity </a:t>
                      </a: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221013" y="0"/>
            <a:ext cx="5511445"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FF0000"/>
                </a:solidFill>
                <a:effectLst/>
                <a:latin typeface="Century Gothic" panose="020B0502020202020204" pitchFamily="34" charset="0"/>
              </a:rPr>
              <a:t>Year 9</a:t>
            </a:r>
          </a:p>
        </p:txBody>
      </p:sp>
    </p:spTree>
    <p:extLst>
      <p:ext uri="{BB962C8B-B14F-4D97-AF65-F5344CB8AC3E}">
        <p14:creationId xmlns:p14="http://schemas.microsoft.com/office/powerpoint/2010/main" val="528804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8F0291-107A-4AAD-B720-C4B81364DC51}"/>
              </a:ext>
            </a:extLst>
          </p:cNvPr>
          <p:cNvSpPr/>
          <p:nvPr/>
        </p:nvSpPr>
        <p:spPr>
          <a:xfrm>
            <a:off x="1654774" y="1859339"/>
            <a:ext cx="8882452" cy="3139321"/>
          </a:xfrm>
          <a:prstGeom prst="rect">
            <a:avLst/>
          </a:prstGeom>
          <a:noFill/>
        </p:spPr>
        <p:txBody>
          <a:bodyPr wrap="square" lIns="91440" tIns="45720" rIns="91440" bIns="45720">
            <a:spAutoFit/>
          </a:bodyPr>
          <a:lstStyle/>
          <a:p>
            <a:pPr algn="ctr"/>
            <a:r>
              <a:rPr lang="en-US" sz="6600" b="1" cap="none" spc="0" dirty="0">
                <a:ln w="22225">
                  <a:solidFill>
                    <a:sysClr val="windowText" lastClr="000000"/>
                  </a:solidFill>
                  <a:prstDash val="solid"/>
                </a:ln>
                <a:effectLst/>
                <a:latin typeface="Century Gothic" panose="020B0502020202020204" pitchFamily="34" charset="0"/>
              </a:rPr>
              <a:t>THS History Curriculum Intent; </a:t>
            </a:r>
            <a:r>
              <a:rPr lang="en-US" sz="6600" b="1" dirty="0">
                <a:ln w="22225">
                  <a:solidFill>
                    <a:sysClr val="windowText" lastClr="000000"/>
                  </a:solidFill>
                  <a:prstDash val="solid"/>
                </a:ln>
                <a:solidFill>
                  <a:srgbClr val="00B0F0"/>
                </a:solidFill>
                <a:latin typeface="Century Gothic" panose="020B0502020202020204" pitchFamily="34" charset="0"/>
              </a:rPr>
              <a:t>Key Stage Four</a:t>
            </a:r>
            <a:endParaRPr lang="en-US" sz="6600" b="1" cap="none" spc="0" dirty="0">
              <a:ln w="22225">
                <a:solidFill>
                  <a:sysClr val="windowText" lastClr="000000"/>
                </a:solidFill>
                <a:prstDash val="solid"/>
              </a:ln>
              <a:solidFill>
                <a:srgbClr val="00B0F0"/>
              </a:solidFill>
              <a:effectLst/>
              <a:latin typeface="Century Gothic" panose="020B0502020202020204" pitchFamily="34" charset="0"/>
            </a:endParaRPr>
          </a:p>
        </p:txBody>
      </p:sp>
    </p:spTree>
    <p:extLst>
      <p:ext uri="{BB962C8B-B14F-4D97-AF65-F5344CB8AC3E}">
        <p14:creationId xmlns:p14="http://schemas.microsoft.com/office/powerpoint/2010/main" val="344099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15877487"/>
              </p:ext>
            </p:extLst>
          </p:nvPr>
        </p:nvGraphicFramePr>
        <p:xfrm>
          <a:off x="17755" y="461666"/>
          <a:ext cx="12174245" cy="6456644"/>
        </p:xfrm>
        <a:graphic>
          <a:graphicData uri="http://schemas.openxmlformats.org/drawingml/2006/table">
            <a:tbl>
              <a:tblPr firstRow="1" bandRow="1">
                <a:tableStyleId>{5940675A-B579-460E-94D1-54222C63F5DA}</a:tableStyleId>
              </a:tblPr>
              <a:tblGrid>
                <a:gridCol w="791785">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55413">
                <a:tc>
                  <a:txBody>
                    <a:bodyPr/>
                    <a:lstStyle/>
                    <a:p>
                      <a:pPr algn="ctr"/>
                      <a:r>
                        <a:rPr lang="en-GB" sz="1200" b="1" dirty="0">
                          <a:latin typeface="Century Gothic" panose="020B0502020202020204" pitchFamily="34" charset="0"/>
                        </a:rPr>
                        <a:t>Term</a:t>
                      </a:r>
                    </a:p>
                  </a:txBody>
                  <a:tcPr>
                    <a:solidFill>
                      <a:srgbClr val="CEE9E5"/>
                    </a:solidFill>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solidFill>
                      <a:srgbClr val="CEE9E5"/>
                    </a:solidFill>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solidFill>
                      <a:srgbClr val="CEE9E5"/>
                    </a:solidFill>
                  </a:tcPr>
                </a:tc>
                <a:tc>
                  <a:txBody>
                    <a:bodyPr/>
                    <a:lstStyle/>
                    <a:p>
                      <a:pPr algn="ctr"/>
                      <a:r>
                        <a:rPr lang="en-GB" sz="1200" b="1" dirty="0">
                          <a:latin typeface="Century Gothic" panose="020B0502020202020204" pitchFamily="34" charset="0"/>
                        </a:rPr>
                        <a:t>Hinterland</a:t>
                      </a:r>
                    </a:p>
                  </a:txBody>
                  <a:tcPr>
                    <a:solidFill>
                      <a:srgbClr val="CEE9E5"/>
                    </a:solidFill>
                  </a:tcPr>
                </a:tc>
                <a:extLst>
                  <a:ext uri="{0D108BD9-81ED-4DB2-BD59-A6C34878D82A}">
                    <a16:rowId xmlns:a16="http://schemas.microsoft.com/office/drawing/2014/main" val="10000"/>
                  </a:ext>
                </a:extLst>
              </a:tr>
              <a:tr h="4399245">
                <a:tc rowSpan="2">
                  <a:txBody>
                    <a:bodyPr/>
                    <a:lstStyle/>
                    <a:p>
                      <a:pPr algn="ctr"/>
                      <a:r>
                        <a:rPr lang="en-GB" sz="1200" b="1" dirty="0">
                          <a:latin typeface="Century Gothic" panose="020B0502020202020204" pitchFamily="34" charset="0"/>
                        </a:rPr>
                        <a:t>Autumn</a:t>
                      </a:r>
                    </a:p>
                  </a:txBody>
                  <a:tcPr>
                    <a:solidFill>
                      <a:srgbClr val="CEE9E5"/>
                    </a:solidFill>
                  </a:tcPr>
                </a:tc>
                <a:tc>
                  <a:txBody>
                    <a:bodyPr/>
                    <a:lstStyle/>
                    <a:p>
                      <a:pPr marL="0" indent="0">
                        <a:buFont typeface="Arial" panose="020B0604020202020204" pitchFamily="34" charset="0"/>
                        <a:buNone/>
                      </a:pPr>
                      <a:endParaRPr lang="en-GB" sz="1200" b="0" dirty="0">
                        <a:latin typeface="Century Gothic" panose="020B0502020202020204" pitchFamily="34" charset="0"/>
                      </a:endParaRPr>
                    </a:p>
                    <a:p>
                      <a:pPr marL="0" indent="0">
                        <a:buFont typeface="Arial" panose="020B0604020202020204" pitchFamily="34" charset="0"/>
                        <a:buNone/>
                      </a:pPr>
                      <a:endParaRPr lang="en-GB" sz="1050" b="1" i="1" kern="1200" dirty="0">
                        <a:solidFill>
                          <a:schemeClr val="tx1"/>
                        </a:solidFill>
                        <a:effectLst/>
                        <a:latin typeface="Century Gothic" panose="020B0502020202020204" pitchFamily="34" charset="0"/>
                        <a:ea typeface="+mn-ea"/>
                        <a:cs typeface="+mn-cs"/>
                      </a:endParaRPr>
                    </a:p>
                    <a:p>
                      <a:pPr algn="l">
                        <a:lnSpc>
                          <a:spcPct val="107000"/>
                        </a:lnSpc>
                        <a:spcAft>
                          <a:spcPts val="800"/>
                        </a:spcAft>
                      </a:pPr>
                      <a:r>
                        <a:rPr lang="en-GB" sz="1050" b="1" i="1" dirty="0">
                          <a:effectLst/>
                          <a:latin typeface="Century Gothic" panose="020B0502020202020204" pitchFamily="34" charset="0"/>
                        </a:rPr>
                        <a:t>How much influence did the Church have on Medicine in Britain? </a:t>
                      </a:r>
                    </a:p>
                    <a:p>
                      <a:pPr marL="171450" indent="-171450" algn="l">
                        <a:lnSpc>
                          <a:spcPct val="107000"/>
                        </a:lnSpc>
                        <a:spcAft>
                          <a:spcPts val="80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Hippocrates and Galen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individuals, religion</a:t>
                      </a:r>
                    </a:p>
                    <a:p>
                      <a:pPr marL="171450" indent="-171450" algn="l">
                        <a:lnSpc>
                          <a:spcPct val="107000"/>
                        </a:lnSpc>
                        <a:spcAft>
                          <a:spcPts val="80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The Medieval Church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religion, power</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0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Approaches to medicine and treatment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religion, science</a:t>
                      </a:r>
                    </a:p>
                    <a:p>
                      <a:pPr marL="171450" indent="-171450" algn="l">
                        <a:lnSpc>
                          <a:spcPct val="100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The Black Death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religion, government, science</a:t>
                      </a:r>
                    </a:p>
                    <a:p>
                      <a:pPr marL="171450" indent="-171450" algn="l">
                        <a:lnSpc>
                          <a:spcPct val="100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The Renaissance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religion, power, individuals</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0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Vesalius, Harvey, Pare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Individuals, war, technology, chance</a:t>
                      </a:r>
                    </a:p>
                    <a:p>
                      <a:pPr marL="171450" indent="-171450" algn="l">
                        <a:lnSpc>
                          <a:spcPct val="100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The Great Plague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Government</a:t>
                      </a:r>
                    </a:p>
                    <a:p>
                      <a:pPr marL="171450" indent="-171450" algn="l">
                        <a:lnSpc>
                          <a:spcPct val="100000"/>
                        </a:lnSpc>
                        <a:spcAft>
                          <a:spcPts val="0"/>
                        </a:spcAft>
                        <a:buFont typeface="Arial" panose="020B0604020202020204" pitchFamily="34" charset="0"/>
                        <a:buChar char="•"/>
                      </a:pP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GB" sz="1050" b="1" i="1" dirty="0">
                          <a:effectLst/>
                          <a:latin typeface="Century Gothic" panose="020B0502020202020204" pitchFamily="34" charset="0"/>
                          <a:ea typeface="Calibri" panose="020F0502020204030204" pitchFamily="34" charset="0"/>
                          <a:cs typeface="Times New Roman" panose="02020603050405020304" pitchFamily="18" charset="0"/>
                        </a:rPr>
                        <a:t>How did the Industrial Revolution revolutionise Medicine in Britain? </a:t>
                      </a:r>
                      <a:endParaRPr lang="en-GB" sz="1050" i="1" dirty="0">
                        <a:latin typeface="Century Gothic" panose="020B0502020202020204" pitchFamily="34"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Public Health – Government, individuals, technology</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 The Industrial Revolution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social, Government</a:t>
                      </a:r>
                      <a:endParaRPr lang="en-GB" sz="1050" i="0" dirty="0">
                        <a:effectLst/>
                        <a:latin typeface="Century Gothic" panose="020B0502020202020204" pitchFamily="34"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Pasteur vs. Koch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War, individuals</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Florence Nightingale + Mary Seacole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War , Individuals </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Smallpox + vaccination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technology, communication</a:t>
                      </a:r>
                    </a:p>
                    <a:p>
                      <a:pPr marL="171450" indent="-171450" algn="l">
                        <a:lnSpc>
                          <a:spcPct val="107000"/>
                        </a:lnSpc>
                        <a:spcAft>
                          <a:spcPts val="0"/>
                        </a:spcAft>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Cholera + the Great Stink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Government, individuals, science</a:t>
                      </a:r>
                    </a:p>
                  </a:txBody>
                  <a:tcPr>
                    <a:solidFill>
                      <a:srgbClr val="CEE9E5"/>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AO1: </a:t>
                      </a:r>
                      <a:r>
                        <a:rPr lang="en-GB" sz="105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AO2: </a:t>
                      </a:r>
                      <a:r>
                        <a:rPr lang="en-GB" sz="1050" dirty="0">
                          <a:latin typeface="Century Gothic" panose="020B0502020202020204" pitchFamily="34" charset="0"/>
                        </a:rPr>
                        <a:t>Explain and analyse historical events and periods studied using  second order historical concepts; cause and consequence, similarity and difference, </a:t>
                      </a:r>
                      <a:r>
                        <a:rPr lang="en-GB" sz="1050" b="1" dirty="0">
                          <a:solidFill>
                            <a:srgbClr val="FF0000"/>
                          </a:solidFill>
                          <a:latin typeface="Century Gothic" panose="020B0502020202020204" pitchFamily="34" charset="0"/>
                        </a:rPr>
                        <a:t>change and continuity </a:t>
                      </a:r>
                      <a:r>
                        <a:rPr lang="en-GB" sz="1050" dirty="0">
                          <a:latin typeface="Century Gothic" panose="020B0502020202020204" pitchFamily="34" charset="0"/>
                        </a:rPr>
                        <a:t>and 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AO2: </a:t>
                      </a:r>
                      <a:r>
                        <a:rPr lang="en-GB" sz="1050" dirty="0">
                          <a:latin typeface="Century Gothic" panose="020B0502020202020204" pitchFamily="34" charset="0"/>
                        </a:rPr>
                        <a:t>Explain and analyse historical events and periods studied using  second order historical concepts; cause and consequence, similarity and difference, </a:t>
                      </a:r>
                      <a:r>
                        <a:rPr lang="en-GB" sz="1050" b="1" dirty="0">
                          <a:solidFill>
                            <a:srgbClr val="FF0000"/>
                          </a:solidFill>
                          <a:latin typeface="Century Gothic" panose="020B0502020202020204" pitchFamily="34" charset="0"/>
                        </a:rPr>
                        <a:t>change and continuity </a:t>
                      </a:r>
                      <a:r>
                        <a:rPr lang="en-GB" sz="1050" dirty="0">
                          <a:latin typeface="Century Gothic" panose="020B0502020202020204" pitchFamily="34" charset="0"/>
                        </a:rPr>
                        <a:t>and </a:t>
                      </a:r>
                      <a:r>
                        <a:rPr lang="en-GB" sz="1050" b="1" dirty="0">
                          <a:solidFill>
                            <a:srgbClr val="FF0000"/>
                          </a:solidFill>
                          <a:latin typeface="Century Gothic" panose="020B0502020202020204" pitchFamily="34" charset="0"/>
                        </a:rPr>
                        <a:t>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AO3: </a:t>
                      </a:r>
                      <a:r>
                        <a:rPr lang="en-GB" sz="105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AO4: </a:t>
                      </a:r>
                      <a:r>
                        <a:rPr lang="en-GB" sz="105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indent="0" algn="l">
                        <a:lnSpc>
                          <a:spcPct val="107000"/>
                        </a:lnSpc>
                        <a:spcAft>
                          <a:spcPts val="0"/>
                        </a:spcAft>
                        <a:buFont typeface="Arial" panose="020B0604020202020204" pitchFamily="34" charset="0"/>
                        <a:buNone/>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CEE9E5"/>
                    </a:solidFill>
                  </a:tcPr>
                </a:tc>
                <a:tc>
                  <a:txBody>
                    <a:bodyPr/>
                    <a:lstStyle/>
                    <a:p>
                      <a:pPr marL="0" indent="0">
                        <a:buFont typeface="Arial" panose="020B0604020202020204" pitchFamily="34" charset="0"/>
                        <a:buNone/>
                      </a:pPr>
                      <a:r>
                        <a:rPr lang="en-GB" sz="1200" b="1" baseline="0" dirty="0">
                          <a:latin typeface="Century Gothic" panose="020B0502020202020204" pitchFamily="34" charset="0"/>
                        </a:rPr>
                        <a:t>Life in Nazi Germany</a:t>
                      </a:r>
                    </a:p>
                    <a:p>
                      <a:pPr marL="171450" indent="-171450">
                        <a:buFont typeface="Arial" panose="020B0604020202020204" pitchFamily="34" charset="0"/>
                        <a:buChar char="•"/>
                      </a:pPr>
                      <a:r>
                        <a:rPr lang="en-GB" sz="1200" baseline="0" dirty="0">
                          <a:latin typeface="Century Gothic" panose="020B0502020202020204" pitchFamily="34" charset="0"/>
                        </a:rPr>
                        <a:t>The Clever Teen’s Guide to… </a:t>
                      </a:r>
                    </a:p>
                    <a:p>
                      <a:pPr marL="171450" indent="-171450">
                        <a:buFont typeface="Arial" panose="020B0604020202020204" pitchFamily="34" charset="0"/>
                        <a:buChar char="•"/>
                      </a:pPr>
                      <a:r>
                        <a:rPr lang="en-GB" sz="1200" baseline="0" dirty="0">
                          <a:latin typeface="Century Gothic" panose="020B0502020202020204" pitchFamily="34" charset="0"/>
                        </a:rPr>
                        <a:t>Swing Kids</a:t>
                      </a:r>
                    </a:p>
                    <a:p>
                      <a:pPr marL="171450" indent="-171450">
                        <a:buFont typeface="Arial" panose="020B0604020202020204" pitchFamily="34" charset="0"/>
                        <a:buChar char="•"/>
                      </a:pPr>
                      <a:r>
                        <a:rPr lang="en-GB" sz="1200" baseline="0" dirty="0">
                          <a:latin typeface="Century Gothic" panose="020B0502020202020204" pitchFamily="34" charset="0"/>
                        </a:rPr>
                        <a:t>Holocaust Survivor testimony</a:t>
                      </a:r>
                    </a:p>
                    <a:p>
                      <a:pPr marL="171450" indent="-171450">
                        <a:buFont typeface="Arial" panose="020B0604020202020204" pitchFamily="34" charset="0"/>
                        <a:buChar char="•"/>
                      </a:pPr>
                      <a:r>
                        <a:rPr lang="en-GB" sz="1200" baseline="0" dirty="0">
                          <a:latin typeface="Century Gothic" panose="020B0502020202020204" pitchFamily="34" charset="0"/>
                        </a:rPr>
                        <a:t>One Day in Auschwitz</a:t>
                      </a:r>
                    </a:p>
                    <a:p>
                      <a:pPr marL="0" indent="0">
                        <a:buFont typeface="Arial" panose="020B0604020202020204" pitchFamily="34" charset="0"/>
                        <a:buNone/>
                      </a:pPr>
                      <a:endParaRPr lang="en-GB" sz="1200" baseline="0" dirty="0">
                        <a:latin typeface="Century Gothic" panose="020B0502020202020204" pitchFamily="34" charset="0"/>
                      </a:endParaRPr>
                    </a:p>
                    <a:p>
                      <a:pPr marL="0" indent="0">
                        <a:buFont typeface="Arial" panose="020B0604020202020204" pitchFamily="34" charset="0"/>
                        <a:buNone/>
                      </a:pPr>
                      <a:r>
                        <a:rPr lang="en-GB" sz="1200" b="1" baseline="0" dirty="0">
                          <a:latin typeface="Century Gothic" panose="020B0502020202020204" pitchFamily="34" charset="0"/>
                        </a:rPr>
                        <a:t>Medicine in Britain</a:t>
                      </a:r>
                      <a:endParaRPr lang="en-GB" sz="1200" baseline="0" dirty="0">
                        <a:latin typeface="Century Gothic" panose="020B0502020202020204" pitchFamily="34" charset="0"/>
                      </a:endParaRPr>
                    </a:p>
                    <a:p>
                      <a:pPr marL="171450" indent="-171450">
                        <a:buFont typeface="Arial" panose="020B0604020202020204" pitchFamily="34" charset="0"/>
                        <a:buChar char="•"/>
                      </a:pPr>
                      <a:r>
                        <a:rPr lang="en-GB" sz="1200" baseline="0" dirty="0">
                          <a:latin typeface="Century Gothic" panose="020B0502020202020204" pitchFamily="34" charset="0"/>
                        </a:rPr>
                        <a:t>The influence of Ancient Greece/ Rome</a:t>
                      </a:r>
                    </a:p>
                    <a:p>
                      <a:pPr marL="171450" indent="-171450">
                        <a:buFont typeface="Arial" panose="020B0604020202020204" pitchFamily="34" charset="0"/>
                        <a:buChar char="•"/>
                      </a:pPr>
                      <a:r>
                        <a:rPr lang="en-GB" sz="1200" baseline="0" dirty="0">
                          <a:latin typeface="Century Gothic" panose="020B0502020202020204" pitchFamily="34" charset="0"/>
                        </a:rPr>
                        <a:t>Tudor England – the monarchy</a:t>
                      </a:r>
                    </a:p>
                    <a:p>
                      <a:pPr marL="171450" indent="-171450">
                        <a:buFont typeface="Arial" panose="020B0604020202020204" pitchFamily="34" charset="0"/>
                        <a:buChar char="•"/>
                      </a:pPr>
                      <a:r>
                        <a:rPr lang="en-GB" sz="1200" baseline="0" dirty="0">
                          <a:latin typeface="Century Gothic" panose="020B0502020202020204" pitchFamily="34" charset="0"/>
                        </a:rPr>
                        <a:t>Edward Vi + Lord Protectors</a:t>
                      </a:r>
                    </a:p>
                    <a:p>
                      <a:pPr marL="171450" indent="-171450">
                        <a:buFont typeface="Arial" panose="020B0604020202020204" pitchFamily="34" charset="0"/>
                        <a:buChar char="•"/>
                      </a:pPr>
                      <a:r>
                        <a:rPr lang="en-GB" sz="1200" baseline="0" dirty="0">
                          <a:latin typeface="Century Gothic" panose="020B0502020202020204" pitchFamily="34" charset="0"/>
                        </a:rPr>
                        <a:t>Henry </a:t>
                      </a:r>
                      <a:r>
                        <a:rPr lang="en-GB" sz="1200" baseline="0" dirty="0" err="1">
                          <a:latin typeface="Century Gothic" panose="020B0502020202020204" pitchFamily="34" charset="0"/>
                        </a:rPr>
                        <a:t>Viii</a:t>
                      </a:r>
                      <a:r>
                        <a:rPr lang="en-GB" sz="1200" baseline="0" dirty="0">
                          <a:latin typeface="Century Gothic" panose="020B0502020202020204" pitchFamily="34" charset="0"/>
                        </a:rPr>
                        <a:t> and reformation</a:t>
                      </a:r>
                    </a:p>
                    <a:p>
                      <a:pPr marL="171450" indent="-171450">
                        <a:buFont typeface="Arial" panose="020B0604020202020204" pitchFamily="34" charset="0"/>
                        <a:buChar char="•"/>
                      </a:pPr>
                      <a:r>
                        <a:rPr lang="en-GB" sz="1200" baseline="0" dirty="0">
                          <a:latin typeface="Century Gothic" panose="020B0502020202020204" pitchFamily="34" charset="0"/>
                        </a:rPr>
                        <a:t>Link to modern religious conflict</a:t>
                      </a:r>
                    </a:p>
                    <a:p>
                      <a:pPr marL="171450" indent="-171450">
                        <a:buFont typeface="Arial" panose="020B0604020202020204" pitchFamily="34" charset="0"/>
                        <a:buChar char="•"/>
                      </a:pPr>
                      <a:r>
                        <a:rPr lang="en-GB" sz="1200" baseline="0" dirty="0">
                          <a:latin typeface="Century Gothic" panose="020B0502020202020204" pitchFamily="34" charset="0"/>
                        </a:rPr>
                        <a:t>You’re Dead to Me</a:t>
                      </a:r>
                    </a:p>
                    <a:p>
                      <a:pPr marL="0" indent="0">
                        <a:buFont typeface="Arial" panose="020B0604020202020204" pitchFamily="34" charset="0"/>
                        <a:buNone/>
                      </a:pPr>
                      <a:r>
                        <a:rPr lang="en-GB" sz="1200" b="1" baseline="0" dirty="0">
                          <a:latin typeface="Century Gothic" panose="020B0502020202020204" pitchFamily="34" charset="0"/>
                        </a:rPr>
                        <a:t>Industrial Revolution: </a:t>
                      </a:r>
                    </a:p>
                    <a:p>
                      <a:pPr marL="171450" indent="-171450">
                        <a:buFont typeface="Arial" panose="020B0604020202020204" pitchFamily="34" charset="0"/>
                        <a:buChar char="•"/>
                      </a:pPr>
                      <a:r>
                        <a:rPr lang="en-GB" sz="1200" baseline="0" dirty="0">
                          <a:latin typeface="Century Gothic" panose="020B0502020202020204" pitchFamily="34" charset="0"/>
                        </a:rPr>
                        <a:t>Filthy Cities</a:t>
                      </a:r>
                    </a:p>
                    <a:p>
                      <a:pPr marL="171450" indent="-171450">
                        <a:buFont typeface="Arial" panose="020B0604020202020204" pitchFamily="34" charset="0"/>
                        <a:buChar char="•"/>
                      </a:pPr>
                      <a:r>
                        <a:rPr lang="en-GB" sz="1200" baseline="0" dirty="0">
                          <a:latin typeface="Century Gothic" panose="020B0502020202020204" pitchFamily="34" charset="0"/>
                        </a:rPr>
                        <a:t>Cultural Capital Trip to Black Country Museum </a:t>
                      </a:r>
                    </a:p>
                    <a:p>
                      <a:pPr marL="171450" indent="-171450">
                        <a:buFont typeface="Arial" panose="020B0604020202020204" pitchFamily="34" charset="0"/>
                        <a:buChar char="•"/>
                      </a:pPr>
                      <a:r>
                        <a:rPr lang="en-GB" sz="1200" baseline="0" dirty="0">
                          <a:latin typeface="Century Gothic" panose="020B0502020202020204" pitchFamily="34" charset="0"/>
                        </a:rPr>
                        <a:t>Industrialisation of England – coal, steam</a:t>
                      </a:r>
                    </a:p>
                    <a:p>
                      <a:pPr marL="171450" indent="-171450">
                        <a:buFont typeface="Arial" panose="020B0604020202020204" pitchFamily="34" charset="0"/>
                        <a:buChar char="•"/>
                      </a:pPr>
                      <a:r>
                        <a:rPr lang="en-GB" sz="1200" baseline="0" dirty="0">
                          <a:latin typeface="Century Gothic" panose="020B0502020202020204" pitchFamily="34" charset="0"/>
                        </a:rPr>
                        <a:t>British Empire – Slave Trade</a:t>
                      </a:r>
                    </a:p>
                    <a:p>
                      <a:pPr marL="171450" indent="-171450">
                        <a:buFont typeface="Arial" panose="020B0604020202020204" pitchFamily="34" charset="0"/>
                        <a:buChar char="•"/>
                      </a:pPr>
                      <a:r>
                        <a:rPr lang="en-GB" sz="1200" baseline="0" dirty="0">
                          <a:latin typeface="Century Gothic" panose="020B0502020202020204" pitchFamily="34" charset="0"/>
                        </a:rPr>
                        <a:t>Franco – Prussian War</a:t>
                      </a:r>
                    </a:p>
                    <a:p>
                      <a:pPr marL="171450" indent="-171450">
                        <a:buFont typeface="Arial" panose="020B0604020202020204" pitchFamily="34" charset="0"/>
                        <a:buChar char="•"/>
                      </a:pPr>
                      <a:r>
                        <a:rPr lang="en-GB" sz="1200" baseline="0" dirty="0">
                          <a:latin typeface="Century Gothic" panose="020B0502020202020204" pitchFamily="34" charset="0"/>
                        </a:rPr>
                        <a:t>Crimean War</a:t>
                      </a:r>
                    </a:p>
                    <a:p>
                      <a:pPr marL="171450" indent="-171450">
                        <a:buFont typeface="Arial" panose="020B0604020202020204" pitchFamily="34" charset="0"/>
                        <a:buChar char="•"/>
                      </a:pPr>
                      <a:endParaRPr lang="en-GB" sz="1200" baseline="0" dirty="0">
                        <a:latin typeface="Century Gothic" panose="020B0502020202020204" pitchFamily="34" charset="0"/>
                      </a:endParaRPr>
                    </a:p>
                  </a:txBody>
                  <a:tcPr>
                    <a:solidFill>
                      <a:srgbClr val="CEE9E5"/>
                    </a:solidFill>
                  </a:tcPr>
                </a:tc>
                <a:extLst>
                  <a:ext uri="{0D108BD9-81ED-4DB2-BD59-A6C34878D82A}">
                    <a16:rowId xmlns:a16="http://schemas.microsoft.com/office/drawing/2014/main" val="10001"/>
                  </a:ext>
                </a:extLst>
              </a:tr>
              <a:tr h="1630707">
                <a:tc vMerge="1">
                  <a:txBody>
                    <a:bodyPr/>
                    <a:lstStyle/>
                    <a:p>
                      <a:endParaRPr lang="en-GB"/>
                    </a:p>
                  </a:txBody>
                  <a:tcPr/>
                </a:tc>
                <a:tc>
                  <a:txBody>
                    <a:bodyPr/>
                    <a:lstStyle/>
                    <a:p>
                      <a:pPr marL="0" indent="0">
                        <a:buFont typeface="Arial" panose="020B0604020202020204" pitchFamily="34" charset="0"/>
                        <a:buNone/>
                      </a:pPr>
                      <a:r>
                        <a:rPr lang="en-GB" sz="1050" b="1" i="1" dirty="0">
                          <a:latin typeface="Century Gothic" panose="020B0502020202020204" pitchFamily="34" charset="0"/>
                        </a:rPr>
                        <a:t>Developing from Year 9:</a:t>
                      </a:r>
                    </a:p>
                    <a:p>
                      <a:pPr marL="171450" indent="-171450">
                        <a:buFont typeface="Arial" panose="020B0604020202020204" pitchFamily="34" charset="0"/>
                        <a:buChar char="•"/>
                      </a:pPr>
                      <a:r>
                        <a:rPr lang="en-GB" sz="1000" baseline="0" dirty="0">
                          <a:latin typeface="Century Gothic" panose="020B0502020202020204" pitchFamily="34" charset="0"/>
                        </a:rPr>
                        <a:t>How citizens lives are controlled through various time periods</a:t>
                      </a:r>
                    </a:p>
                    <a:p>
                      <a:pPr marL="171450" indent="-171450">
                        <a:buFont typeface="Arial" panose="020B0604020202020204" pitchFamily="34" charset="0"/>
                        <a:buChar char="•"/>
                      </a:pPr>
                      <a:r>
                        <a:rPr lang="en-GB" sz="1000" baseline="0" dirty="0">
                          <a:latin typeface="Century Gothic" panose="020B0502020202020204" pitchFamily="34" charset="0"/>
                        </a:rPr>
                        <a:t>Significance of individuals  and groups in understanding  the reasons why an event happens. </a:t>
                      </a:r>
                    </a:p>
                    <a:p>
                      <a:pPr marL="171450" indent="-171450">
                        <a:buFont typeface="Arial" panose="020B0604020202020204" pitchFamily="34" charset="0"/>
                        <a:buChar char="•"/>
                      </a:pPr>
                      <a:r>
                        <a:rPr lang="en-GB" sz="1000" b="0" i="0" dirty="0">
                          <a:latin typeface="Century Gothic" panose="020B0502020202020204" pitchFamily="34" charset="0"/>
                        </a:rPr>
                        <a:t>Power and authority of the Government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baseline="0" dirty="0" err="1">
                          <a:latin typeface="Century Gothic" panose="020B0502020202020204" pitchFamily="34" charset="0"/>
                        </a:rPr>
                        <a:t>Birchensale</a:t>
                      </a:r>
                      <a:r>
                        <a:rPr lang="en-GB" sz="1000" b="0" baseline="0" dirty="0">
                          <a:latin typeface="Century Gothic" panose="020B0502020202020204" pitchFamily="34" charset="0"/>
                        </a:rPr>
                        <a:t>: Medieval England, Early Modern – Tudor England, the Reformation. </a:t>
                      </a:r>
                      <a:endParaRPr lang="en-GB" sz="1000" b="0" dirty="0">
                        <a:latin typeface="Century Gothic" panose="020B0502020202020204" pitchFamily="34" charset="0"/>
                      </a:endParaRPr>
                    </a:p>
                  </a:txBody>
                  <a:tcPr/>
                </a:tc>
                <a:tc gridSpan="2">
                  <a:txBody>
                    <a:bodyPr/>
                    <a:lstStyle/>
                    <a:p>
                      <a:pPr marL="0" indent="0">
                        <a:buFont typeface="Arial" panose="020B0604020202020204" pitchFamily="34" charset="0"/>
                        <a:buNone/>
                      </a:pPr>
                      <a:r>
                        <a:rPr lang="en-GB" sz="1050" b="1" i="1" baseline="0" dirty="0">
                          <a:latin typeface="Century Gothic" panose="020B0502020202020204" pitchFamily="34" charset="0"/>
                        </a:rPr>
                        <a:t>Developing from KS3</a:t>
                      </a:r>
                    </a:p>
                    <a:p>
                      <a:pPr marL="171450" indent="-171450">
                        <a:buFont typeface="Arial" panose="020B0604020202020204" pitchFamily="34" charset="0"/>
                        <a:buChar char="•"/>
                      </a:pPr>
                      <a:r>
                        <a:rPr lang="en-GB" sz="1000" b="1" baseline="0" dirty="0">
                          <a:latin typeface="Century Gothic" panose="020B0502020202020204" pitchFamily="34" charset="0"/>
                        </a:rPr>
                        <a:t>AO1</a:t>
                      </a:r>
                      <a:r>
                        <a:rPr lang="en-GB" sz="100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000" b="1" baseline="0" dirty="0">
                          <a:latin typeface="Century Gothic" panose="020B0502020202020204" pitchFamily="34" charset="0"/>
                        </a:rPr>
                        <a:t>AO2</a:t>
                      </a:r>
                      <a:r>
                        <a:rPr lang="en-GB" sz="1000" baseline="0" dirty="0">
                          <a:latin typeface="Century Gothic" panose="020B0502020202020204" pitchFamily="34" charset="0"/>
                        </a:rPr>
                        <a:t>: Analysis of change and continuity using prior knowledge of first order concepts</a:t>
                      </a:r>
                    </a:p>
                    <a:p>
                      <a:pPr marL="171450" indent="-171450">
                        <a:buFont typeface="Arial" panose="020B0604020202020204" pitchFamily="34" charset="0"/>
                        <a:buChar char="•"/>
                      </a:pPr>
                      <a:r>
                        <a:rPr lang="en-GB" sz="1000" b="1" baseline="0" dirty="0">
                          <a:latin typeface="Century Gothic" panose="020B0502020202020204" pitchFamily="34" charset="0"/>
                        </a:rPr>
                        <a:t>AO3: </a:t>
                      </a:r>
                      <a:r>
                        <a:rPr lang="en-GB" sz="1000" b="0" baseline="0" dirty="0">
                          <a:latin typeface="Century Gothic" panose="020B0502020202020204" pitchFamily="34" charset="0"/>
                        </a:rPr>
                        <a:t>Using NOP to </a:t>
                      </a:r>
                      <a:r>
                        <a:rPr lang="en-GB" sz="1000" baseline="0" dirty="0">
                          <a:latin typeface="Century Gothic" panose="020B0502020202020204" pitchFamily="34" charset="0"/>
                        </a:rPr>
                        <a:t>interpret sources to analysis of a variety of source types, based on nature, origin and purpose of the sources with some evaluation.</a:t>
                      </a:r>
                    </a:p>
                    <a:p>
                      <a:pPr marL="171450" indent="-171450">
                        <a:buFont typeface="Arial" panose="020B0604020202020204" pitchFamily="34" charset="0"/>
                        <a:buChar char="•"/>
                      </a:pPr>
                      <a:r>
                        <a:rPr lang="en-GB" sz="1000" b="1" baseline="0" dirty="0">
                          <a:latin typeface="Century Gothic" panose="020B0502020202020204" pitchFamily="34" charset="0"/>
                        </a:rPr>
                        <a:t>AO4: </a:t>
                      </a:r>
                      <a:r>
                        <a:rPr lang="en-GB" sz="1000" b="0" baseline="0" dirty="0">
                          <a:latin typeface="Century Gothic" panose="020B0502020202020204" pitchFamily="34" charset="0"/>
                        </a:rPr>
                        <a:t>Understanding differences within a series of historical interpretations to analysing why those interpretations are formed. </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10</a:t>
            </a:r>
          </a:p>
        </p:txBody>
      </p:sp>
      <p:sp>
        <p:nvSpPr>
          <p:cNvPr id="5" name="TextBox 4">
            <a:extLst>
              <a:ext uri="{FF2B5EF4-FFF2-40B4-BE49-F238E27FC236}">
                <a16:creationId xmlns:a16="http://schemas.microsoft.com/office/drawing/2014/main" id="{2C24B217-EFB0-40DE-B832-88DED2A7A311}"/>
              </a:ext>
            </a:extLst>
          </p:cNvPr>
          <p:cNvSpPr txBox="1"/>
          <p:nvPr/>
        </p:nvSpPr>
        <p:spPr>
          <a:xfrm>
            <a:off x="815009" y="749612"/>
            <a:ext cx="3408075" cy="26104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2346340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11326514"/>
              </p:ext>
            </p:extLst>
          </p:nvPr>
        </p:nvGraphicFramePr>
        <p:xfrm>
          <a:off x="0" y="461665"/>
          <a:ext cx="12192000" cy="6396335"/>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79691">
                <a:tc>
                  <a:txBody>
                    <a:bodyPr/>
                    <a:lstStyle/>
                    <a:p>
                      <a:pPr algn="ctr"/>
                      <a:r>
                        <a:rPr lang="en-GB" sz="1200" b="1" dirty="0">
                          <a:latin typeface="Century Gothic" panose="020B0502020202020204" pitchFamily="34" charset="0"/>
                        </a:rPr>
                        <a:t>Term</a:t>
                      </a:r>
                    </a:p>
                  </a:txBody>
                  <a:tcPr>
                    <a:solidFill>
                      <a:srgbClr val="A8D08D"/>
                    </a:solidFill>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solidFill>
                      <a:srgbClr val="A8D08D"/>
                    </a:solidFill>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solidFill>
                      <a:srgbClr val="A8D08D"/>
                    </a:solidFill>
                  </a:tcPr>
                </a:tc>
                <a:tc>
                  <a:txBody>
                    <a:bodyPr/>
                    <a:lstStyle/>
                    <a:p>
                      <a:pPr algn="ctr"/>
                      <a:r>
                        <a:rPr lang="en-GB" sz="1200" b="1" dirty="0">
                          <a:latin typeface="Century Gothic" panose="020B0502020202020204" pitchFamily="34" charset="0"/>
                        </a:rPr>
                        <a:t>Hinterland</a:t>
                      </a:r>
                    </a:p>
                  </a:txBody>
                  <a:tcPr>
                    <a:solidFill>
                      <a:srgbClr val="A8D08D"/>
                    </a:solidFill>
                  </a:tcPr>
                </a:tc>
                <a:extLst>
                  <a:ext uri="{0D108BD9-81ED-4DB2-BD59-A6C34878D82A}">
                    <a16:rowId xmlns:a16="http://schemas.microsoft.com/office/drawing/2014/main" val="10000"/>
                  </a:ext>
                </a:extLst>
              </a:tr>
              <a:tr h="4321227">
                <a:tc rowSpan="2">
                  <a:txBody>
                    <a:bodyPr/>
                    <a:lstStyle/>
                    <a:p>
                      <a:pPr algn="ctr"/>
                      <a:r>
                        <a:rPr lang="en-GB" sz="1200" b="1" dirty="0">
                          <a:latin typeface="Century Gothic" panose="020B0502020202020204" pitchFamily="34" charset="0"/>
                        </a:rPr>
                        <a:t>Spring</a:t>
                      </a:r>
                    </a:p>
                  </a:txBody>
                  <a:tcPr>
                    <a:solidFill>
                      <a:srgbClr val="A8D08D"/>
                    </a:solidFill>
                  </a:tcPr>
                </a:tc>
                <a:tc>
                  <a:txBody>
                    <a:bodyPr/>
                    <a:lstStyle/>
                    <a:p>
                      <a:pPr marL="0" indent="0">
                        <a:buFont typeface="Arial" panose="020B0604020202020204" pitchFamily="34" charset="0"/>
                        <a:buNone/>
                      </a:pPr>
                      <a:endParaRPr lang="en-GB" sz="1050" kern="1200" dirty="0">
                        <a:solidFill>
                          <a:schemeClr val="tx1"/>
                        </a:solidFill>
                        <a:effectLst/>
                        <a:latin typeface="Century Gothic" panose="020B0502020202020204" pitchFamily="34" charset="0"/>
                        <a:ea typeface="+mn-ea"/>
                        <a:cs typeface="+mn-cs"/>
                      </a:endParaRPr>
                    </a:p>
                    <a:p>
                      <a:pPr marL="0" indent="0">
                        <a:buFont typeface="Arial" panose="020B0604020202020204" pitchFamily="34" charset="0"/>
                        <a:buNone/>
                      </a:pPr>
                      <a:r>
                        <a:rPr lang="en-GB" sz="1050" b="1" i="1" kern="1200" dirty="0">
                          <a:solidFill>
                            <a:schemeClr val="tx1"/>
                          </a:solidFill>
                          <a:effectLst/>
                          <a:latin typeface="Century Gothic" panose="020B0502020202020204" pitchFamily="34" charset="0"/>
                          <a:ea typeface="+mn-ea"/>
                          <a:cs typeface="+mn-cs"/>
                        </a:rPr>
                        <a:t>Who has had the greatest impact on Modern Medicine?</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Disease + prevention- </a:t>
                      </a:r>
                      <a:r>
                        <a:rPr lang="en-GB" sz="1050" i="1" kern="1200" dirty="0">
                          <a:solidFill>
                            <a:schemeClr val="tx1"/>
                          </a:solidFill>
                          <a:effectLst/>
                          <a:latin typeface="Century Gothic" panose="020B0502020202020204" pitchFamily="34" charset="0"/>
                          <a:ea typeface="+mn-ea"/>
                          <a:cs typeface="+mn-cs"/>
                        </a:rPr>
                        <a:t>technology, communication, science</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Magic Bullets – </a:t>
                      </a:r>
                      <a:r>
                        <a:rPr lang="en-GB" sz="1050" i="1" kern="1200" dirty="0">
                          <a:solidFill>
                            <a:schemeClr val="tx1"/>
                          </a:solidFill>
                          <a:effectLst/>
                          <a:latin typeface="Century Gothic" panose="020B0502020202020204" pitchFamily="34" charset="0"/>
                          <a:ea typeface="+mn-ea"/>
                          <a:cs typeface="+mn-cs"/>
                        </a:rPr>
                        <a:t>Government, individuals, science</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Penicillin - </a:t>
                      </a:r>
                      <a:r>
                        <a:rPr lang="en-GB" sz="1050" i="1" kern="1200" dirty="0">
                          <a:solidFill>
                            <a:schemeClr val="tx1"/>
                          </a:solidFill>
                          <a:effectLst/>
                          <a:latin typeface="Century Gothic" panose="020B0502020202020204" pitchFamily="34" charset="0"/>
                          <a:ea typeface="+mn-ea"/>
                          <a:cs typeface="+mn-cs"/>
                        </a:rPr>
                        <a:t>Government, individuals, science</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Government Intervention – </a:t>
                      </a:r>
                      <a:r>
                        <a:rPr lang="en-GB" sz="1050" i="1" kern="1200" dirty="0">
                          <a:solidFill>
                            <a:schemeClr val="tx1"/>
                          </a:solidFill>
                          <a:effectLst/>
                          <a:latin typeface="Century Gothic" panose="020B0502020202020204" pitchFamily="34" charset="0"/>
                          <a:ea typeface="+mn-ea"/>
                          <a:cs typeface="+mn-cs"/>
                        </a:rPr>
                        <a:t>Government, communication</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Watson + Crick, DNA </a:t>
                      </a:r>
                      <a:r>
                        <a:rPr lang="en-GB" sz="1050" i="1" kern="1200" dirty="0">
                          <a:solidFill>
                            <a:schemeClr val="tx1"/>
                          </a:solidFill>
                          <a:effectLst/>
                          <a:latin typeface="Century Gothic" panose="020B0502020202020204" pitchFamily="34" charset="0"/>
                          <a:ea typeface="+mn-ea"/>
                          <a:cs typeface="+mn-cs"/>
                        </a:rPr>
                        <a:t>- Individuals, science</a:t>
                      </a:r>
                    </a:p>
                    <a:p>
                      <a:pPr marL="171450" indent="-171450">
                        <a:buFont typeface="Arial" panose="020B0604020202020204" pitchFamily="34" charset="0"/>
                        <a:buChar char="•"/>
                      </a:pPr>
                      <a:r>
                        <a:rPr lang="en-GB" sz="1050" kern="1200" dirty="0">
                          <a:solidFill>
                            <a:schemeClr val="tx1"/>
                          </a:solidFill>
                          <a:effectLst/>
                          <a:latin typeface="Century Gothic" panose="020B0502020202020204" pitchFamily="34" charset="0"/>
                          <a:ea typeface="+mn-ea"/>
                          <a:cs typeface="+mn-cs"/>
                        </a:rPr>
                        <a:t>The fight against Lung Cancer - </a:t>
                      </a:r>
                      <a:r>
                        <a:rPr lang="en-GB" sz="1050" i="1" kern="1200" dirty="0">
                          <a:solidFill>
                            <a:schemeClr val="tx1"/>
                          </a:solidFill>
                          <a:effectLst/>
                          <a:latin typeface="Century Gothic" panose="020B0502020202020204" pitchFamily="34" charset="0"/>
                          <a:ea typeface="+mn-ea"/>
                          <a:cs typeface="+mn-cs"/>
                        </a:rPr>
                        <a:t>Government, individuals, science</a:t>
                      </a:r>
                    </a:p>
                    <a:p>
                      <a:pPr marL="171450" indent="-171450">
                        <a:buFont typeface="Arial" panose="020B0604020202020204" pitchFamily="34" charset="0"/>
                        <a:buChar char="•"/>
                      </a:pPr>
                      <a:endParaRPr lang="en-GB" sz="1050" b="0" i="1" kern="1200" dirty="0">
                        <a:solidFill>
                          <a:schemeClr val="tx1"/>
                        </a:solidFill>
                        <a:effectLst/>
                        <a:latin typeface="Century Gothic" panose="020B0502020202020204" pitchFamily="34" charset="0"/>
                        <a:ea typeface="+mn-ea"/>
                        <a:cs typeface="+mn-cs"/>
                      </a:endParaRPr>
                    </a:p>
                    <a:p>
                      <a:pPr marL="0" indent="0">
                        <a:buFont typeface="Arial" panose="020B0604020202020204" pitchFamily="34" charset="0"/>
                        <a:buNone/>
                      </a:pPr>
                      <a:r>
                        <a:rPr lang="en-GB" sz="1050" b="1" i="1" kern="1200" dirty="0">
                          <a:solidFill>
                            <a:schemeClr val="tx1"/>
                          </a:solidFill>
                          <a:effectLst/>
                          <a:latin typeface="Century Gothic" panose="020B0502020202020204" pitchFamily="34" charset="0"/>
                          <a:ea typeface="+mn-ea"/>
                          <a:cs typeface="+mn-cs"/>
                        </a:rPr>
                        <a:t>To what extent did the First World War rapidly increase progress in Medicine? </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The First World War + Battles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science, war, technology</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Trench Warfare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war, technology</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Transportation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communication, technology</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Illnesses + wounds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science</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Hospitals and the work of FANY/RAMC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Government </a:t>
                      </a:r>
                    </a:p>
                    <a:p>
                      <a:pPr marL="171450" indent="-171450">
                        <a:buFont typeface="Arial" panose="020B0604020202020204" pitchFamily="34" charset="0"/>
                        <a:buChar char="•"/>
                      </a:pPr>
                      <a:r>
                        <a:rPr lang="en-GB" sz="1050" i="0" dirty="0">
                          <a:effectLst/>
                          <a:latin typeface="Century Gothic" panose="020B0502020202020204" pitchFamily="34" charset="0"/>
                          <a:ea typeface="Calibri" panose="020F0502020204030204" pitchFamily="34" charset="0"/>
                          <a:cs typeface="Times New Roman" panose="02020603050405020304" pitchFamily="18" charset="0"/>
                        </a:rPr>
                        <a:t>New technologies – x-rays, blood transfusions… - </a:t>
                      </a:r>
                      <a:r>
                        <a:rPr lang="en-GB" sz="1050" i="1" dirty="0">
                          <a:effectLst/>
                          <a:latin typeface="Century Gothic" panose="020B0502020202020204" pitchFamily="34" charset="0"/>
                          <a:ea typeface="Calibri" panose="020F0502020204030204" pitchFamily="34" charset="0"/>
                          <a:cs typeface="Times New Roman" panose="02020603050405020304" pitchFamily="18" charset="0"/>
                        </a:rPr>
                        <a:t>Individuals, technology, science</a:t>
                      </a:r>
                    </a:p>
                    <a:p>
                      <a:pPr marL="171450" indent="-171450">
                        <a:buFont typeface="Arial" panose="020B0604020202020204" pitchFamily="34" charset="0"/>
                        <a:buChar char="•"/>
                      </a:pPr>
                      <a:endParaRPr lang="en-GB" sz="1050" b="0" i="1" dirty="0">
                        <a:latin typeface="Century Gothic" panose="020B0502020202020204" pitchFamily="34" charset="0"/>
                      </a:endParaRPr>
                    </a:p>
                  </a:txBody>
                  <a:tcPr>
                    <a:solidFill>
                      <a:srgbClr val="A8D08D"/>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AO1: </a:t>
                      </a:r>
                      <a:r>
                        <a:rPr lang="en-GB" sz="105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AO2: </a:t>
                      </a:r>
                      <a:r>
                        <a:rPr lang="en-GB" sz="1050" dirty="0">
                          <a:latin typeface="Century Gothic" panose="020B0502020202020204" pitchFamily="34" charset="0"/>
                        </a:rPr>
                        <a:t>Explain and analyse historical events and periods studied using  second order historical concepts; cause and consequence, similarity and difference, </a:t>
                      </a:r>
                      <a:r>
                        <a:rPr lang="en-GB" sz="1050" b="1" dirty="0">
                          <a:solidFill>
                            <a:srgbClr val="FF0000"/>
                          </a:solidFill>
                          <a:latin typeface="Century Gothic" panose="020B0502020202020204" pitchFamily="34" charset="0"/>
                        </a:rPr>
                        <a:t>change and continuity </a:t>
                      </a:r>
                      <a:r>
                        <a:rPr lang="en-GB" sz="1050" dirty="0">
                          <a:latin typeface="Century Gothic" panose="020B0502020202020204" pitchFamily="34" charset="0"/>
                        </a:rPr>
                        <a:t>and </a:t>
                      </a:r>
                      <a:r>
                        <a:rPr lang="en-GB" sz="1050" b="1" dirty="0">
                          <a:solidFill>
                            <a:srgbClr val="FF0000"/>
                          </a:solidFill>
                          <a:latin typeface="Century Gothic" panose="020B0502020202020204" pitchFamily="34" charset="0"/>
                        </a:rPr>
                        <a:t>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b="1" dirty="0">
                        <a:solidFill>
                          <a:srgbClr val="FF0000"/>
                        </a:solidFill>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AO2: </a:t>
                      </a:r>
                      <a:r>
                        <a:rPr lang="en-GB" sz="1050" dirty="0">
                          <a:latin typeface="Century Gothic" panose="020B0502020202020204" pitchFamily="34" charset="0"/>
                        </a:rPr>
                        <a:t>Explain and analyse historical events and periods studied using  second order historical concepts; </a:t>
                      </a:r>
                      <a:r>
                        <a:rPr lang="en-GB" sz="1050" b="1" dirty="0">
                          <a:solidFill>
                            <a:srgbClr val="FF0000"/>
                          </a:solidFill>
                          <a:latin typeface="Century Gothic" panose="020B0502020202020204" pitchFamily="34" charset="0"/>
                        </a:rPr>
                        <a:t>cause and consequence</a:t>
                      </a:r>
                      <a:r>
                        <a:rPr lang="en-GB" sz="1050" dirty="0">
                          <a:latin typeface="Century Gothic" panose="020B0502020202020204" pitchFamily="34" charset="0"/>
                        </a:rPr>
                        <a:t>, similarity and difference, change and continuity and </a:t>
                      </a:r>
                      <a:r>
                        <a:rPr lang="en-GB" sz="1050" b="1" dirty="0">
                          <a:solidFill>
                            <a:srgbClr val="FF0000"/>
                          </a:solidFill>
                          <a:latin typeface="Century Gothic" panose="020B0502020202020204" pitchFamily="34" charset="0"/>
                        </a:rPr>
                        <a:t>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5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AO3: </a:t>
                      </a:r>
                      <a:r>
                        <a:rPr lang="en-GB" sz="105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50" b="1" dirty="0">
                          <a:latin typeface="Century Gothic" panose="020B0502020202020204" pitchFamily="34" charset="0"/>
                        </a:rPr>
                        <a:t>AO4: </a:t>
                      </a:r>
                      <a:r>
                        <a:rPr lang="en-GB" sz="105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171450" indent="-171450" algn="l">
                        <a:lnSpc>
                          <a:spcPct val="107000"/>
                        </a:lnSpc>
                        <a:spcAft>
                          <a:spcPts val="0"/>
                        </a:spcAft>
                        <a:buFont typeface="Arial" panose="020B0604020202020204" pitchFamily="34" charset="0"/>
                        <a:buChar char="•"/>
                      </a:pPr>
                      <a:endParaRPr lang="en-GB"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A8D08D"/>
                    </a:solidFill>
                  </a:tcPr>
                </a:tc>
                <a:tc>
                  <a:txBody>
                    <a:bodyPr/>
                    <a:lstStyle/>
                    <a:p>
                      <a:pPr marL="0" indent="0">
                        <a:buFont typeface="Arial" panose="020B0604020202020204" pitchFamily="34" charset="0"/>
                        <a:buNone/>
                      </a:pPr>
                      <a:r>
                        <a:rPr lang="en-GB" sz="1200" b="1" baseline="0" dirty="0">
                          <a:latin typeface="Century Gothic" panose="020B0502020202020204" pitchFamily="34" charset="0"/>
                        </a:rPr>
                        <a:t>Modern medicine:</a:t>
                      </a:r>
                    </a:p>
                    <a:p>
                      <a:pPr marL="171450" indent="-171450">
                        <a:buFont typeface="Arial" panose="020B0604020202020204" pitchFamily="34" charset="0"/>
                        <a:buChar char="•"/>
                      </a:pPr>
                      <a:r>
                        <a:rPr lang="en-GB" sz="1200" baseline="0" dirty="0">
                          <a:latin typeface="Century Gothic" panose="020B0502020202020204" pitchFamily="34" charset="0"/>
                        </a:rPr>
                        <a:t>Link to Government management of COVID-19 pandemic</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r>
                        <a:rPr lang="en-GB" sz="1200" baseline="0" dirty="0">
                          <a:latin typeface="Century Gothic" panose="020B0502020202020204" pitchFamily="34" charset="0"/>
                        </a:rPr>
                        <a:t>This is Going to Hurt – Adam Kay</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0" indent="0">
                        <a:buFont typeface="Arial" panose="020B0604020202020204" pitchFamily="34" charset="0"/>
                        <a:buNone/>
                      </a:pPr>
                      <a:r>
                        <a:rPr lang="en-GB" sz="1200" b="1" baseline="0" dirty="0">
                          <a:latin typeface="Century Gothic" panose="020B0502020202020204" pitchFamily="34" charset="0"/>
                        </a:rPr>
                        <a:t>WW1 Medicine</a:t>
                      </a:r>
                    </a:p>
                    <a:p>
                      <a:pPr marL="171450" indent="-171450">
                        <a:buFont typeface="Arial" panose="020B0604020202020204" pitchFamily="34" charset="0"/>
                        <a:buChar char="•"/>
                      </a:pPr>
                      <a:r>
                        <a:rPr lang="en-GB" sz="1200" baseline="0" dirty="0">
                          <a:latin typeface="Century Gothic" panose="020B0502020202020204" pitchFamily="34" charset="0"/>
                        </a:rPr>
                        <a:t>All Quiet on the Western Front</a:t>
                      </a:r>
                    </a:p>
                    <a:p>
                      <a:pPr marL="171450" indent="-171450">
                        <a:buFont typeface="Arial" panose="020B0604020202020204" pitchFamily="34" charset="0"/>
                        <a:buChar char="•"/>
                      </a:pPr>
                      <a:r>
                        <a:rPr lang="en-GB" sz="1200" baseline="0" dirty="0">
                          <a:latin typeface="Century Gothic" panose="020B0502020202020204" pitchFamily="34" charset="0"/>
                        </a:rPr>
                        <a:t>WW1 Poetry about conditions e.g. Dulce et Decorum Est</a:t>
                      </a:r>
                    </a:p>
                    <a:p>
                      <a:pPr marL="171450" indent="-171450">
                        <a:buFont typeface="Arial" panose="020B0604020202020204" pitchFamily="34" charset="0"/>
                        <a:buChar char="•"/>
                      </a:pPr>
                      <a:r>
                        <a:rPr lang="en-GB" sz="1200" baseline="0" dirty="0">
                          <a:latin typeface="Century Gothic" panose="020B0502020202020204" pitchFamily="34" charset="0"/>
                        </a:rPr>
                        <a:t>Battlefields Tour</a:t>
                      </a:r>
                    </a:p>
                    <a:p>
                      <a:pPr marL="171450" indent="-171450">
                        <a:buFont typeface="Arial" panose="020B0604020202020204" pitchFamily="34" charset="0"/>
                        <a:buChar char="•"/>
                      </a:pPr>
                      <a:endParaRPr lang="en-GB" sz="1200" baseline="0" dirty="0">
                        <a:latin typeface="Century Gothic" panose="020B0502020202020204" pitchFamily="34" charset="0"/>
                      </a:endParaRPr>
                    </a:p>
                    <a:p>
                      <a:pPr marL="171450" indent="-171450">
                        <a:buFont typeface="Arial" panose="020B0604020202020204" pitchFamily="34" charset="0"/>
                        <a:buChar char="•"/>
                      </a:pPr>
                      <a:endParaRPr lang="en-GB" sz="1200" baseline="0" dirty="0">
                        <a:latin typeface="Century Gothic" panose="020B0502020202020204" pitchFamily="34" charset="0"/>
                      </a:endParaRPr>
                    </a:p>
                  </a:txBody>
                  <a:tcPr>
                    <a:solidFill>
                      <a:srgbClr val="A8D08D"/>
                    </a:solidFill>
                  </a:tcPr>
                </a:tc>
                <a:extLst>
                  <a:ext uri="{0D108BD9-81ED-4DB2-BD59-A6C34878D82A}">
                    <a16:rowId xmlns:a16="http://schemas.microsoft.com/office/drawing/2014/main" val="10001"/>
                  </a:ext>
                </a:extLst>
              </a:tr>
              <a:tr h="1795417">
                <a:tc vMerge="1">
                  <a:txBody>
                    <a:bodyPr/>
                    <a:lstStyle/>
                    <a:p>
                      <a:endParaRPr lang="en-GB"/>
                    </a:p>
                  </a:txBody>
                  <a:tcPr/>
                </a:tc>
                <a:tc>
                  <a:txBody>
                    <a:bodyPr/>
                    <a:lstStyle/>
                    <a:p>
                      <a:pPr marL="0" indent="0">
                        <a:buFont typeface="Arial" panose="020B0604020202020204" pitchFamily="34" charset="0"/>
                        <a:buNone/>
                      </a:pPr>
                      <a:r>
                        <a:rPr lang="en-GB" sz="1200" b="1" i="1" dirty="0">
                          <a:latin typeface="Century Gothic" panose="020B0502020202020204" pitchFamily="34" charset="0"/>
                        </a:rPr>
                        <a:t>Developing from Year 9:</a:t>
                      </a:r>
                    </a:p>
                    <a:p>
                      <a:pPr marL="171450" indent="-171450">
                        <a:buFont typeface="Arial" panose="020B0604020202020204" pitchFamily="34" charset="0"/>
                        <a:buChar char="•"/>
                      </a:pPr>
                      <a:r>
                        <a:rPr lang="en-GB" sz="1100" b="0" i="0" dirty="0">
                          <a:latin typeface="Century Gothic" panose="020B0502020202020204" pitchFamily="34" charset="0"/>
                        </a:rPr>
                        <a:t>Power and authority of the Government</a:t>
                      </a:r>
                    </a:p>
                    <a:p>
                      <a:pPr marL="0" indent="0">
                        <a:buFont typeface="Arial" panose="020B0604020202020204" pitchFamily="34" charset="0"/>
                        <a:buNone/>
                      </a:pPr>
                      <a:endParaRPr lang="en-GB" sz="1100" b="0" i="0" dirty="0">
                        <a:latin typeface="Century Gothic" panose="020B0502020202020204" pitchFamily="34" charset="0"/>
                      </a:endParaRPr>
                    </a:p>
                    <a:p>
                      <a:pPr marL="171450" indent="-171450">
                        <a:buFont typeface="Arial" panose="020B0604020202020204" pitchFamily="34" charset="0"/>
                        <a:buChar char="•"/>
                      </a:pPr>
                      <a:r>
                        <a:rPr lang="en-GB" sz="1100" b="0" i="0" dirty="0">
                          <a:latin typeface="Century Gothic" panose="020B0502020202020204" pitchFamily="34" charset="0"/>
                        </a:rPr>
                        <a:t>Birchensale –  Medicine in Medieval England, Public Health, Islamic Medicine</a:t>
                      </a:r>
                    </a:p>
                  </a:txBody>
                  <a:tcPr/>
                </a:tc>
                <a:tc gridSpan="2">
                  <a:txBody>
                    <a:bodyPr/>
                    <a:lstStyle/>
                    <a:p>
                      <a:pPr marL="0" indent="0">
                        <a:buFont typeface="Arial" panose="020B0604020202020204" pitchFamily="34" charset="0"/>
                        <a:buNone/>
                      </a:pPr>
                      <a:r>
                        <a:rPr lang="en-GB" sz="1200" b="1" i="1" baseline="0" dirty="0">
                          <a:latin typeface="Century Gothic" panose="020B0502020202020204" pitchFamily="34" charset="0"/>
                        </a:rPr>
                        <a:t>Developing from KS3: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dirty="0">
                        <a:latin typeface="Century Gothic" panose="020B0502020202020204" pitchFamily="34" charset="0"/>
                      </a:endParaRPr>
                    </a:p>
                    <a:p>
                      <a:pPr marL="171450" indent="-171450">
                        <a:buFont typeface="Arial" panose="020B0604020202020204" pitchFamily="34" charset="0"/>
                        <a:buChar char="•"/>
                      </a:pPr>
                      <a:r>
                        <a:rPr lang="en-GB" sz="1100" b="1" baseline="0" dirty="0">
                          <a:latin typeface="Century Gothic" panose="020B0502020202020204" pitchFamily="34" charset="0"/>
                        </a:rPr>
                        <a:t>AO1</a:t>
                      </a:r>
                      <a:r>
                        <a:rPr lang="en-GB" sz="110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1100" b="1" baseline="0" dirty="0">
                          <a:latin typeface="Century Gothic" panose="020B0502020202020204" pitchFamily="34" charset="0"/>
                        </a:rPr>
                        <a:t>AO2</a:t>
                      </a:r>
                      <a:r>
                        <a:rPr lang="en-GB" sz="1100" baseline="0" dirty="0">
                          <a:latin typeface="Century Gothic" panose="020B0502020202020204" pitchFamily="34" charset="0"/>
                        </a:rPr>
                        <a:t>: Analysis of change and continuity and significance using prior knowledge of first order concepts</a:t>
                      </a:r>
                    </a:p>
                    <a:p>
                      <a:pPr marL="171450" indent="-171450">
                        <a:buFont typeface="Arial" panose="020B0604020202020204" pitchFamily="34" charset="0"/>
                        <a:buChar char="•"/>
                      </a:pPr>
                      <a:r>
                        <a:rPr lang="en-GB" sz="1100" b="1" baseline="0" dirty="0">
                          <a:latin typeface="Century Gothic" panose="020B0502020202020204" pitchFamily="34" charset="0"/>
                        </a:rPr>
                        <a:t>AO3: </a:t>
                      </a:r>
                      <a:r>
                        <a:rPr lang="en-GB" sz="1100" b="0" baseline="0" dirty="0">
                          <a:latin typeface="Century Gothic" panose="020B0502020202020204" pitchFamily="34" charset="0"/>
                        </a:rPr>
                        <a:t>Using NOP to </a:t>
                      </a:r>
                      <a:r>
                        <a:rPr lang="en-GB" sz="1100" baseline="0" dirty="0">
                          <a:latin typeface="Century Gothic" panose="020B0502020202020204" pitchFamily="34" charset="0"/>
                        </a:rPr>
                        <a:t>interpret sources to analysis of a variety of source types, based on nature, origin and purpose of the sources with some evaluation.</a:t>
                      </a:r>
                    </a:p>
                    <a:p>
                      <a:pPr marL="171450" indent="-171450">
                        <a:buFont typeface="Arial" panose="020B0604020202020204" pitchFamily="34" charset="0"/>
                        <a:buChar char="•"/>
                      </a:pPr>
                      <a:r>
                        <a:rPr lang="en-GB" sz="1100" b="1" baseline="0" dirty="0">
                          <a:latin typeface="Century Gothic" panose="020B0502020202020204" pitchFamily="34" charset="0"/>
                        </a:rPr>
                        <a:t>AO4: </a:t>
                      </a:r>
                      <a:r>
                        <a:rPr lang="en-GB" sz="1100" b="0" baseline="0" dirty="0">
                          <a:latin typeface="Century Gothic" panose="020B0502020202020204" pitchFamily="34" charset="0"/>
                        </a:rPr>
                        <a:t>Understanding differences within a series of historical interpretations to analysing why those interpretations are formed. </a:t>
                      </a:r>
                      <a:endParaRPr lang="en-GB" sz="110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i="1" baseline="0" dirty="0">
                          <a:latin typeface="Century Gothic" panose="020B0502020202020204" pitchFamily="34" charset="0"/>
                        </a:rPr>
                        <a:t>Meanwhile Elsewhere </a:t>
                      </a:r>
                      <a:endParaRPr lang="en-GB" sz="120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3548665157"/>
                  </a:ext>
                </a:extLst>
              </a:tr>
            </a:tbl>
          </a:graphicData>
        </a:graphic>
      </p:graphicFrame>
      <p:sp>
        <p:nvSpPr>
          <p:cNvPr id="3" name="Rectangle 2">
            <a:extLst>
              <a:ext uri="{FF2B5EF4-FFF2-40B4-BE49-F238E27FC236}">
                <a16:creationId xmlns:a16="http://schemas.microsoft.com/office/drawing/2014/main" id="{673CB904-691B-494F-8E13-43CB4B67552B}"/>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10</a:t>
            </a:r>
          </a:p>
        </p:txBody>
      </p:sp>
      <p:sp>
        <p:nvSpPr>
          <p:cNvPr id="5" name="TextBox 4">
            <a:extLst>
              <a:ext uri="{FF2B5EF4-FFF2-40B4-BE49-F238E27FC236}">
                <a16:creationId xmlns:a16="http://schemas.microsoft.com/office/drawing/2014/main" id="{E6E742FF-972A-41F4-8A5E-0776AEA63ECE}"/>
              </a:ext>
            </a:extLst>
          </p:cNvPr>
          <p:cNvSpPr txBox="1"/>
          <p:nvPr/>
        </p:nvSpPr>
        <p:spPr>
          <a:xfrm>
            <a:off x="815009" y="749612"/>
            <a:ext cx="6109252"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1946880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8B1948-1BA6-476A-8357-F9F5F432F237}"/>
              </a:ext>
            </a:extLst>
          </p:cNvPr>
          <p:cNvSpPr/>
          <p:nvPr/>
        </p:nvSpPr>
        <p:spPr>
          <a:xfrm>
            <a:off x="3134451" y="0"/>
            <a:ext cx="5684569" cy="461665"/>
          </a:xfrm>
          <a:prstGeom prst="rect">
            <a:avLst/>
          </a:prstGeom>
          <a:noFill/>
        </p:spPr>
        <p:txBody>
          <a:bodyPr wrap="none" lIns="91440" tIns="45720" rIns="91440" bIns="45720">
            <a:spAutoFit/>
          </a:bodyPr>
          <a:lstStyle/>
          <a:p>
            <a:pPr algn="ctr"/>
            <a:r>
              <a:rPr lang="en-US" sz="2400" b="1" cap="none" spc="0" dirty="0">
                <a:ln w="22225">
                  <a:solidFill>
                    <a:sysClr val="windowText" lastClr="000000"/>
                  </a:solidFill>
                  <a:prstDash val="solid"/>
                </a:ln>
                <a:effectLst/>
                <a:latin typeface="Century Gothic" panose="020B0502020202020204" pitchFamily="34" charset="0"/>
              </a:rPr>
              <a:t>THS History Curriculum Intent; </a:t>
            </a:r>
            <a:r>
              <a:rPr lang="en-US" sz="2400" b="1" cap="none" spc="0" dirty="0">
                <a:ln w="22225">
                  <a:solidFill>
                    <a:sysClr val="windowText" lastClr="000000"/>
                  </a:solidFill>
                  <a:prstDash val="solid"/>
                </a:ln>
                <a:solidFill>
                  <a:srgbClr val="00B0F0"/>
                </a:solidFill>
                <a:effectLst/>
                <a:latin typeface="Century Gothic" panose="020B0502020202020204" pitchFamily="34" charset="0"/>
              </a:rPr>
              <a:t>Year 10</a:t>
            </a:r>
          </a:p>
        </p:txBody>
      </p:sp>
      <p:graphicFrame>
        <p:nvGraphicFramePr>
          <p:cNvPr id="8" name="Table 7">
            <a:extLst>
              <a:ext uri="{FF2B5EF4-FFF2-40B4-BE49-F238E27FC236}">
                <a16:creationId xmlns:a16="http://schemas.microsoft.com/office/drawing/2014/main" id="{432F21D1-A138-4BE9-AAE7-58BD504451AD}"/>
              </a:ext>
            </a:extLst>
          </p:cNvPr>
          <p:cNvGraphicFramePr>
            <a:graphicFrameLocks noGrp="1"/>
          </p:cNvGraphicFramePr>
          <p:nvPr>
            <p:extLst>
              <p:ext uri="{D42A27DB-BD31-4B8C-83A1-F6EECF244321}">
                <p14:modId xmlns:p14="http://schemas.microsoft.com/office/powerpoint/2010/main" val="733824627"/>
              </p:ext>
            </p:extLst>
          </p:nvPr>
        </p:nvGraphicFramePr>
        <p:xfrm>
          <a:off x="0" y="461666"/>
          <a:ext cx="12192000" cy="6625064"/>
        </p:xfrm>
        <a:graphic>
          <a:graphicData uri="http://schemas.openxmlformats.org/drawingml/2006/table">
            <a:tbl>
              <a:tblPr firstRow="1" bandRow="1">
                <a:tableStyleId>{5940675A-B579-460E-94D1-54222C63F5DA}</a:tableStyleId>
              </a:tblPr>
              <a:tblGrid>
                <a:gridCol w="809540">
                  <a:extLst>
                    <a:ext uri="{9D8B030D-6E8A-4147-A177-3AD203B41FA5}">
                      <a16:colId xmlns:a16="http://schemas.microsoft.com/office/drawing/2014/main" val="20000"/>
                    </a:ext>
                  </a:extLst>
                </a:gridCol>
                <a:gridCol w="3746349">
                  <a:extLst>
                    <a:ext uri="{9D8B030D-6E8A-4147-A177-3AD203B41FA5}">
                      <a16:colId xmlns:a16="http://schemas.microsoft.com/office/drawing/2014/main" val="20001"/>
                    </a:ext>
                  </a:extLst>
                </a:gridCol>
                <a:gridCol w="4803012">
                  <a:extLst>
                    <a:ext uri="{9D8B030D-6E8A-4147-A177-3AD203B41FA5}">
                      <a16:colId xmlns:a16="http://schemas.microsoft.com/office/drawing/2014/main" val="20002"/>
                    </a:ext>
                  </a:extLst>
                </a:gridCol>
                <a:gridCol w="2833099">
                  <a:extLst>
                    <a:ext uri="{9D8B030D-6E8A-4147-A177-3AD203B41FA5}">
                      <a16:colId xmlns:a16="http://schemas.microsoft.com/office/drawing/2014/main" val="20003"/>
                    </a:ext>
                  </a:extLst>
                </a:gridCol>
              </a:tblGrid>
              <a:tr h="255534">
                <a:tc>
                  <a:txBody>
                    <a:bodyPr/>
                    <a:lstStyle/>
                    <a:p>
                      <a:pPr algn="ctr"/>
                      <a:r>
                        <a:rPr lang="en-GB" sz="1200" b="1" dirty="0">
                          <a:latin typeface="Century Gothic" panose="020B0502020202020204" pitchFamily="34" charset="0"/>
                        </a:rPr>
                        <a:t>Term</a:t>
                      </a:r>
                    </a:p>
                  </a:txBody>
                  <a:tcPr>
                    <a:solidFill>
                      <a:srgbClr val="FFEDC8"/>
                    </a:solidFill>
                  </a:tcPr>
                </a:tc>
                <a:tc>
                  <a:txBody>
                    <a:bodyPr/>
                    <a:lstStyle/>
                    <a:p>
                      <a:pPr algn="ctr"/>
                      <a:r>
                        <a:rPr lang="en-GB" sz="1200" b="1" dirty="0">
                          <a:latin typeface="Century Gothic" panose="020B0502020202020204" pitchFamily="34" charset="0"/>
                        </a:rPr>
                        <a:t>Core</a:t>
                      </a:r>
                      <a:r>
                        <a:rPr lang="en-GB" sz="1200" b="1" baseline="0" dirty="0">
                          <a:latin typeface="Century Gothic" panose="020B0502020202020204" pitchFamily="34" charset="0"/>
                        </a:rPr>
                        <a:t> </a:t>
                      </a:r>
                      <a:r>
                        <a:rPr lang="en-GB" sz="1200" b="1" dirty="0">
                          <a:latin typeface="Century Gothic" panose="020B0502020202020204" pitchFamily="34" charset="0"/>
                        </a:rPr>
                        <a:t>Propositional</a:t>
                      </a:r>
                      <a:r>
                        <a:rPr lang="en-GB" sz="1200" b="1" baseline="0" dirty="0">
                          <a:latin typeface="Century Gothic" panose="020B0502020202020204" pitchFamily="34" charset="0"/>
                        </a:rPr>
                        <a:t> Knowledge (The what)</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Procedural</a:t>
                      </a:r>
                      <a:r>
                        <a:rPr lang="en-GB" sz="1200" b="1" baseline="0" dirty="0">
                          <a:latin typeface="Century Gothic" panose="020B0502020202020204" pitchFamily="34" charset="0"/>
                        </a:rPr>
                        <a:t> Knowledge (The How)</a:t>
                      </a:r>
                      <a:endParaRPr lang="en-GB" sz="1200" b="1" dirty="0">
                        <a:latin typeface="Century Gothic" panose="020B0502020202020204" pitchFamily="34" charset="0"/>
                      </a:endParaRPr>
                    </a:p>
                  </a:txBody>
                  <a:tcPr>
                    <a:solidFill>
                      <a:srgbClr val="FFEDC8"/>
                    </a:solidFill>
                  </a:tcPr>
                </a:tc>
                <a:tc>
                  <a:txBody>
                    <a:bodyPr/>
                    <a:lstStyle/>
                    <a:p>
                      <a:pPr algn="ctr"/>
                      <a:r>
                        <a:rPr lang="en-GB" sz="1200" b="1" dirty="0">
                          <a:latin typeface="Century Gothic" panose="020B0502020202020204" pitchFamily="34" charset="0"/>
                        </a:rPr>
                        <a:t>Hinterland</a:t>
                      </a:r>
                    </a:p>
                  </a:txBody>
                  <a:tcPr>
                    <a:solidFill>
                      <a:srgbClr val="FFEDC8"/>
                    </a:solidFill>
                  </a:tcPr>
                </a:tc>
                <a:extLst>
                  <a:ext uri="{0D108BD9-81ED-4DB2-BD59-A6C34878D82A}">
                    <a16:rowId xmlns:a16="http://schemas.microsoft.com/office/drawing/2014/main" val="10000"/>
                  </a:ext>
                </a:extLst>
              </a:tr>
              <a:tr h="3492303">
                <a:tc rowSpan="2">
                  <a:txBody>
                    <a:bodyPr/>
                    <a:lstStyle/>
                    <a:p>
                      <a:pPr algn="ctr"/>
                      <a:r>
                        <a:rPr lang="en-GB" sz="1100" b="1" dirty="0">
                          <a:latin typeface="Century Gothic" panose="020B0502020202020204" pitchFamily="34" charset="0"/>
                        </a:rPr>
                        <a:t>Summer</a:t>
                      </a:r>
                    </a:p>
                  </a:txBody>
                  <a:tcPr>
                    <a:solidFill>
                      <a:srgbClr val="FFEDC8"/>
                    </a:solidFill>
                  </a:tcPr>
                </a:tc>
                <a:tc>
                  <a:txBody>
                    <a:bodyPr/>
                    <a:lstStyle/>
                    <a:p>
                      <a:pPr marL="0" indent="0">
                        <a:buFont typeface="Arial" panose="020B0604020202020204" pitchFamily="34" charset="0"/>
                        <a:buNone/>
                      </a:pPr>
                      <a:endParaRPr lang="en-GB" sz="1000" b="0" dirty="0">
                        <a:latin typeface="Century Gothic" panose="020B0502020202020204" pitchFamily="34" charset="0"/>
                      </a:endParaRPr>
                    </a:p>
                    <a:p>
                      <a:pPr marL="0" indent="0">
                        <a:buFont typeface="Arial" panose="020B0604020202020204" pitchFamily="34" charset="0"/>
                        <a:buNone/>
                      </a:pPr>
                      <a:endParaRPr lang="en-GB" sz="1000" b="0" dirty="0">
                        <a:latin typeface="Century Gothic" panose="020B0502020202020204" pitchFamily="34" charset="0"/>
                      </a:endParaRPr>
                    </a:p>
                    <a:p>
                      <a:pPr algn="l" rtl="0" fontAlgn="base"/>
                      <a:r>
                        <a:rPr lang="en-GB" sz="1000" b="1" i="0" dirty="0">
                          <a:solidFill>
                            <a:srgbClr val="000000"/>
                          </a:solidFill>
                          <a:effectLst/>
                          <a:latin typeface="Century Gothic" panose="020B0502020202020204" pitchFamily="34" charset="0"/>
                        </a:rPr>
                        <a:t>How successful was democracy in Germany, 1918 – 1929?</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End of the First World War – </a:t>
                      </a:r>
                      <a:r>
                        <a:rPr lang="en-GB" sz="1000" b="0" i="1" dirty="0">
                          <a:solidFill>
                            <a:srgbClr val="000000"/>
                          </a:solidFill>
                          <a:effectLst/>
                          <a:latin typeface="Century Gothic" panose="020B0502020202020204" pitchFamily="34" charset="0"/>
                        </a:rPr>
                        <a:t>conflict, ideology</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Treaty of Versailles – </a:t>
                      </a:r>
                      <a:r>
                        <a:rPr lang="en-GB" sz="1000" b="0" i="1" dirty="0">
                          <a:solidFill>
                            <a:srgbClr val="000000"/>
                          </a:solidFill>
                          <a:effectLst/>
                          <a:latin typeface="Century Gothic" panose="020B0502020202020204" pitchFamily="34" charset="0"/>
                        </a:rPr>
                        <a:t>sanction, economic</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Weimar Republic – </a:t>
                      </a:r>
                      <a:r>
                        <a:rPr lang="en-GB" sz="1000" b="0" i="1" dirty="0">
                          <a:solidFill>
                            <a:srgbClr val="000000"/>
                          </a:solidFill>
                          <a:effectLst/>
                          <a:latin typeface="Century Gothic" panose="020B0502020202020204" pitchFamily="34" charset="0"/>
                        </a:rPr>
                        <a:t>democracy, power</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Political Challenges - </a:t>
                      </a:r>
                      <a:r>
                        <a:rPr lang="en-GB" sz="1000" b="0" i="1" dirty="0">
                          <a:solidFill>
                            <a:srgbClr val="000000"/>
                          </a:solidFill>
                          <a:effectLst/>
                          <a:latin typeface="Century Gothic" panose="020B0502020202020204" pitchFamily="34" charset="0"/>
                        </a:rPr>
                        <a:t>ideology, conflict</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The Golden Years – </a:t>
                      </a:r>
                      <a:r>
                        <a:rPr lang="en-GB" sz="1000" b="0" i="1" dirty="0">
                          <a:solidFill>
                            <a:srgbClr val="000000"/>
                          </a:solidFill>
                          <a:effectLst/>
                          <a:latin typeface="Century Gothic" panose="020B0502020202020204" pitchFamily="34" charset="0"/>
                        </a:rPr>
                        <a:t>liberalism, equality</a:t>
                      </a:r>
                      <a:r>
                        <a:rPr lang="en-GB" sz="1000" b="0" i="0" dirty="0">
                          <a:solidFill>
                            <a:srgbClr val="000000"/>
                          </a:solidFill>
                          <a:effectLst/>
                          <a:latin typeface="Century Gothic" panose="020B0502020202020204" pitchFamily="34" charset="0"/>
                        </a:rPr>
                        <a:t>​</a:t>
                      </a:r>
                      <a:endParaRPr lang="en-GB" sz="1000" i="1" dirty="0">
                        <a:effectLst/>
                        <a:latin typeface="Century Gothic" panose="020B0502020202020204" pitchFamily="34" charset="0"/>
                        <a:ea typeface="Calibri" panose="020F0502020204030204" pitchFamily="34" charset="0"/>
                        <a:cs typeface="Times New Roman" panose="02020603050405020304" pitchFamily="18" charset="0"/>
                      </a:endParaRPr>
                    </a:p>
                    <a:p>
                      <a:pPr algn="l" rtl="0" fontAlgn="base"/>
                      <a:r>
                        <a:rPr lang="en-GB" sz="1000" b="1" i="0" dirty="0">
                          <a:solidFill>
                            <a:srgbClr val="000000"/>
                          </a:solidFill>
                          <a:effectLst/>
                          <a:latin typeface="Century Gothic" panose="020B0502020202020204" pitchFamily="34" charset="0"/>
                        </a:rPr>
                        <a:t>From Private Hitler to Chancellor, how did Hitler rise to power in Germany? </a:t>
                      </a:r>
                      <a:r>
                        <a:rPr lang="en-US" sz="1000" b="0" i="0" dirty="0">
                          <a:solidFill>
                            <a:srgbClr val="000000"/>
                          </a:solidFill>
                          <a:effectLst/>
                          <a:latin typeface="Century Gothic" panose="020B0502020202020204" pitchFamily="34" charset="0"/>
                        </a:rPr>
                        <a:t>​</a:t>
                      </a:r>
                      <a:endParaRPr lang="en-US" sz="100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Growth in support for the Nazi Party – </a:t>
                      </a:r>
                      <a:r>
                        <a:rPr lang="en-GB" sz="1000" b="0" i="1" dirty="0">
                          <a:solidFill>
                            <a:srgbClr val="000000"/>
                          </a:solidFill>
                          <a:effectLst/>
                          <a:latin typeface="Century Gothic" panose="020B0502020202020204" pitchFamily="34" charset="0"/>
                        </a:rPr>
                        <a:t>politics, power</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The Munich Putsch – </a:t>
                      </a:r>
                      <a:r>
                        <a:rPr lang="en-GB" sz="1000" b="0" i="1" dirty="0">
                          <a:solidFill>
                            <a:srgbClr val="000000"/>
                          </a:solidFill>
                          <a:effectLst/>
                          <a:latin typeface="Century Gothic" panose="020B0502020202020204" pitchFamily="34" charset="0"/>
                        </a:rPr>
                        <a:t>revolution, ideology</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The Bamberg Conference – </a:t>
                      </a:r>
                      <a:r>
                        <a:rPr lang="en-GB" sz="1000" b="0" i="1" dirty="0">
                          <a:solidFill>
                            <a:srgbClr val="000000"/>
                          </a:solidFill>
                          <a:effectLst/>
                          <a:latin typeface="Century Gothic" panose="020B0502020202020204" pitchFamily="34" charset="0"/>
                        </a:rPr>
                        <a:t>laws, social</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The SA/SS – </a:t>
                      </a:r>
                      <a:r>
                        <a:rPr lang="en-GB" sz="1000" b="0" i="1" dirty="0">
                          <a:solidFill>
                            <a:srgbClr val="000000"/>
                          </a:solidFill>
                          <a:effectLst/>
                          <a:latin typeface="Century Gothic" panose="020B0502020202020204" pitchFamily="34" charset="0"/>
                        </a:rPr>
                        <a:t>terror, fear, power</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The Great Depression – </a:t>
                      </a:r>
                      <a:r>
                        <a:rPr lang="en-GB" sz="1000" b="0" i="1" dirty="0">
                          <a:solidFill>
                            <a:srgbClr val="000000"/>
                          </a:solidFill>
                          <a:effectLst/>
                          <a:latin typeface="Century Gothic" panose="020B0502020202020204" pitchFamily="34" charset="0"/>
                        </a:rPr>
                        <a:t>economy, social</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Hitler becomes Chancellor – </a:t>
                      </a:r>
                      <a:r>
                        <a:rPr lang="en-GB" sz="1000" b="0" i="1" dirty="0">
                          <a:solidFill>
                            <a:srgbClr val="000000"/>
                          </a:solidFill>
                          <a:effectLst/>
                          <a:latin typeface="Century Gothic" panose="020B0502020202020204" pitchFamily="34" charset="0"/>
                        </a:rPr>
                        <a:t>politics, power</a:t>
                      </a:r>
                    </a:p>
                    <a:p>
                      <a:pPr algn="l" rtl="0" fontAlgn="base"/>
                      <a:r>
                        <a:rPr lang="en-GB" sz="1000" b="1" i="0" dirty="0">
                          <a:solidFill>
                            <a:srgbClr val="000000"/>
                          </a:solidFill>
                          <a:effectLst/>
                          <a:latin typeface="Century Gothic" panose="020B0502020202020204" pitchFamily="34" charset="0"/>
                        </a:rPr>
                        <a:t>How did the Nazi’s win the hearts and minds of the German people? </a:t>
                      </a:r>
                      <a:r>
                        <a:rPr lang="en-US" sz="1000" b="0" i="0" dirty="0">
                          <a:solidFill>
                            <a:srgbClr val="000000"/>
                          </a:solidFill>
                          <a:effectLst/>
                          <a:latin typeface="Century Gothic" panose="020B0502020202020204" pitchFamily="34" charset="0"/>
                        </a:rPr>
                        <a:t>​</a:t>
                      </a:r>
                      <a:endParaRPr lang="en-US" sz="100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Single Party totalitarian state – </a:t>
                      </a:r>
                      <a:r>
                        <a:rPr lang="en-GB" sz="1000" b="0" i="1" dirty="0">
                          <a:solidFill>
                            <a:srgbClr val="000000"/>
                          </a:solidFill>
                          <a:effectLst/>
                          <a:latin typeface="Century Gothic" panose="020B0502020202020204" pitchFamily="34" charset="0"/>
                        </a:rPr>
                        <a:t>ideology, </a:t>
                      </a:r>
                      <a:r>
                        <a:rPr lang="en-GB" sz="1000" b="0" i="1" dirty="0" err="1">
                          <a:solidFill>
                            <a:srgbClr val="000000"/>
                          </a:solidFill>
                          <a:effectLst/>
                          <a:latin typeface="Century Gothic" panose="020B0502020202020204" pitchFamily="34" charset="0"/>
                        </a:rPr>
                        <a:t>facism</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Gestapo – </a:t>
                      </a:r>
                      <a:r>
                        <a:rPr lang="en-GB" sz="1000" b="0" i="1" dirty="0">
                          <a:solidFill>
                            <a:srgbClr val="000000"/>
                          </a:solidFill>
                          <a:effectLst/>
                          <a:latin typeface="Century Gothic" panose="020B0502020202020204" pitchFamily="34" charset="0"/>
                        </a:rPr>
                        <a:t>terror, fear, power</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Concentration Camps – </a:t>
                      </a:r>
                      <a:r>
                        <a:rPr lang="en-GB" sz="1000" b="0" i="1" dirty="0">
                          <a:solidFill>
                            <a:srgbClr val="000000"/>
                          </a:solidFill>
                          <a:effectLst/>
                          <a:latin typeface="Century Gothic" panose="020B0502020202020204" pitchFamily="34" charset="0"/>
                        </a:rPr>
                        <a:t>terror, fear</a:t>
                      </a:r>
                      <a:r>
                        <a:rPr lang="en-GB" sz="1000" b="0" i="0" dirty="0">
                          <a:solidFill>
                            <a:srgbClr val="000000"/>
                          </a:solidFill>
                          <a:effectLst/>
                          <a:latin typeface="Century Gothic" panose="020B0502020202020204" pitchFamily="34" charset="0"/>
                        </a:rPr>
                        <a:t>​</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00" b="0" i="0" dirty="0">
                          <a:solidFill>
                            <a:srgbClr val="000000"/>
                          </a:solidFill>
                          <a:effectLst/>
                          <a:latin typeface="Century Gothic" panose="020B0502020202020204" pitchFamily="34" charset="0"/>
                        </a:rPr>
                        <a:t>Concordat with the Catholic Church – </a:t>
                      </a:r>
                      <a:r>
                        <a:rPr lang="en-GB" sz="1000" b="0" i="1" dirty="0">
                          <a:solidFill>
                            <a:srgbClr val="000000"/>
                          </a:solidFill>
                          <a:effectLst/>
                          <a:latin typeface="Century Gothic" panose="020B0502020202020204" pitchFamily="34" charset="0"/>
                        </a:rPr>
                        <a:t>religion, ideology</a:t>
                      </a:r>
                      <a:endParaRPr lang="en-GB" sz="1000" b="0" i="0" dirty="0">
                        <a:solidFill>
                          <a:srgbClr val="000000"/>
                        </a:solidFill>
                        <a:effectLst/>
                        <a:latin typeface="Arial" panose="020B0604020202020204" pitchFamily="34" charset="0"/>
                      </a:endParaRPr>
                    </a:p>
                    <a:p>
                      <a:pPr algn="l" rtl="0" fontAlgn="base">
                        <a:buFont typeface="Arial" panose="020B0604020202020204" pitchFamily="34" charset="0"/>
                        <a:buNone/>
                      </a:pPr>
                      <a:endParaRPr lang="en-GB" sz="1000" b="0" i="0" dirty="0">
                        <a:solidFill>
                          <a:srgbClr val="000000"/>
                        </a:solidFill>
                        <a:effectLst/>
                        <a:latin typeface="Arial" panose="020B0604020202020204" pitchFamily="34" charset="0"/>
                      </a:endParaRPr>
                    </a:p>
                  </a:txBody>
                  <a:tcPr>
                    <a:solidFill>
                      <a:srgbClr val="FFEDC8"/>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AO1: </a:t>
                      </a:r>
                      <a:r>
                        <a:rPr lang="en-GB" sz="1000" dirty="0">
                          <a:latin typeface="Century Gothic" panose="020B0502020202020204" pitchFamily="34" charset="0"/>
                        </a:rPr>
                        <a:t>Demonstrate knowledge and understanding of the key features and characteristics of the periods studied</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AO2: </a:t>
                      </a:r>
                      <a:r>
                        <a:rPr lang="en-GB" sz="1000" dirty="0">
                          <a:latin typeface="Century Gothic" panose="020B0502020202020204" pitchFamily="34" charset="0"/>
                        </a:rPr>
                        <a:t>Explain and analyse historical events and periods studied using  second order historical concepts; </a:t>
                      </a:r>
                      <a:r>
                        <a:rPr lang="en-GB" sz="1000" b="1" dirty="0">
                          <a:solidFill>
                            <a:srgbClr val="FF0000"/>
                          </a:solidFill>
                          <a:latin typeface="Century Gothic" panose="020B0502020202020204" pitchFamily="34" charset="0"/>
                        </a:rPr>
                        <a:t>cause and consequence</a:t>
                      </a:r>
                      <a:r>
                        <a:rPr lang="en-GB" sz="1000" dirty="0">
                          <a:latin typeface="Century Gothic" panose="020B0502020202020204" pitchFamily="34" charset="0"/>
                        </a:rPr>
                        <a:t>, similarity and difference, change and continuity and </a:t>
                      </a:r>
                      <a:r>
                        <a:rPr lang="en-GB" sz="1000" b="1" dirty="0">
                          <a:solidFill>
                            <a:srgbClr val="FF0000"/>
                          </a:solidFill>
                          <a:latin typeface="Century Gothic" panose="020B0502020202020204" pitchFamily="34" charset="0"/>
                        </a:rPr>
                        <a:t>significance.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GB" sz="1000" dirty="0">
                        <a:latin typeface="Century Gothic" panose="020B0502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AO3: </a:t>
                      </a:r>
                      <a:r>
                        <a:rPr lang="en-GB" sz="1000" dirty="0">
                          <a:latin typeface="Century Gothic" panose="020B0502020202020204" pitchFamily="34" charset="0"/>
                        </a:rPr>
                        <a:t>Analyse, evaluate and use sources (contemporary to the period) to make substantiated judgements, in the context of historical events studied</a:t>
                      </a:r>
                    </a:p>
                    <a:p>
                      <a:pPr marL="0" indent="0" algn="l">
                        <a:lnSpc>
                          <a:spcPct val="107000"/>
                        </a:lnSpc>
                        <a:spcAft>
                          <a:spcPts val="0"/>
                        </a:spcAft>
                        <a:buFont typeface="Arial" panose="020B0604020202020204" pitchFamily="34" charset="0"/>
                        <a:buNone/>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lang="en-GB" sz="1000" b="1" dirty="0">
                          <a:latin typeface="Century Gothic" panose="020B0502020202020204" pitchFamily="34" charset="0"/>
                        </a:rPr>
                        <a:t>AO4: </a:t>
                      </a:r>
                      <a:r>
                        <a:rPr lang="en-GB" sz="1000" dirty="0">
                          <a:latin typeface="Century Gothic" panose="020B0502020202020204" pitchFamily="34" charset="0"/>
                        </a:rPr>
                        <a:t>Analyse, evaluate and make substantiated judgements about interpretations (including how and why interpretations may differ) in the context of historical events studied.</a:t>
                      </a:r>
                    </a:p>
                    <a:p>
                      <a:pPr marL="171450" indent="-171450" algn="ctr">
                        <a:lnSpc>
                          <a:spcPct val="107000"/>
                        </a:lnSpc>
                        <a:spcAft>
                          <a:spcPts val="0"/>
                        </a:spcAft>
                        <a:buFont typeface="Arial" panose="020B0604020202020204" pitchFamily="34" charset="0"/>
                        <a:buChar char="•"/>
                      </a:pP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14300" marR="114300" marT="0" marB="0">
                    <a:solidFill>
                      <a:srgbClr val="FFEDC8"/>
                    </a:solidFill>
                  </a:tcPr>
                </a:tc>
                <a:tc>
                  <a:txBody>
                    <a:bodyPr/>
                    <a:lstStyle/>
                    <a:p>
                      <a:pPr algn="l" rtl="0" fontAlgn="base"/>
                      <a:r>
                        <a:rPr lang="en-GB" sz="1050" b="0" i="0" dirty="0">
                          <a:solidFill>
                            <a:srgbClr val="000000"/>
                          </a:solidFill>
                          <a:effectLst/>
                          <a:latin typeface="Century Gothic" panose="020B0502020202020204" pitchFamily="34" charset="0"/>
                        </a:rPr>
                        <a:t>​</a:t>
                      </a:r>
                      <a:endParaRPr lang="en-GB" sz="1050" b="0" i="0" dirty="0">
                        <a:solidFill>
                          <a:srgbClr val="000000"/>
                        </a:solidFill>
                        <a:effectLst/>
                        <a:latin typeface="Segoe UI" panose="020B0502040204020203" pitchFamily="34" charset="0"/>
                      </a:endParaRPr>
                    </a:p>
                    <a:p>
                      <a:pPr algn="l" rtl="0" fontAlgn="base"/>
                      <a:r>
                        <a:rPr lang="en-GB" sz="1050" b="1" i="0" dirty="0">
                          <a:solidFill>
                            <a:srgbClr val="000000"/>
                          </a:solidFill>
                          <a:effectLst/>
                          <a:latin typeface="Century Gothic" panose="020B0502020202020204" pitchFamily="34" charset="0"/>
                        </a:rPr>
                        <a:t>Germany Depth Study:</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Music, popular culture and art</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You’re Dead to Me Podcast</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Winter of the World</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algn="l" rtl="0" fontAlgn="base"/>
                      <a:r>
                        <a:rPr lang="en-GB" sz="1050" b="1" i="0" dirty="0">
                          <a:solidFill>
                            <a:srgbClr val="000000"/>
                          </a:solidFill>
                          <a:effectLst/>
                          <a:latin typeface="Century Gothic" panose="020B0502020202020204" pitchFamily="34" charset="0"/>
                        </a:rPr>
                        <a:t>Hitler’s Rise to Power</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Hitler Rise of Evil</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The Swing Kids</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Rise of the Nazis </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Mussolini and the Black Shirts</a:t>
                      </a:r>
                      <a:endParaRPr lang="en-US" sz="1050" b="0" i="0" dirty="0">
                        <a:solidFill>
                          <a:srgbClr val="000000"/>
                        </a:solidFill>
                        <a:effectLst/>
                        <a:latin typeface="Arial" panose="020B0604020202020204" pitchFamily="34" charset="0"/>
                      </a:endParaRPr>
                    </a:p>
                    <a:p>
                      <a:pPr marL="0" indent="0">
                        <a:buFont typeface="Arial" panose="020B0604020202020204" pitchFamily="34" charset="0"/>
                        <a:buNone/>
                      </a:pPr>
                      <a:endParaRPr lang="en-GB" sz="1050" baseline="0" dirty="0">
                        <a:latin typeface="Century Gothic" panose="020B0502020202020204" pitchFamily="34" charset="0"/>
                      </a:endParaRPr>
                    </a:p>
                    <a:p>
                      <a:pPr algn="l" rtl="0" fontAlgn="base"/>
                      <a:r>
                        <a:rPr lang="en-GB" sz="1050" b="1" i="0" dirty="0">
                          <a:solidFill>
                            <a:srgbClr val="000000"/>
                          </a:solidFill>
                          <a:effectLst/>
                          <a:latin typeface="Century Gothic" panose="020B0502020202020204" pitchFamily="34" charset="0"/>
                        </a:rPr>
                        <a:t>Nazi Control:</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a:t>
                      </a:r>
                      <a:endParaRPr lang="en-GB"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George Orwell 1984</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Stories about WW2 relatives</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Catholic Church – link to C&amp;P and the power the Church once had compared. </a:t>
                      </a:r>
                      <a:r>
                        <a:rPr lang="en-US" sz="1050" b="0" i="0" dirty="0">
                          <a:solidFill>
                            <a:srgbClr val="000000"/>
                          </a:solidFill>
                          <a:effectLst/>
                          <a:latin typeface="Century Gothic" panose="020B0502020202020204" pitchFamily="34" charset="0"/>
                        </a:rPr>
                        <a:t>​</a:t>
                      </a:r>
                      <a:endParaRPr lang="en-US" sz="105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050" b="0" i="0" dirty="0">
                          <a:solidFill>
                            <a:srgbClr val="000000"/>
                          </a:solidFill>
                          <a:effectLst/>
                          <a:latin typeface="Century Gothic" panose="020B0502020202020204" pitchFamily="34" charset="0"/>
                        </a:rPr>
                        <a:t>Other flawed democratic systems. </a:t>
                      </a:r>
                      <a:endParaRPr lang="en-US" sz="1050" b="0" i="0" dirty="0">
                        <a:solidFill>
                          <a:srgbClr val="000000"/>
                        </a:solidFill>
                        <a:effectLst/>
                        <a:latin typeface="Arial" panose="020B0604020202020204" pitchFamily="34" charset="0"/>
                      </a:endParaRPr>
                    </a:p>
                  </a:txBody>
                  <a:tcPr>
                    <a:solidFill>
                      <a:srgbClr val="FFEDC8"/>
                    </a:solidFill>
                  </a:tcPr>
                </a:tc>
                <a:extLst>
                  <a:ext uri="{0D108BD9-81ED-4DB2-BD59-A6C34878D82A}">
                    <a16:rowId xmlns:a16="http://schemas.microsoft.com/office/drawing/2014/main" val="10001"/>
                  </a:ext>
                </a:extLst>
              </a:tr>
              <a:tr h="993745">
                <a:tc vMerge="1">
                  <a:txBody>
                    <a:bodyPr/>
                    <a:lstStyle/>
                    <a:p>
                      <a:endParaRPr lang="en-GB"/>
                    </a:p>
                  </a:txBody>
                  <a:tcPr/>
                </a:tc>
                <a:tc>
                  <a:txBody>
                    <a:bodyPr/>
                    <a:lstStyle/>
                    <a:p>
                      <a:pPr marL="0" indent="0">
                        <a:buFont typeface="Arial" panose="020B0604020202020204" pitchFamily="34" charset="0"/>
                        <a:buNone/>
                      </a:pPr>
                      <a:r>
                        <a:rPr lang="en-GB" sz="1000" b="1" i="1" dirty="0">
                          <a:latin typeface="Century Gothic" panose="020B0502020202020204" pitchFamily="34" charset="0"/>
                        </a:rPr>
                        <a:t>Developing from Year 9:</a:t>
                      </a:r>
                    </a:p>
                    <a:p>
                      <a:pPr marL="171450" indent="-171450">
                        <a:buFont typeface="Arial" panose="020B0604020202020204" pitchFamily="34" charset="0"/>
                        <a:buChar char="•"/>
                      </a:pPr>
                      <a:r>
                        <a:rPr lang="en-GB" sz="900" b="0" baseline="0" dirty="0">
                          <a:latin typeface="Century Gothic" panose="020B0502020202020204" pitchFamily="34" charset="0"/>
                        </a:rPr>
                        <a:t>Conflict, identity, authority</a:t>
                      </a:r>
                    </a:p>
                    <a:p>
                      <a:pPr marL="171450" indent="-171450">
                        <a:buFont typeface="Arial" panose="020B0604020202020204" pitchFamily="34" charset="0"/>
                        <a:buChar char="•"/>
                      </a:pPr>
                      <a:r>
                        <a:rPr lang="en-GB" sz="900" b="0" i="0" dirty="0">
                          <a:latin typeface="Century Gothic" panose="020B0502020202020204" pitchFamily="34" charset="0"/>
                        </a:rPr>
                        <a:t>Power and authority of the Government</a:t>
                      </a:r>
                    </a:p>
                    <a:p>
                      <a:pPr marL="171450" indent="-171450">
                        <a:buFont typeface="Arial" panose="020B0604020202020204" pitchFamily="34" charset="0"/>
                        <a:buChar char="•"/>
                      </a:pPr>
                      <a:r>
                        <a:rPr lang="en-GB" sz="900" b="0" i="0" dirty="0">
                          <a:latin typeface="Century Gothic" panose="020B0502020202020204" pitchFamily="34" charset="0"/>
                        </a:rPr>
                        <a:t>Ideology, identity</a:t>
                      </a:r>
                    </a:p>
                    <a:p>
                      <a:pPr marL="171450" indent="-171450">
                        <a:buFont typeface="Arial" panose="020B0604020202020204" pitchFamily="34" charset="0"/>
                        <a:buChar char="•"/>
                      </a:pPr>
                      <a:r>
                        <a:rPr lang="en-GB" sz="900" b="0" i="0" dirty="0">
                          <a:latin typeface="Century Gothic" panose="020B0502020202020204" pitchFamily="34" charset="0"/>
                        </a:rPr>
                        <a:t>The Holocaust</a:t>
                      </a:r>
                    </a:p>
                  </a:txBody>
                  <a:tcPr>
                    <a:solidFill>
                      <a:srgbClr val="FFEDC8"/>
                    </a:solidFill>
                  </a:tcPr>
                </a:tc>
                <a:tc gridSpan="2">
                  <a:txBody>
                    <a:bodyPr/>
                    <a:lstStyle/>
                    <a:p>
                      <a:pPr marL="0" indent="0">
                        <a:buFont typeface="Arial" panose="020B0604020202020204" pitchFamily="34" charset="0"/>
                        <a:buNone/>
                      </a:pPr>
                      <a:r>
                        <a:rPr lang="en-GB" sz="1000" b="1" i="1" baseline="0" dirty="0">
                          <a:latin typeface="Century Gothic" panose="020B0502020202020204" pitchFamily="34" charset="0"/>
                        </a:rPr>
                        <a:t>Developing from KS3:</a:t>
                      </a:r>
                      <a:endParaRPr lang="en-GB" sz="900" b="1" i="1" baseline="0" dirty="0">
                        <a:latin typeface="Century Gothic" panose="020B0502020202020204" pitchFamily="34" charset="0"/>
                      </a:endParaRPr>
                    </a:p>
                    <a:p>
                      <a:pPr marL="171450" indent="-171450">
                        <a:buFont typeface="Arial" panose="020B0604020202020204" pitchFamily="34" charset="0"/>
                        <a:buChar char="•"/>
                      </a:pPr>
                      <a:r>
                        <a:rPr lang="en-GB" sz="900" b="1" baseline="0" dirty="0">
                          <a:latin typeface="Century Gothic" panose="020B0502020202020204" pitchFamily="34" charset="0"/>
                        </a:rPr>
                        <a:t>AO1</a:t>
                      </a:r>
                      <a:r>
                        <a:rPr lang="en-GB" sz="900" baseline="0" dirty="0">
                          <a:latin typeface="Century Gothic" panose="020B0502020202020204" pitchFamily="34" charset="0"/>
                        </a:rPr>
                        <a:t>: Retrieval of prior knowledge of first order concepts</a:t>
                      </a:r>
                    </a:p>
                    <a:p>
                      <a:pPr marL="171450" indent="-171450">
                        <a:buFont typeface="Arial" panose="020B0604020202020204" pitchFamily="34" charset="0"/>
                        <a:buChar char="•"/>
                      </a:pPr>
                      <a:r>
                        <a:rPr lang="en-GB" sz="900" b="1" baseline="0" dirty="0">
                          <a:latin typeface="Century Gothic" panose="020B0502020202020204" pitchFamily="34" charset="0"/>
                        </a:rPr>
                        <a:t>AO2</a:t>
                      </a:r>
                      <a:r>
                        <a:rPr lang="en-GB" sz="900" baseline="0" dirty="0">
                          <a:latin typeface="Century Gothic" panose="020B0502020202020204" pitchFamily="34" charset="0"/>
                        </a:rPr>
                        <a:t>: Analysis of cause and consequence and significance using prior knowledge of first order concepts</a:t>
                      </a:r>
                    </a:p>
                    <a:p>
                      <a:pPr marL="171450" indent="-171450">
                        <a:buFont typeface="Arial" panose="020B0604020202020204" pitchFamily="34" charset="0"/>
                        <a:buChar char="•"/>
                      </a:pPr>
                      <a:r>
                        <a:rPr lang="en-GB" sz="900" b="1" baseline="0" dirty="0">
                          <a:latin typeface="Century Gothic" panose="020B0502020202020204" pitchFamily="34" charset="0"/>
                        </a:rPr>
                        <a:t>AO3: </a:t>
                      </a:r>
                      <a:r>
                        <a:rPr lang="en-GB" sz="900" b="0" baseline="0" dirty="0">
                          <a:latin typeface="Century Gothic" panose="020B0502020202020204" pitchFamily="34" charset="0"/>
                        </a:rPr>
                        <a:t>Using NOP to </a:t>
                      </a:r>
                      <a:r>
                        <a:rPr lang="en-GB" sz="900" baseline="0" dirty="0">
                          <a:latin typeface="Century Gothic" panose="020B0502020202020204" pitchFamily="34" charset="0"/>
                        </a:rPr>
                        <a:t>interpret sources to analysis of a variety of source types, based on nature, origin and purpose of the sources with some evaluation.</a:t>
                      </a:r>
                    </a:p>
                    <a:p>
                      <a:pPr marL="171450" indent="-171450">
                        <a:buFont typeface="Arial" panose="020B0604020202020204" pitchFamily="34" charset="0"/>
                        <a:buChar char="•"/>
                      </a:pPr>
                      <a:r>
                        <a:rPr lang="en-GB" sz="900" b="1" baseline="0" dirty="0">
                          <a:latin typeface="Century Gothic" panose="020B0502020202020204" pitchFamily="34" charset="0"/>
                        </a:rPr>
                        <a:t>AO4: </a:t>
                      </a:r>
                      <a:r>
                        <a:rPr lang="en-GB" sz="900" b="0" baseline="0" dirty="0">
                          <a:latin typeface="Century Gothic" panose="020B0502020202020204" pitchFamily="34" charset="0"/>
                        </a:rPr>
                        <a:t>Understanding differences within a series of historical interpretations to analysing why those interpretations are formed.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baseline="0" dirty="0">
                        <a:latin typeface="Century Gothic" panose="020B0502020202020204" pitchFamily="34" charset="0"/>
                      </a:endParaRPr>
                    </a:p>
                  </a:txBody>
                  <a:tcPr>
                    <a:solidFill>
                      <a:srgbClr val="FFEDC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i="1" baseline="0" dirty="0">
                          <a:latin typeface="Century Gothic" panose="020B0502020202020204" pitchFamily="34" charset="0"/>
                        </a:rPr>
                        <a:t>Meanwhile Elsewhere </a:t>
                      </a:r>
                      <a:endParaRPr lang="en-GB" sz="1050" b="1" i="1" baseline="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1" i="1" baseline="0" dirty="0">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50" dirty="0">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50" baseline="0" dirty="0">
                        <a:latin typeface="Century Gothic" panose="020B0502020202020204" pitchFamily="34" charset="0"/>
                      </a:endParaRPr>
                    </a:p>
                  </a:txBody>
                  <a:tcPr/>
                </a:tc>
                <a:extLst>
                  <a:ext uri="{0D108BD9-81ED-4DB2-BD59-A6C34878D82A}">
                    <a16:rowId xmlns:a16="http://schemas.microsoft.com/office/drawing/2014/main" val="3548665157"/>
                  </a:ext>
                </a:extLst>
              </a:tr>
              <a:tr h="15349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latin typeface="Century Gothic" panose="020B0502020202020204" pitchFamily="34" charset="0"/>
                        </a:rPr>
                        <a:t>By the end of Year Ten:</a:t>
                      </a:r>
                    </a:p>
                    <a:p>
                      <a:pPr algn="ctr"/>
                      <a:endParaRPr lang="en-GB" sz="1100" b="1" dirty="0">
                        <a:latin typeface="Century Gothic" panose="020B0502020202020204" pitchFamily="34" charset="0"/>
                      </a:endParaRPr>
                    </a:p>
                  </a:txBody>
                  <a:tcPr/>
                </a:tc>
                <a:tc grid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dirty="0">
                          <a:latin typeface="Century Gothic" panose="020B0502020202020204" pitchFamily="34" charset="0"/>
                        </a:rPr>
                        <a:t>By the end of Year 10, our</a:t>
                      </a:r>
                      <a:r>
                        <a:rPr lang="en-GB" sz="900" b="0" baseline="0" dirty="0">
                          <a:latin typeface="Century Gothic" panose="020B0502020202020204" pitchFamily="34" charset="0"/>
                        </a:rPr>
                        <a:t> aim is that students will have a strong grasp of change and continuity in Medicine in Britain as well as how Hitler rose to power in Germany. They will have a clear understanding of the various first order concepts such as power, ideology and conflict reviewing consistently throughout the year to ensure this knowledge is secure ready for Year 11. Students will be able to explain how Medicine, technology and science change and remained the same over 1,000 years in paper 1, and retrieve knowledge from Year 9 students will be able to effectively explain how factors led to Hitler’s rise in Germany. This knowledge and first order concepts will enable pupils to produce a coherent and balanced argument, from which they can produce a substantiated judgement. In terms of second-order concepts, by the end of Year 10 students will have a confident grasp of how to explain causes and consequences and treat them as interrelated. They will also be confident in showing an awareness of change and continuity, within their time period but also through drawing links to previous time periods studied, thus having developed </a:t>
                      </a:r>
                      <a:r>
                        <a:rPr lang="en-GB" sz="900" b="0" baseline="0" dirty="0" err="1">
                          <a:latin typeface="Century Gothic" panose="020B0502020202020204" pitchFamily="34" charset="0"/>
                        </a:rPr>
                        <a:t>synopticity</a:t>
                      </a:r>
                      <a:r>
                        <a:rPr lang="en-GB" sz="900" b="0" baseline="0" dirty="0">
                          <a:latin typeface="Century Gothic" panose="020B0502020202020204" pitchFamily="34" charset="0"/>
                        </a:rPr>
                        <a:t>. Students will have developed from judging the usefulness of a source to being able to evaluate various types of source and analyse these different types of source with confidence. They will have also developed ‘mastery’ in analysing satire in cartoons. Finally, students will have developed from explaining why interpretations differ, to synthesising aspects of different interpretations in order to produce their own interpretation as well as a judgement on the validity of differing interpretations.</a:t>
                      </a:r>
                      <a:endParaRPr lang="en-GB" sz="900" b="0" dirty="0">
                        <a:latin typeface="Century Gothic" panose="020B0502020202020204" pitchFamily="34" charset="0"/>
                      </a:endParaRPr>
                    </a:p>
                  </a:txBody>
                  <a:tcPr/>
                </a:tc>
                <a:tc hMerge="1">
                  <a:txBody>
                    <a:bodyPr/>
                    <a:lstStyle/>
                    <a:p>
                      <a:pPr marL="171450" indent="-171450">
                        <a:buFont typeface="Arial" panose="020B0604020202020204" pitchFamily="34" charset="0"/>
                        <a:buChar char="•"/>
                      </a:pPr>
                      <a:endParaRPr lang="en-GB" sz="1200" b="0" baseline="0" dirty="0">
                        <a:latin typeface="Century Gothic" panose="020B0502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dirty="0">
                        <a:latin typeface="Century Gothic" panose="020B0502020202020204" pitchFamily="34" charset="0"/>
                      </a:endParaRPr>
                    </a:p>
                  </a:txBody>
                  <a:tcPr/>
                </a:tc>
                <a:extLst>
                  <a:ext uri="{0D108BD9-81ED-4DB2-BD59-A6C34878D82A}">
                    <a16:rowId xmlns:a16="http://schemas.microsoft.com/office/drawing/2014/main" val="70216526"/>
                  </a:ext>
                </a:extLst>
              </a:tr>
            </a:tbl>
          </a:graphicData>
        </a:graphic>
      </p:graphicFrame>
      <p:sp>
        <p:nvSpPr>
          <p:cNvPr id="4" name="TextBox 3">
            <a:extLst>
              <a:ext uri="{FF2B5EF4-FFF2-40B4-BE49-F238E27FC236}">
                <a16:creationId xmlns:a16="http://schemas.microsoft.com/office/drawing/2014/main" id="{C162CF78-9115-4293-9D42-E910569D908B}"/>
              </a:ext>
            </a:extLst>
          </p:cNvPr>
          <p:cNvSpPr txBox="1"/>
          <p:nvPr/>
        </p:nvSpPr>
        <p:spPr>
          <a:xfrm>
            <a:off x="815009" y="749612"/>
            <a:ext cx="6109252"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1" i="0" dirty="0">
                <a:latin typeface="Century Gothic" panose="020B0502020202020204" pitchFamily="34" charset="0"/>
              </a:rPr>
              <a:t>CONTENT </a:t>
            </a:r>
            <a:r>
              <a:rPr lang="en-GB" sz="1050" b="1" i="1" dirty="0">
                <a:latin typeface="Century Gothic" panose="020B0502020202020204" pitchFamily="34" charset="0"/>
              </a:rPr>
              <a:t>+ FIRST ORDER CONCEPTS</a:t>
            </a:r>
          </a:p>
        </p:txBody>
      </p:sp>
    </p:spTree>
    <p:extLst>
      <p:ext uri="{BB962C8B-B14F-4D97-AF65-F5344CB8AC3E}">
        <p14:creationId xmlns:p14="http://schemas.microsoft.com/office/powerpoint/2010/main" val="2093226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B6A2CE56EE324395AEB28048264F30" ma:contentTypeVersion="17" ma:contentTypeDescription="Create a new document." ma:contentTypeScope="" ma:versionID="fa3e239b0cdb9630fd0492dd07bbf500">
  <xsd:schema xmlns:xsd="http://www.w3.org/2001/XMLSchema" xmlns:xs="http://www.w3.org/2001/XMLSchema" xmlns:p="http://schemas.microsoft.com/office/2006/metadata/properties" xmlns:ns2="ff0ec144-3e5f-4e78-9bac-d644c7c553cc" xmlns:ns3="2a264439-dce0-4cc0-977e-d1d3c6674bf5" targetNamespace="http://schemas.microsoft.com/office/2006/metadata/properties" ma:root="true" ma:fieldsID="54b1e3a9f3e83766511c8c8bbaeb1ca2" ns2:_="" ns3:_="">
    <xsd:import namespace="ff0ec144-3e5f-4e78-9bac-d644c7c553cc"/>
    <xsd:import namespace="2a264439-dce0-4cc0-977e-d1d3c6674bf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0ec144-3e5f-4e78-9bac-d644c7c553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14eee236-cb61-407d-81f2-b0e52f76f53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a264439-dce0-4cc0-977e-d1d3c6674bf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e785439-3691-49ba-9d62-196ab0232908}" ma:internalName="TaxCatchAll" ma:showField="CatchAllData" ma:web="2a264439-dce0-4cc0-977e-d1d3c6674b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a264439-dce0-4cc0-977e-d1d3c6674bf5" xsi:nil="true"/>
    <lcf76f155ced4ddcb4097134ff3c332f xmlns="ff0ec144-3e5f-4e78-9bac-d644c7c553c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E161F06-7A74-4A74-BD17-EE097D5F5A17}"/>
</file>

<file path=customXml/itemProps2.xml><?xml version="1.0" encoding="utf-8"?>
<ds:datastoreItem xmlns:ds="http://schemas.openxmlformats.org/officeDocument/2006/customXml" ds:itemID="{896E3C5D-B0F2-477E-A902-4057832DD683}"/>
</file>

<file path=customXml/itemProps3.xml><?xml version="1.0" encoding="utf-8"?>
<ds:datastoreItem xmlns:ds="http://schemas.openxmlformats.org/officeDocument/2006/customXml" ds:itemID="{8DF7453D-1997-4E07-9524-ACD22982B883}"/>
</file>

<file path=docProps/app.xml><?xml version="1.0" encoding="utf-8"?>
<Properties xmlns="http://schemas.openxmlformats.org/officeDocument/2006/extended-properties" xmlns:vt="http://schemas.openxmlformats.org/officeDocument/2006/docPropsVTypes">
  <TotalTime>34</TotalTime>
  <Words>8050</Words>
  <Application>Microsoft Office PowerPoint</Application>
  <PresentationFormat>Widescreen</PresentationFormat>
  <Paragraphs>920</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Arial</vt:lpstr>
      <vt:lpstr>Calibri</vt:lpstr>
      <vt:lpstr>Calibri Light</vt:lpstr>
      <vt:lpstr>Century Gothic</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 Griffiths - THS</dc:creator>
  <cp:lastModifiedBy>L Griffiths - THS</cp:lastModifiedBy>
  <cp:revision>2</cp:revision>
  <dcterms:created xsi:type="dcterms:W3CDTF">2024-07-16T09:56:15Z</dcterms:created>
  <dcterms:modified xsi:type="dcterms:W3CDTF">2024-09-05T18:55:05Z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0x0101004AB6A2CE56EE324395AEB28048264F30</vt:lpwstr>
  </property>
</Properties>
</file>